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9"/>
  </p:notesMasterIdLst>
  <p:sldIdLst>
    <p:sldId id="289" r:id="rId5"/>
    <p:sldId id="696" r:id="rId6"/>
    <p:sldId id="985" r:id="rId7"/>
    <p:sldId id="986" r:id="rId8"/>
    <p:sldId id="987" r:id="rId9"/>
    <p:sldId id="988" r:id="rId10"/>
    <p:sldId id="989" r:id="rId11"/>
    <p:sldId id="990" r:id="rId12"/>
    <p:sldId id="991" r:id="rId13"/>
    <p:sldId id="993" r:id="rId14"/>
    <p:sldId id="995" r:id="rId15"/>
    <p:sldId id="996" r:id="rId16"/>
    <p:sldId id="997" r:id="rId17"/>
    <p:sldId id="998" r:id="rId18"/>
    <p:sldId id="692" r:id="rId19"/>
    <p:sldId id="297" r:id="rId20"/>
    <p:sldId id="299" r:id="rId21"/>
    <p:sldId id="693" r:id="rId22"/>
    <p:sldId id="1000" r:id="rId23"/>
    <p:sldId id="1001" r:id="rId24"/>
    <p:sldId id="695" r:id="rId25"/>
    <p:sldId id="1003" r:id="rId26"/>
    <p:sldId id="1002" r:id="rId27"/>
    <p:sldId id="1004" r:id="rId28"/>
  </p:sldIdLst>
  <p:sldSz cx="24384000" cy="13716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AD9400-DDAB-228B-D2C0-71E20B797DF1}" name="Milena Kunz | FolienWerke GmbH" initials="MK|FG" userId="S::milena@folienwerke.ch::6368de57-fb2f-4713-9073-9556af846cf5" providerId="AD"/>
  <p188:author id="{22B18A46-A0D8-CCBE-0760-A08BA3A267DD}" name="Krauss Astrid HSLU" initials="KAH" userId="S::astrid.krauss@hslu.ch::05774647-534d-4e7b-bf42-e02b76d28550" providerId="AD"/>
  <p188:author id="{58412792-B17C-5C03-55E9-3560B444D1AD}" name="Amenda Ina HSLU" initials="AH" userId="S::ina.amenda@hslu.ch::f76260df-1f8e-4a68-90ac-20db44d17e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DC2"/>
    <a:srgbClr val="77C5D8"/>
    <a:srgbClr val="F6A9B2"/>
    <a:srgbClr val="BB365D"/>
    <a:srgbClr val="FFE086"/>
    <a:srgbClr val="F7A315"/>
    <a:srgbClr val="BAE0EA"/>
    <a:srgbClr val="DAEEF3"/>
    <a:srgbClr val="FBD0D3"/>
    <a:srgbClr val="FFF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9" autoAdjust="0"/>
    <p:restoredTop sz="96327"/>
  </p:normalViewPr>
  <p:slideViewPr>
    <p:cSldViewPr snapToGrid="0">
      <p:cViewPr varScale="1">
        <p:scale>
          <a:sx n="65" d="100"/>
          <a:sy n="65" d="100"/>
        </p:scale>
        <p:origin x="32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A2682-9BBE-44F1-865A-71E92CD2A545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CBD9D-9EF3-4CA3-8346-68DA1B2B2D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Person, drinnen, Schreibtisch enthält.&#10;&#10;Automatisch generierte Beschreibung">
            <a:extLst>
              <a:ext uri="{FF2B5EF4-FFF2-40B4-BE49-F238E27FC236}">
                <a16:creationId xmlns:a16="http://schemas.microsoft.com/office/drawing/2014/main" id="{18CD36F9-52D9-4C4D-B7D7-42BB8699A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862" y="1486528"/>
            <a:ext cx="10181138" cy="1226768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3300" y="5952744"/>
            <a:ext cx="5120640" cy="1886614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de-CH" noProof="0" dirty="0"/>
              <a:t>Untertitel über eine oder mehrere Zeilen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DA1384E-8BF3-4800-A29B-731CC7AD96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945" y="866324"/>
            <a:ext cx="4024117" cy="620204"/>
          </a:xfrm>
          <a:prstGeom prst="rect">
            <a:avLst/>
          </a:prstGeom>
        </p:spPr>
      </p:pic>
      <p:sp>
        <p:nvSpPr>
          <p:cNvPr id="27" name="DN|PlaceholderInline">
            <a:extLst>
              <a:ext uri="{FF2B5EF4-FFF2-40B4-BE49-F238E27FC236}">
                <a16:creationId xmlns:a16="http://schemas.microsoft.com/office/drawing/2014/main" id="{85235B01-FE68-449D-97FD-66925BB56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301" y="10366913"/>
            <a:ext cx="10176561" cy="91613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000" b="1"/>
            </a:lvl1pPr>
          </a:lstStyle>
          <a:p>
            <a:pPr lvl="0"/>
            <a:r>
              <a:rPr lang="de-CH" noProof="0" dirty="0"/>
              <a:t>Departement oder Abteilung</a:t>
            </a:r>
          </a:p>
        </p:txBody>
      </p:sp>
      <p:pic>
        <p:nvPicPr>
          <p:cNvPr id="24" name="Bild" descr="Bild">
            <a:extLst>
              <a:ext uri="{FF2B5EF4-FFF2-40B4-BE49-F238E27FC236}">
                <a16:creationId xmlns:a16="http://schemas.microsoft.com/office/drawing/2014/main" id="{DB676377-ABEC-4BEB-A623-F63C2CDA33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2687890"/>
            <a:ext cx="1838907" cy="17086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B18995A-21ED-4742-86FC-8BB97CB293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755" y="3099816"/>
            <a:ext cx="10176561" cy="1883664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 dirty="0"/>
              <a:t>Titel über eine</a:t>
            </a:r>
            <a:br>
              <a:rPr lang="de-CH" noProof="0" dirty="0"/>
            </a:br>
            <a:r>
              <a:rPr lang="de-CH" noProof="0" dirty="0"/>
              <a:t>oder mehrere Zeilen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86CDA308-BFF4-4FDC-AADD-983E46A9C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1945" y="11283043"/>
            <a:ext cx="5120639" cy="3077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4476952F-863A-48BC-BE87-02F713EE1857}" type="datetime4">
              <a:rPr lang="de-CH" smtClean="0"/>
              <a:t>12. Juni 2023</a:t>
            </a:fld>
            <a:endParaRPr lang="en-U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BFDEA92-A5E5-4EC9-983F-3BECBDAC9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noFill/>
              </a:defRPr>
            </a:lvl1pPr>
          </a:lstStyle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8D5729E-18FD-4C57-B99A-4A41CBF29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542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3DBD525-8EB4-4EDB-93B2-A7F92EDA8A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755" y="3099817"/>
            <a:ext cx="10176561" cy="1886614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/>
              <a:t>Danke!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267BF8-58C3-441D-8030-CC059B931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45" y="866324"/>
            <a:ext cx="4024117" cy="62020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C22609-9B3C-4D04-9E70-7FFB7B547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37692" y="12685145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600">
                <a:noFill/>
              </a:defRPr>
            </a:lvl1pPr>
          </a:lstStyle>
          <a:p>
            <a:fld id="{2D5834EC-1E0E-44AB-B3CF-8786115EF799}" type="datetime4">
              <a:rPr lang="de-CH" smtClean="0"/>
              <a:t>12. Juni 2023</a:t>
            </a:fld>
            <a:endParaRPr lang="en-US"/>
          </a:p>
        </p:txBody>
      </p:sp>
      <p:pic>
        <p:nvPicPr>
          <p:cNvPr id="11" name="Bild" descr="Bild">
            <a:extLst>
              <a:ext uri="{FF2B5EF4-FFF2-40B4-BE49-F238E27FC236}">
                <a16:creationId xmlns:a16="http://schemas.microsoft.com/office/drawing/2014/main" id="{1170F23D-36BD-4313-B16F-31E325E7BF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2687890"/>
            <a:ext cx="1838907" cy="170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N|PlaceholderInline">
            <a:extLst>
              <a:ext uri="{FF2B5EF4-FFF2-40B4-BE49-F238E27FC236}">
                <a16:creationId xmlns:a16="http://schemas.microsoft.com/office/drawing/2014/main" id="{D56479C6-CE1D-4819-94F9-8AA711297BCA}"/>
              </a:ext>
            </a:extLst>
          </p:cNvPr>
          <p:cNvSpPr txBox="1"/>
          <p:nvPr userDrawn="1"/>
        </p:nvSpPr>
        <p:spPr>
          <a:xfrm>
            <a:off x="1031421" y="8269244"/>
            <a:ext cx="1624692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Hochschule Luzern</a:t>
            </a:r>
          </a:p>
          <a:p>
            <a:r>
              <a:rPr lang="en-US" sz="2000" b="1" dirty="0" err="1"/>
              <a:t>Departement</a:t>
            </a:r>
            <a:endParaRPr lang="en-US" sz="2000" b="1" dirty="0"/>
          </a:p>
          <a:p>
            <a:r>
              <a:rPr lang="en-US" sz="2000" dirty="0" err="1"/>
              <a:t>Institut</a:t>
            </a:r>
            <a:r>
              <a:rPr lang="en-US" sz="2000" dirty="0"/>
              <a:t> </a:t>
            </a:r>
            <a:r>
              <a:rPr lang="en-US" sz="2000" dirty="0" err="1"/>
              <a:t>oder</a:t>
            </a:r>
            <a:r>
              <a:rPr lang="en-US" sz="2000" dirty="0"/>
              <a:t> </a:t>
            </a:r>
            <a:r>
              <a:rPr lang="en-US" sz="2000" dirty="0" err="1"/>
              <a:t>Abteilung</a:t>
            </a:r>
            <a:endParaRPr lang="en-US" sz="2000" dirty="0"/>
          </a:p>
          <a:p>
            <a:r>
              <a:rPr lang="en-US" sz="2000" b="1" dirty="0" err="1"/>
              <a:t>Vorname</a:t>
            </a:r>
            <a:r>
              <a:rPr lang="en-US" sz="2000" b="1" dirty="0"/>
              <a:t> Name</a:t>
            </a:r>
          </a:p>
          <a:p>
            <a:r>
              <a:rPr lang="en-US" sz="2000" b="0" dirty="0" err="1"/>
              <a:t>Funktion</a:t>
            </a:r>
            <a:endParaRPr lang="en-US" sz="2000" b="0" dirty="0"/>
          </a:p>
          <a:p>
            <a:r>
              <a:rPr dirty="0"/>
              <a:t> </a:t>
            </a:r>
            <a:endParaRPr lang="en-US" sz="2000" dirty="0"/>
          </a:p>
          <a:p>
            <a:r>
              <a:rPr dirty="0"/>
              <a:t> </a:t>
            </a:r>
            <a:endParaRPr lang="en-US" sz="2000" dirty="0"/>
          </a:p>
          <a:p>
            <a:r>
              <a:rPr lang="en-US" sz="2000" dirty="0"/>
              <a:t>T </a:t>
            </a:r>
            <a:r>
              <a:rPr lang="en-US" sz="2000" dirty="0" err="1"/>
              <a:t>direkt</a:t>
            </a:r>
            <a:r>
              <a:rPr lang="en-US" sz="2000" dirty="0"/>
              <a:t> +41 41 XXX XX </a:t>
            </a:r>
            <a:r>
              <a:rPr lang="en-US" sz="2000" dirty="0" err="1"/>
              <a:t>XX</a:t>
            </a:r>
            <a:endParaRPr lang="en-US" sz="2000" dirty="0"/>
          </a:p>
          <a:p>
            <a:r>
              <a:rPr lang="en-US" sz="2000" dirty="0"/>
              <a:t>Vorname.name@hslu.ch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10740A7-DBEF-4A04-B30E-6CBA9A132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noFill/>
              </a:defRPr>
            </a:lvl1pPr>
          </a:lstStyle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6707AB-1DE4-4876-8FE0-451864A9E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8097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987B-8410-4279-AD6D-3D0EDCBBD722}" type="slidenum">
              <a:rPr lang="de-CH" smtClean="0"/>
              <a:pPr>
                <a:defRPr/>
              </a:pPr>
              <a:t>‹Nr.›</a:t>
            </a:fld>
            <a:r>
              <a:rPr lang="de-CH" dirty="0"/>
              <a:t>, </a:t>
            </a:r>
            <a:fld id="{0483D060-B025-4ACE-962A-23BAB8DEC0FD}" type="datetime1">
              <a:rPr lang="de-CH" smtClean="0"/>
              <a:pPr>
                <a:defRPr/>
              </a:pPr>
              <a:t>12.06.23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165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DA1384E-8BF3-4800-A29B-731CC7AD9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45" y="866324"/>
            <a:ext cx="4024117" cy="620204"/>
          </a:xfrm>
          <a:prstGeom prst="rect">
            <a:avLst/>
          </a:prstGeom>
        </p:spPr>
      </p:pic>
      <p:pic>
        <p:nvPicPr>
          <p:cNvPr id="16" name="Bild" descr="Bild">
            <a:extLst>
              <a:ext uri="{FF2B5EF4-FFF2-40B4-BE49-F238E27FC236}">
                <a16:creationId xmlns:a16="http://schemas.microsoft.com/office/drawing/2014/main" id="{51250317-DAE9-4E04-800E-141E77359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2687890"/>
            <a:ext cx="1838907" cy="17086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06C1D0D-F2DD-42E2-A95A-04D30C0423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756" y="3099816"/>
            <a:ext cx="11186826" cy="1883664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CH" noProof="0" dirty="0"/>
              <a:t>Titel über eine</a:t>
            </a:r>
            <a:br>
              <a:rPr lang="de-CH" noProof="0" dirty="0"/>
            </a:br>
            <a:r>
              <a:rPr lang="de-CH" noProof="0" dirty="0"/>
              <a:t>oder mehrere Zeilen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6E88974-0312-4EF7-957A-C28F7C1FFF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3300" y="5952744"/>
            <a:ext cx="11188700" cy="1886614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de-CH" noProof="0" dirty="0"/>
              <a:t>Untertitel über eine oder mehrere Zeilen</a:t>
            </a:r>
          </a:p>
        </p:txBody>
      </p:sp>
      <p:sp>
        <p:nvSpPr>
          <p:cNvPr id="17" name="DN|PlaceholderInline">
            <a:extLst>
              <a:ext uri="{FF2B5EF4-FFF2-40B4-BE49-F238E27FC236}">
                <a16:creationId xmlns:a16="http://schemas.microsoft.com/office/drawing/2014/main" id="{5039B751-2552-423C-BEA3-631B1B02EE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301" y="10366913"/>
            <a:ext cx="10176561" cy="91613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000" b="1"/>
            </a:lvl1pPr>
          </a:lstStyle>
          <a:p>
            <a:pPr lvl="0"/>
            <a:r>
              <a:rPr lang="de-CH" noProof="0" dirty="0"/>
              <a:t>Departement oder Abteilung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75F7982-CBE7-4571-A5CF-5BA9EBC93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1945" y="11283043"/>
            <a:ext cx="5120639" cy="3077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B7B5D7FF-C388-42E5-80B9-3757EA34870B}" type="datetime4">
              <a:rPr lang="de-CH" smtClean="0"/>
              <a:t>12. Juni 2023</a:t>
            </a:fld>
            <a:endParaRPr lang="en-U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F22D98A4-7EEE-4DB0-BDB9-0F8993EB5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noFill/>
              </a:defRPr>
            </a:lvl1pPr>
          </a:lstStyle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D57A0F-5B75-4CC0-AE89-F96BB037B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6991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C10928-4E14-4EA1-A12C-5AD2CB6CC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37692" y="12685145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DE042629-1B22-412C-AB3E-D6582210C3CD}" type="datetime4">
              <a:rPr lang="de-CH" noProof="0" smtClean="0"/>
              <a:t>12. Juni 2023</a:t>
            </a:fld>
            <a:endParaRPr lang="de-CH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9F73D3-61DF-487A-A095-9ABE52E7CF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3300" y="3651250"/>
            <a:ext cx="22380918" cy="87026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D59327-8DF3-4838-BF12-61EBE959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0E5D88A-8A10-48B3-B9F9-85C27642E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62AC87F-9BEF-4214-BB82-43A33F67D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42366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0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C10928-4E14-4EA1-A12C-5AD2CB6CC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37692" y="12685145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5882A47A-A023-417A-831E-02330955F076}" type="datetime4">
              <a:rPr lang="de-CH" smtClean="0"/>
              <a:t>12. Juni 2023</a:t>
            </a:fld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9E2C1980-F360-409F-8C22-405AEED439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03300" y="3651250"/>
            <a:ext cx="10195560" cy="87026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776978B-3B7A-48A0-9AB8-F10BB7D8409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188655" y="3651251"/>
            <a:ext cx="10195560" cy="87026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4651F6-9DB8-4F1A-AD6F-6223CE48D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300" y="1361139"/>
            <a:ext cx="22380916" cy="593101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CH" noProof="0"/>
              <a:t>Titel einfügen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F125300-0DF7-4153-BD3A-DF31E00D4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248BAF-A9FC-48EE-BD3F-0AE83D0EE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9809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55" userDrawn="1">
          <p15:clr>
            <a:srgbClr val="FBAE40"/>
          </p15:clr>
        </p15:guide>
        <p15:guide id="2" pos="8310" userDrawn="1">
          <p15:clr>
            <a:srgbClr val="FBAE40"/>
          </p15:clr>
        </p15:guide>
        <p15:guide id="3" pos="7680" userDrawn="1">
          <p15:clr>
            <a:srgbClr val="FBAE40"/>
          </p15:clr>
        </p15:guide>
        <p15:guide id="4" orient="horz" pos="2300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C10928-4E14-4EA1-A12C-5AD2CB6CC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37692" y="12685145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19B6D453-B83B-4610-9BE7-F2B6744D45EF}" type="datetime4">
              <a:rPr lang="de-CH" smtClean="0"/>
              <a:t>12. Juni 2023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AD564C4-4AE4-4C4E-9FFD-8E6788ED9D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3300" y="3651250"/>
            <a:ext cx="6470945" cy="87026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CAC9591-E090-4D3D-A518-298893044C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8286" y="3651251"/>
            <a:ext cx="6470945" cy="87026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3AB3AD1-1D39-497C-8737-201C5D6E73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913270" y="3651251"/>
            <a:ext cx="6470945" cy="87026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0F69A7-5541-4988-8AA8-4CA7046BF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300" y="1361139"/>
            <a:ext cx="22380916" cy="593101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CH" noProof="0"/>
              <a:t>Titel einfügen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31C5209-7FAC-4884-B096-8DC807D99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53A5CF3-54B2-4CFD-B241-D1F6A70CF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3646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09" userDrawn="1">
          <p15:clr>
            <a:srgbClr val="FBAE40"/>
          </p15:clr>
        </p15:guide>
        <p15:guide id="2" pos="5643" userDrawn="1">
          <p15:clr>
            <a:srgbClr val="FBAE40"/>
          </p15:clr>
        </p15:guide>
        <p15:guide id="3" pos="9720" userDrawn="1">
          <p15:clr>
            <a:srgbClr val="FBAE40"/>
          </p15:clr>
        </p15:guide>
        <p15:guide id="4" pos="10653" userDrawn="1">
          <p15:clr>
            <a:srgbClr val="FBAE40"/>
          </p15:clr>
        </p15:guide>
        <p15:guide id="5" orient="horz" pos="2300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de-CH" noProof="0" dirty="0"/>
              <a:t>Titel einfügen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B8567AC-D06C-4A8E-AEAB-5FC4F7526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37692" y="12685145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A21BC5E0-5945-43E9-94A4-5B24074A1572}" type="datetime4">
              <a:rPr lang="de-CH" smtClean="0"/>
              <a:t>12. Juni 2023</a:t>
            </a:fld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93133AB-4CA1-43B3-A49B-B2A1E8CFD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5E7631-AFAC-4389-8844-FB2D0C0E8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4732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0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9B9F577F-F0A9-4853-B77C-37B3AAE0FD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43850" y="0"/>
            <a:ext cx="12240150" cy="12034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DD274-0081-4267-A5E5-76A5876F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0CEF-52D6-42C6-928F-199F2A5D3124}" type="datetime4">
              <a:rPr lang="de-CH" smtClean="0"/>
              <a:t>12. Juni 2023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C8127D-E9F8-4681-B43F-B6F3E3216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3301" y="3651250"/>
            <a:ext cx="10168128" cy="870267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r>
              <a:rPr lang="de-CH" dirty="0"/>
              <a:t> </a:t>
            </a:r>
            <a:r>
              <a:rPr lang="de-CH" dirty="0" err="1"/>
              <a:t>sit</a:t>
            </a:r>
            <a:r>
              <a:rPr lang="de-CH" dirty="0"/>
              <a:t> </a:t>
            </a:r>
            <a:r>
              <a:rPr lang="de-CH" dirty="0" err="1"/>
              <a:t>amet</a:t>
            </a:r>
            <a:r>
              <a:rPr lang="de-CH" dirty="0"/>
              <a:t>, </a:t>
            </a:r>
            <a:r>
              <a:rPr lang="de-CH" dirty="0" err="1"/>
              <a:t>consetetur</a:t>
            </a:r>
            <a:r>
              <a:rPr lang="de-CH" dirty="0"/>
              <a:t> </a:t>
            </a:r>
            <a:r>
              <a:rPr lang="de-CH" dirty="0" err="1"/>
              <a:t>sadipscing</a:t>
            </a:r>
            <a:r>
              <a:rPr lang="de-CH" dirty="0"/>
              <a:t> </a:t>
            </a:r>
            <a:r>
              <a:rPr lang="de-CH" dirty="0" err="1"/>
              <a:t>elitr</a:t>
            </a:r>
            <a:r>
              <a:rPr lang="de-CH" dirty="0"/>
              <a:t>, sed </a:t>
            </a:r>
            <a:r>
              <a:rPr lang="de-CH" dirty="0" err="1"/>
              <a:t>diam</a:t>
            </a:r>
            <a:r>
              <a:rPr lang="de-CH" dirty="0"/>
              <a:t> </a:t>
            </a:r>
            <a:r>
              <a:rPr lang="de-CH" dirty="0" err="1"/>
              <a:t>nonumy</a:t>
            </a:r>
            <a:r>
              <a:rPr lang="de-CH" dirty="0"/>
              <a:t> </a:t>
            </a:r>
            <a:r>
              <a:rPr lang="de-CH" dirty="0" err="1"/>
              <a:t>eirmod</a:t>
            </a:r>
            <a:r>
              <a:rPr lang="de-CH" dirty="0"/>
              <a:t> </a:t>
            </a:r>
            <a:r>
              <a:rPr lang="de-CH" dirty="0" err="1"/>
              <a:t>tempor</a:t>
            </a:r>
            <a:r>
              <a:rPr lang="de-CH" dirty="0"/>
              <a:t> </a:t>
            </a:r>
            <a:r>
              <a:rPr lang="de-CH" dirty="0" err="1"/>
              <a:t>invidunt</a:t>
            </a:r>
            <a:r>
              <a:rPr lang="de-CH" dirty="0"/>
              <a:t> </a:t>
            </a:r>
            <a:r>
              <a:rPr lang="de-CH" dirty="0" err="1"/>
              <a:t>ut</a:t>
            </a:r>
            <a:r>
              <a:rPr lang="de-CH" dirty="0"/>
              <a:t> </a:t>
            </a:r>
            <a:r>
              <a:rPr lang="de-CH" dirty="0" err="1"/>
              <a:t>labore</a:t>
            </a:r>
            <a:r>
              <a:rPr lang="de-CH" dirty="0"/>
              <a:t> et </a:t>
            </a:r>
            <a:r>
              <a:rPr lang="de-CH" dirty="0" err="1"/>
              <a:t>dolore</a:t>
            </a:r>
            <a:r>
              <a:rPr lang="de-CH" dirty="0"/>
              <a:t> magna </a:t>
            </a:r>
            <a:r>
              <a:rPr lang="de-CH" dirty="0" err="1"/>
              <a:t>aliquyam</a:t>
            </a:r>
            <a:r>
              <a:rPr lang="de-CH" dirty="0"/>
              <a:t> erat, sed </a:t>
            </a:r>
            <a:r>
              <a:rPr lang="de-CH" dirty="0" err="1"/>
              <a:t>diam</a:t>
            </a:r>
            <a:r>
              <a:rPr lang="de-CH" dirty="0"/>
              <a:t> </a:t>
            </a:r>
            <a:r>
              <a:rPr lang="de-CH" dirty="0" err="1"/>
              <a:t>voluptua</a:t>
            </a:r>
            <a:r>
              <a:rPr lang="de-CH" dirty="0"/>
              <a:t>. At </a:t>
            </a:r>
            <a:r>
              <a:rPr lang="de-CH" dirty="0" err="1"/>
              <a:t>vero</a:t>
            </a:r>
            <a:r>
              <a:rPr lang="de-CH" dirty="0"/>
              <a:t> </a:t>
            </a:r>
            <a:r>
              <a:rPr lang="de-CH" dirty="0" err="1"/>
              <a:t>eos</a:t>
            </a:r>
            <a:r>
              <a:rPr lang="de-CH" dirty="0"/>
              <a:t> et </a:t>
            </a:r>
            <a:r>
              <a:rPr lang="de-CH" dirty="0" err="1"/>
              <a:t>accusam</a:t>
            </a:r>
            <a:r>
              <a:rPr lang="de-CH" dirty="0"/>
              <a:t> et </a:t>
            </a:r>
            <a:r>
              <a:rPr lang="de-CH" dirty="0" err="1"/>
              <a:t>justo</a:t>
            </a:r>
            <a:r>
              <a:rPr lang="de-CH" dirty="0"/>
              <a:t> </a:t>
            </a:r>
            <a:r>
              <a:rPr lang="de-CH" dirty="0" err="1"/>
              <a:t>duo</a:t>
            </a:r>
            <a:r>
              <a:rPr lang="de-CH" dirty="0"/>
              <a:t> </a:t>
            </a:r>
            <a:r>
              <a:rPr lang="de-CH" dirty="0" err="1"/>
              <a:t>dolores</a:t>
            </a:r>
            <a:r>
              <a:rPr lang="de-CH" dirty="0"/>
              <a:t> et </a:t>
            </a:r>
            <a:r>
              <a:rPr lang="de-CH" dirty="0" err="1"/>
              <a:t>ea</a:t>
            </a:r>
            <a:r>
              <a:rPr lang="de-CH" dirty="0"/>
              <a:t> </a:t>
            </a:r>
            <a:r>
              <a:rPr lang="de-CH" dirty="0" err="1"/>
              <a:t>rebum</a:t>
            </a:r>
            <a:r>
              <a:rPr lang="de-CH" dirty="0"/>
              <a:t>.</a:t>
            </a:r>
          </a:p>
          <a:p>
            <a:endParaRPr lang="de-CH" dirty="0"/>
          </a:p>
          <a:p>
            <a:pPr lvl="1"/>
            <a:r>
              <a:rPr lang="de-CH" dirty="0" err="1"/>
              <a:t>Bulletpoint</a:t>
            </a:r>
            <a:r>
              <a:rPr lang="de-CH" dirty="0"/>
              <a:t> 1: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r>
              <a:rPr lang="de-CH" dirty="0"/>
              <a:t> </a:t>
            </a:r>
            <a:r>
              <a:rPr lang="de-CH" dirty="0" err="1"/>
              <a:t>sit</a:t>
            </a:r>
            <a:r>
              <a:rPr lang="de-CH" dirty="0"/>
              <a:t> </a:t>
            </a:r>
            <a:r>
              <a:rPr lang="de-CH" dirty="0" err="1"/>
              <a:t>amet</a:t>
            </a:r>
            <a:r>
              <a:rPr lang="de-CH" dirty="0"/>
              <a:t>, </a:t>
            </a:r>
            <a:r>
              <a:rPr lang="de-CH" dirty="0" err="1"/>
              <a:t>consetetur</a:t>
            </a:r>
            <a:r>
              <a:rPr lang="de-CH" dirty="0"/>
              <a:t> </a:t>
            </a:r>
            <a:r>
              <a:rPr lang="de-CH" dirty="0" err="1"/>
              <a:t>sadipscing</a:t>
            </a:r>
            <a:r>
              <a:rPr lang="de-CH" dirty="0"/>
              <a:t> </a:t>
            </a:r>
            <a:r>
              <a:rPr lang="de-CH" dirty="0" err="1"/>
              <a:t>elitr</a:t>
            </a:r>
            <a:endParaRPr lang="de-CH" dirty="0"/>
          </a:p>
          <a:p>
            <a:pPr lvl="1"/>
            <a:r>
              <a:rPr lang="de-CH" dirty="0" err="1"/>
              <a:t>Bulletpoint</a:t>
            </a:r>
            <a:r>
              <a:rPr lang="de-CH" dirty="0"/>
              <a:t> 1: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r>
              <a:rPr lang="de-CH" dirty="0"/>
              <a:t> </a:t>
            </a:r>
            <a:r>
              <a:rPr lang="de-CH" dirty="0" err="1"/>
              <a:t>sit</a:t>
            </a:r>
            <a:r>
              <a:rPr lang="de-CH" dirty="0"/>
              <a:t> </a:t>
            </a:r>
            <a:r>
              <a:rPr lang="de-CH" dirty="0" err="1"/>
              <a:t>amet</a:t>
            </a:r>
            <a:r>
              <a:rPr lang="de-CH" dirty="0"/>
              <a:t>, </a:t>
            </a:r>
            <a:r>
              <a:rPr lang="de-CH" dirty="0" err="1"/>
              <a:t>consetetur</a:t>
            </a:r>
            <a:r>
              <a:rPr lang="de-CH" dirty="0"/>
              <a:t> </a:t>
            </a:r>
            <a:r>
              <a:rPr lang="de-CH" dirty="0" err="1"/>
              <a:t>sadipscing</a:t>
            </a:r>
            <a:r>
              <a:rPr lang="de-CH" dirty="0"/>
              <a:t> </a:t>
            </a:r>
            <a:r>
              <a:rPr lang="de-CH" dirty="0" err="1"/>
              <a:t>elitr</a:t>
            </a:r>
            <a:endParaRPr lang="de-CH" dirty="0"/>
          </a:p>
          <a:p>
            <a:pPr lvl="1"/>
            <a:r>
              <a:rPr lang="de-CH" dirty="0" err="1"/>
              <a:t>Bulletpoint</a:t>
            </a:r>
            <a:r>
              <a:rPr lang="de-CH" dirty="0"/>
              <a:t> 1: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r>
              <a:rPr lang="de-CH" dirty="0"/>
              <a:t> </a:t>
            </a:r>
            <a:r>
              <a:rPr lang="de-CH" dirty="0" err="1"/>
              <a:t>sit</a:t>
            </a:r>
            <a:r>
              <a:rPr lang="de-CH" dirty="0"/>
              <a:t> </a:t>
            </a:r>
            <a:r>
              <a:rPr lang="de-CH" dirty="0" err="1"/>
              <a:t>amet</a:t>
            </a:r>
            <a:r>
              <a:rPr lang="de-CH" dirty="0"/>
              <a:t>, </a:t>
            </a:r>
            <a:r>
              <a:rPr lang="de-CH" dirty="0" err="1"/>
              <a:t>consetetur</a:t>
            </a:r>
            <a:r>
              <a:rPr lang="de-CH" dirty="0"/>
              <a:t> </a:t>
            </a:r>
            <a:r>
              <a:rPr lang="de-CH" dirty="0" err="1"/>
              <a:t>sadipscing</a:t>
            </a:r>
            <a:r>
              <a:rPr lang="de-CH" dirty="0"/>
              <a:t> </a:t>
            </a:r>
            <a:r>
              <a:rPr lang="de-CH" dirty="0" err="1"/>
              <a:t>elitr</a:t>
            </a:r>
            <a:endParaRPr lang="de-CH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228367-2148-4750-BB4A-02D50820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300" y="1361139"/>
            <a:ext cx="10168128" cy="593101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CH" noProof="0"/>
              <a:t>Titel einfügen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7367C12-F825-4401-904E-0E6F143EE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36C7B01-DCBA-40E8-B201-79857B790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553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DD274-0081-4267-A5E5-76A5876F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1F99-2783-4D43-8F03-7C36C2D126C9}" type="datetime4">
              <a:rPr lang="de-CH" smtClean="0"/>
              <a:t>12. Juni 2023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C8127D-E9F8-4681-B43F-B6F3E3216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3301" y="3651250"/>
            <a:ext cx="8578849" cy="870267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Textebene</a:t>
            </a:r>
            <a:r>
              <a:rPr lang="en-US"/>
              <a:t> (Level 1)</a:t>
            </a:r>
          </a:p>
          <a:p>
            <a:pPr lvl="1"/>
            <a:r>
              <a:rPr lang="de-CH" noProof="0"/>
              <a:t>Erste Aufzählungsebene (Level 2)</a:t>
            </a:r>
            <a:endParaRPr lang="en-US"/>
          </a:p>
          <a:p>
            <a:pPr lvl="2"/>
            <a:r>
              <a:rPr lang="de-CH" noProof="0"/>
              <a:t>Zweite Aufzählungsebene (Level 3)</a:t>
            </a:r>
            <a:endParaRPr lang="en-US"/>
          </a:p>
          <a:p>
            <a:pPr lvl="3"/>
            <a:r>
              <a:rPr lang="de-CH" noProof="0"/>
              <a:t>Textüberschrift (Level 4)</a:t>
            </a:r>
            <a:endParaRPr lang="en-US"/>
          </a:p>
          <a:p>
            <a:pPr lvl="4"/>
            <a:r>
              <a:rPr lang="de-CH" noProof="0"/>
              <a:t>Kleinere Textebene, 24pt (Level 5)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28EF62-FB75-4E1F-8AA9-487AA4A774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300" y="1361139"/>
            <a:ext cx="8578849" cy="593101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CH" noProof="0"/>
              <a:t>Titel einfügen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2E0934F-96F1-4DCC-B2AD-781818AE8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noFill/>
              </a:defRPr>
            </a:lvl1pPr>
          </a:lstStyle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76A8A41-D337-4BBA-B077-17E54CC86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657A9C58-342D-4D2E-A65C-FD7EA89C51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03562" y="3412066"/>
            <a:ext cx="14280438" cy="103039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1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9D196-AE26-49F9-B103-78D647A7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5A9-448B-402F-95F8-85883A5020B3}" type="datetime4">
              <a:rPr lang="de-CH" smtClean="0"/>
              <a:t>12. Juni 2023</a:t>
            </a:fld>
            <a:endParaRPr lang="en-US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A5DDA2B4-AD70-401C-9C49-03B19A3797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351894" cy="120169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4E33B494-B393-4D3A-A2AE-7BF9C06D8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16850" y="11016809"/>
            <a:ext cx="2870200" cy="100012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5E4824F-C280-40A1-8D10-2DE106A99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ABCD3A9-E76D-4F20-B86D-59862DC45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1396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300" y="1361139"/>
            <a:ext cx="22380916" cy="5931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CH" noProof="0"/>
              <a:t>Titel einfügen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37692" y="12685145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043F9CAC-4D01-45AF-B192-5C79099C3A30}" type="datetime4">
              <a:rPr lang="de-CH" smtClean="0"/>
              <a:t>12. Juni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DA317-55C2-4115-B306-C1976C2E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Seite </a:t>
            </a:r>
            <a:fld id="{DA46B11B-5CD7-4312-8465-76854B5FEC9C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22" name="HSLU_Wortmarke_Schwarz_rgb.pdf" descr="HSLU_Wortmarke_Schwarz_rgb.pdf">
            <a:extLst>
              <a:ext uri="{FF2B5EF4-FFF2-40B4-BE49-F238E27FC236}">
                <a16:creationId xmlns:a16="http://schemas.microsoft.com/office/drawing/2014/main" id="{90BD4B69-5471-4A66-BCA9-21E3F205EB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2692259"/>
            <a:ext cx="533401" cy="16649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555015-DBB3-4012-A862-2BCB9054B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3300" y="3651250"/>
            <a:ext cx="22380916" cy="8702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Mastertext</a:t>
            </a:r>
            <a:endParaRPr lang="en-US" dirty="0"/>
          </a:p>
          <a:p>
            <a:pPr lvl="0"/>
            <a:r>
              <a:rPr lang="en-US" dirty="0"/>
              <a:t>Copytext</a:t>
            </a:r>
          </a:p>
          <a:p>
            <a:pPr lvl="0"/>
            <a:r>
              <a:rPr lang="en-US" dirty="0" err="1"/>
              <a:t>Textebene</a:t>
            </a:r>
            <a:r>
              <a:rPr lang="en-US" dirty="0"/>
              <a:t> (Level 1)</a:t>
            </a:r>
          </a:p>
          <a:p>
            <a:pPr lvl="1"/>
            <a:r>
              <a:rPr lang="de-CH" noProof="0" dirty="0"/>
              <a:t>Erste Aufzählungsebene (Level 2)</a:t>
            </a:r>
            <a:endParaRPr lang="en-US" dirty="0"/>
          </a:p>
          <a:p>
            <a:pPr lvl="2"/>
            <a:r>
              <a:rPr lang="de-CH" noProof="0" dirty="0"/>
              <a:t>Zweite Aufzählungsebene (Level 3)</a:t>
            </a:r>
            <a:endParaRPr lang="en-US" dirty="0"/>
          </a:p>
          <a:p>
            <a:pPr lvl="3"/>
            <a:r>
              <a:rPr lang="de-CH" noProof="0" dirty="0"/>
              <a:t>Textüberschrift (Level 4)</a:t>
            </a:r>
            <a:endParaRPr lang="en-US" dirty="0"/>
          </a:p>
          <a:p>
            <a:pPr lvl="4"/>
            <a:r>
              <a:rPr lang="de-CH" noProof="0" dirty="0"/>
              <a:t>Kleinere Textebene, 24pt (Level 5)</a:t>
            </a:r>
            <a:endParaRPr lang="en-US" dirty="0"/>
          </a:p>
          <a:p>
            <a:pPr lvl="5"/>
            <a:r>
              <a:rPr lang="de-CH" noProof="0" dirty="0"/>
              <a:t>Kleinere Aufzählungsebene (Level 6)</a:t>
            </a:r>
            <a:endParaRPr lang="en-US" dirty="0"/>
          </a:p>
          <a:p>
            <a:pPr lvl="6"/>
            <a:r>
              <a:rPr lang="de-CH" noProof="0" dirty="0"/>
              <a:t>Kleinere Aufzählungsebene (Level 7)</a:t>
            </a:r>
            <a:endParaRPr lang="en-US" dirty="0"/>
          </a:p>
          <a:p>
            <a:pPr lvl="7"/>
            <a:r>
              <a:rPr lang="de-CH" noProof="0" dirty="0"/>
              <a:t>Textüberschrift (Level 8)</a:t>
            </a:r>
            <a:endParaRPr lang="en-US" dirty="0"/>
          </a:p>
          <a:p>
            <a:pPr lvl="8"/>
            <a:r>
              <a:rPr lang="de-CH" noProof="0" dirty="0"/>
              <a:t>Anmerkungen und Kleingedrucktes (Level 9)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5302" y="12692259"/>
            <a:ext cx="3053396" cy="18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600">
                <a:noFill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9407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62" r:id="rId3"/>
    <p:sldLayoutId id="2147483674" r:id="rId4"/>
    <p:sldLayoutId id="2147483675" r:id="rId5"/>
    <p:sldLayoutId id="2147483676" r:id="rId6"/>
    <p:sldLayoutId id="2147483677" r:id="rId7"/>
    <p:sldLayoutId id="2147483680" r:id="rId8"/>
    <p:sldLayoutId id="2147483679" r:id="rId9"/>
    <p:sldLayoutId id="2147483678" r:id="rId10"/>
    <p:sldLayoutId id="2147483683" r:id="rId11"/>
  </p:sldLayoutIdLst>
  <p:hf hdr="0" ftr="0"/>
  <p:txStyles>
    <p:titleStyle>
      <a:lvl1pPr algn="l" defTabSz="1828800" rtl="0" eaLnBrk="1" latinLnBrk="0" hangingPunct="1">
        <a:lnSpc>
          <a:spcPct val="11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20000"/>
        </a:lnSpc>
        <a:spcBef>
          <a:spcPts val="20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521208" algn="l" defTabSz="1828800" rtl="0" eaLnBrk="1" latinLnBrk="0" hangingPunct="1">
        <a:lnSpc>
          <a:spcPct val="120000"/>
        </a:lnSpc>
        <a:spcBef>
          <a:spcPts val="0"/>
        </a:spcBef>
        <a:buFont typeface="Symbol" panose="05050102010706020507" pitchFamily="18" charset="2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416" indent="-521208" algn="l" defTabSz="1828800" rtl="0" eaLnBrk="1" latinLnBrk="0" hangingPunct="1">
        <a:lnSpc>
          <a:spcPct val="120000"/>
        </a:lnSpc>
        <a:spcBef>
          <a:spcPts val="0"/>
        </a:spcBef>
        <a:buFont typeface="Symbol" panose="05050102010706020507" pitchFamily="18" charset="2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828800" rtl="0" eaLnBrk="1" latinLnBrk="0" hangingPunct="1">
        <a:lnSpc>
          <a:spcPct val="120000"/>
        </a:lnSpc>
        <a:spcBef>
          <a:spcPts val="0"/>
        </a:spcBef>
        <a:buFont typeface="Wingdings 3" panose="05040102010807070707" pitchFamily="18" charset="2"/>
        <a:buNone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800" rtl="0" eaLnBrk="1" latinLnBrk="0" hangingPunct="1">
        <a:lnSpc>
          <a:spcPct val="120000"/>
        </a:lnSpc>
        <a:spcBef>
          <a:spcPts val="0"/>
        </a:spcBef>
        <a:buFont typeface="Wingdings 3" panose="05040102010807070707" pitchFamily="18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" indent="-274320" algn="l" defTabSz="1828800" rtl="0" eaLnBrk="1" latinLnBrk="0" hangingPunct="1">
        <a:lnSpc>
          <a:spcPct val="12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" indent="-274320" algn="l" defTabSz="1828800" rtl="0" eaLnBrk="1" latinLnBrk="0" hangingPunct="1">
        <a:lnSpc>
          <a:spcPct val="12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828800" rtl="0" eaLnBrk="1" latinLnBrk="0" hangingPunct="1">
        <a:lnSpc>
          <a:spcPct val="120000"/>
        </a:lnSpc>
        <a:spcBef>
          <a:spcPts val="0"/>
        </a:spcBef>
        <a:buFont typeface="Wingdings 3" panose="05040102010807070707" pitchFamily="18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828800" rtl="0" eaLnBrk="1" latinLnBrk="0" hangingPunct="1">
        <a:lnSpc>
          <a:spcPct val="120000"/>
        </a:lnSpc>
        <a:spcBef>
          <a:spcPts val="0"/>
        </a:spcBef>
        <a:buFont typeface="Wingdings 3" panose="050401020108070707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8100" userDrawn="1">
          <p15:clr>
            <a:srgbClr val="F26B43"/>
          </p15:clr>
        </p15:guide>
        <p15:guide id="3" pos="14732" userDrawn="1">
          <p15:clr>
            <a:srgbClr val="F26B43"/>
          </p15:clr>
        </p15:guide>
        <p15:guide id="4" pos="632" userDrawn="1">
          <p15:clr>
            <a:srgbClr val="F26B43"/>
          </p15:clr>
        </p15:guide>
        <p15:guide id="5" orient="horz" pos="9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0.png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belin.com/cms/de/aktuelle-news/provenance-proof-blockchain-technologie/" TargetMode="External"/><Relationship Id="rId2" Type="http://schemas.openxmlformats.org/officeDocument/2006/relationships/hyperlink" Target="https://patents.google.com/patent/US20190365063A1/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tech.walmart.com/content/walmart-global-tech/en_us/news/articles/blockchain-in-the-food-supply-chain.html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8E5A89-EDF4-4134-BB51-658D9AAB25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Departement Informatik</a:t>
            </a:r>
          </a:p>
          <a:p>
            <a:r>
              <a:rPr lang="de-CH" dirty="0"/>
              <a:t>Prof. Dr. Tim Weingärtner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AB5440-9509-4FC5-982D-982B587D0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0" y="6815473"/>
            <a:ext cx="10176561" cy="1883664"/>
          </a:xfrm>
        </p:spPr>
        <p:txBody>
          <a:bodyPr/>
          <a:lstStyle/>
          <a:p>
            <a:r>
              <a:rPr lang="de-CH" b="1" i="0" u="none" strike="noStrike" dirty="0">
                <a:solidFill>
                  <a:srgbClr val="0A0A0A"/>
                </a:solidFill>
                <a:effectLst/>
                <a:latin typeface="Helvetica" pitchFamily="2" charset="0"/>
              </a:rPr>
              <a:t>Krypto und Blockchain –  heisser Ritt oder Opportunität für KMU? </a:t>
            </a:r>
            <a:br>
              <a:rPr lang="de-CH" b="1" i="0" u="none" strike="noStrike" dirty="0">
                <a:solidFill>
                  <a:srgbClr val="0A0A0A"/>
                </a:solidFill>
                <a:effectLst/>
                <a:latin typeface="Helvetica" pitchFamily="2" charset="0"/>
              </a:rPr>
            </a:br>
            <a:br>
              <a:rPr lang="de-CH" b="1" i="0" u="none" strike="noStrike" dirty="0">
                <a:solidFill>
                  <a:srgbClr val="0A0A0A"/>
                </a:solidFill>
                <a:effectLst/>
                <a:latin typeface="Helvetica" pitchFamily="2" charset="0"/>
              </a:rPr>
            </a:br>
            <a:r>
              <a:rPr lang="de-CH" b="1" i="0" u="none" strike="noStrike" dirty="0">
                <a:solidFill>
                  <a:srgbClr val="0A0A0A"/>
                </a:solidFill>
                <a:effectLst/>
                <a:latin typeface="Helvetica" pitchFamily="2" charset="0"/>
              </a:rPr>
              <a:t>Eine Einordnung aus Makro- und Mikro-Optik?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51B58-A57F-47A3-978E-C60C5B742C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D0894C-3D24-4931-9A0A-034DFB65D7D6}" type="datetime4">
              <a:rPr lang="de-CH" smtClean="0"/>
              <a:t>12. Juni 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3506F-2B0B-47B2-84BD-AF65B1ACC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1</a:t>
            </a:fld>
            <a:endParaRPr lang="de-CH" dirty="0"/>
          </a:p>
        </p:txBody>
      </p:sp>
      <p:pic>
        <p:nvPicPr>
          <p:cNvPr id="3" name="Grafik 2" descr="Ein Bild, das rot, Karminrot, Schnee enthält.&#10;&#10;Automatisch generierte Beschreibung">
            <a:extLst>
              <a:ext uri="{FF2B5EF4-FFF2-40B4-BE49-F238E27FC236}">
                <a16:creationId xmlns:a16="http://schemas.microsoft.com/office/drawing/2014/main" id="{DEBF8778-C3F6-1D83-3606-86F61510E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3373" y="845373"/>
            <a:ext cx="12870627" cy="128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26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4ADF5A5-E66D-D1FC-19B7-C9D4DC5C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768600" y="0"/>
            <a:ext cx="27152600" cy="13715990"/>
          </a:xfrm>
          <a:prstGeom prst="rect">
            <a:avLst/>
          </a:prstGeo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C66CC4C7-9840-890A-F54B-DC47338022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A7B8987B-8410-4279-AD6D-3D0EDCBBD722}" type="slidenum">
              <a:rPr lang="de-CH" smtClean="0"/>
              <a:pPr>
                <a:spcAft>
                  <a:spcPts val="600"/>
                </a:spcAft>
                <a:defRPr/>
              </a:pPr>
              <a:t>10</a:t>
            </a:fld>
            <a:r>
              <a:rPr lang="de-CH"/>
              <a:t>, </a:t>
            </a:r>
            <a:fld id="{0483D060-B025-4ACE-962A-23BAB8DEC0FD}" type="datetime1">
              <a:rPr lang="de-CH" smtClean="0"/>
              <a:pPr>
                <a:spcAft>
                  <a:spcPts val="600"/>
                </a:spcAft>
                <a:defRPr/>
              </a:pPr>
              <a:t>12.06.23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6C11D8-FF37-ACF5-95B8-8C0F22D20D8F}"/>
              </a:ext>
            </a:extLst>
          </p:cNvPr>
          <p:cNvSpPr txBox="1"/>
          <p:nvPr/>
        </p:nvSpPr>
        <p:spPr>
          <a:xfrm>
            <a:off x="5194967" y="8825471"/>
            <a:ext cx="2175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Hello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Bildergebnis fÃ¼r siegel">
            <a:extLst>
              <a:ext uri="{FF2B5EF4-FFF2-40B4-BE49-F238E27FC236}">
                <a16:creationId xmlns:a16="http://schemas.microsoft.com/office/drawing/2014/main" id="{4B7C329C-D75B-0CAA-4FE5-F9CAD292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19" y="9017504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ergebnis fÃ¼r siegel">
            <a:extLst>
              <a:ext uri="{FF2B5EF4-FFF2-40B4-BE49-F238E27FC236}">
                <a16:creationId xmlns:a16="http://schemas.microsoft.com/office/drawing/2014/main" id="{AF73DEF7-4283-1CC7-DD59-45B77791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904" y="7576576"/>
            <a:ext cx="1244096" cy="12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3834185-03C2-9C68-2137-6DD6D9B69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717" y="6192135"/>
            <a:ext cx="5088566" cy="5775119"/>
          </a:xfrm>
          <a:prstGeom prst="rect">
            <a:avLst/>
          </a:prstGeom>
        </p:spPr>
      </p:pic>
      <p:pic>
        <p:nvPicPr>
          <p:cNvPr id="10" name="Picture 16" descr="Bildergebnis fÃ¼r symbol chain">
            <a:extLst>
              <a:ext uri="{FF2B5EF4-FFF2-40B4-BE49-F238E27FC236}">
                <a16:creationId xmlns:a16="http://schemas.microsoft.com/office/drawing/2014/main" id="{432B5825-8524-6220-52FB-7B045C1B0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34361">
            <a:off x="8451789" y="8178318"/>
            <a:ext cx="1564659" cy="15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8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4ADF5A5-E66D-D1FC-19B7-C9D4DC5C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768600" y="0"/>
            <a:ext cx="27152600" cy="13715990"/>
          </a:xfrm>
          <a:prstGeom prst="rect">
            <a:avLst/>
          </a:prstGeo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C66CC4C7-9840-890A-F54B-DC47338022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A7B8987B-8410-4279-AD6D-3D0EDCBBD722}" type="slidenum">
              <a:rPr lang="de-CH" smtClean="0"/>
              <a:pPr>
                <a:spcAft>
                  <a:spcPts val="600"/>
                </a:spcAft>
                <a:defRPr/>
              </a:pPr>
              <a:t>11</a:t>
            </a:fld>
            <a:r>
              <a:rPr lang="de-CH"/>
              <a:t>, </a:t>
            </a:r>
            <a:fld id="{0483D060-B025-4ACE-962A-23BAB8DEC0FD}" type="datetime1">
              <a:rPr lang="de-CH" smtClean="0"/>
              <a:pPr>
                <a:spcAft>
                  <a:spcPts val="600"/>
                </a:spcAft>
                <a:defRPr/>
              </a:pPr>
              <a:t>12.06.23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6C11D8-FF37-ACF5-95B8-8C0F22D20D8F}"/>
              </a:ext>
            </a:extLst>
          </p:cNvPr>
          <p:cNvSpPr txBox="1"/>
          <p:nvPr/>
        </p:nvSpPr>
        <p:spPr>
          <a:xfrm>
            <a:off x="5194967" y="8825471"/>
            <a:ext cx="2175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Hello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Bildergebnis fÃ¼r siegel">
            <a:extLst>
              <a:ext uri="{FF2B5EF4-FFF2-40B4-BE49-F238E27FC236}">
                <a16:creationId xmlns:a16="http://schemas.microsoft.com/office/drawing/2014/main" id="{4B7C329C-D75B-0CAA-4FE5-F9CAD292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19" y="9017504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ergebnis fÃ¼r siegel">
            <a:extLst>
              <a:ext uri="{FF2B5EF4-FFF2-40B4-BE49-F238E27FC236}">
                <a16:creationId xmlns:a16="http://schemas.microsoft.com/office/drawing/2014/main" id="{AF73DEF7-4283-1CC7-DD59-45B77791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904" y="7576576"/>
            <a:ext cx="1244096" cy="12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3834185-03C2-9C68-2137-6DD6D9B69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717" y="6192135"/>
            <a:ext cx="5088566" cy="57751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69DF9D-07E1-AF80-2C10-538F9FE93976}"/>
              </a:ext>
            </a:extLst>
          </p:cNvPr>
          <p:cNvSpPr txBox="1"/>
          <p:nvPr/>
        </p:nvSpPr>
        <p:spPr>
          <a:xfrm>
            <a:off x="11240973" y="9008968"/>
            <a:ext cx="2029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from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16" descr="Bildergebnis fÃ¼r symbol chain">
            <a:extLst>
              <a:ext uri="{FF2B5EF4-FFF2-40B4-BE49-F238E27FC236}">
                <a16:creationId xmlns:a16="http://schemas.microsoft.com/office/drawing/2014/main" id="{FC847215-F912-1115-7615-86D1C010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34361">
            <a:off x="8451789" y="8178318"/>
            <a:ext cx="1564659" cy="15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74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4ADF5A5-E66D-D1FC-19B7-C9D4DC5C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768600" y="0"/>
            <a:ext cx="27152600" cy="13715990"/>
          </a:xfrm>
          <a:prstGeom prst="rect">
            <a:avLst/>
          </a:prstGeo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C66CC4C7-9840-890A-F54B-DC47338022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A7B8987B-8410-4279-AD6D-3D0EDCBBD722}" type="slidenum">
              <a:rPr lang="de-CH" smtClean="0"/>
              <a:pPr>
                <a:spcAft>
                  <a:spcPts val="600"/>
                </a:spcAft>
                <a:defRPr/>
              </a:pPr>
              <a:t>12</a:t>
            </a:fld>
            <a:r>
              <a:rPr lang="de-CH"/>
              <a:t>, </a:t>
            </a:r>
            <a:fld id="{0483D060-B025-4ACE-962A-23BAB8DEC0FD}" type="datetime1">
              <a:rPr lang="de-CH" smtClean="0"/>
              <a:pPr>
                <a:spcAft>
                  <a:spcPts val="600"/>
                </a:spcAft>
                <a:defRPr/>
              </a:pPr>
              <a:t>12.06.23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6C11D8-FF37-ACF5-95B8-8C0F22D20D8F}"/>
              </a:ext>
            </a:extLst>
          </p:cNvPr>
          <p:cNvSpPr txBox="1"/>
          <p:nvPr/>
        </p:nvSpPr>
        <p:spPr>
          <a:xfrm>
            <a:off x="5194967" y="8825471"/>
            <a:ext cx="2175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Hello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Bildergebnis fÃ¼r siegel">
            <a:extLst>
              <a:ext uri="{FF2B5EF4-FFF2-40B4-BE49-F238E27FC236}">
                <a16:creationId xmlns:a16="http://schemas.microsoft.com/office/drawing/2014/main" id="{4B7C329C-D75B-0CAA-4FE5-F9CAD292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19" y="9017504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ergebnis fÃ¼r siegel">
            <a:extLst>
              <a:ext uri="{FF2B5EF4-FFF2-40B4-BE49-F238E27FC236}">
                <a16:creationId xmlns:a16="http://schemas.microsoft.com/office/drawing/2014/main" id="{AF73DEF7-4283-1CC7-DD59-45B77791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904" y="7576576"/>
            <a:ext cx="1244096" cy="12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3834185-03C2-9C68-2137-6DD6D9B69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717" y="6192135"/>
            <a:ext cx="5088566" cy="57751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69DF9D-07E1-AF80-2C10-538F9FE93976}"/>
              </a:ext>
            </a:extLst>
          </p:cNvPr>
          <p:cNvSpPr txBox="1"/>
          <p:nvPr/>
        </p:nvSpPr>
        <p:spPr>
          <a:xfrm>
            <a:off x="11240973" y="9008968"/>
            <a:ext cx="2029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from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16" descr="Bildergebnis fÃ¼r symbol chain">
            <a:extLst>
              <a:ext uri="{FF2B5EF4-FFF2-40B4-BE49-F238E27FC236}">
                <a16:creationId xmlns:a16="http://schemas.microsoft.com/office/drawing/2014/main" id="{FC847215-F912-1115-7615-86D1C010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34361">
            <a:off x="8451789" y="8178318"/>
            <a:ext cx="1564659" cy="15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ldergebnis fÃ¼r siegel">
            <a:extLst>
              <a:ext uri="{FF2B5EF4-FFF2-40B4-BE49-F238E27FC236}">
                <a16:creationId xmlns:a16="http://schemas.microsoft.com/office/drawing/2014/main" id="{779D1B09-FE05-6059-7152-D8DE5C29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7390" y="9287136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0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4ADF5A5-E66D-D1FC-19B7-C9D4DC5C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768600" y="0"/>
            <a:ext cx="27152600" cy="13715990"/>
          </a:xfrm>
          <a:prstGeom prst="rect">
            <a:avLst/>
          </a:prstGeo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C66CC4C7-9840-890A-F54B-DC47338022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A7B8987B-8410-4279-AD6D-3D0EDCBBD722}" type="slidenum">
              <a:rPr lang="de-CH" smtClean="0"/>
              <a:pPr>
                <a:spcAft>
                  <a:spcPts val="600"/>
                </a:spcAft>
                <a:defRPr/>
              </a:pPr>
              <a:t>13</a:t>
            </a:fld>
            <a:r>
              <a:rPr lang="de-CH"/>
              <a:t>, </a:t>
            </a:r>
            <a:fld id="{0483D060-B025-4ACE-962A-23BAB8DEC0FD}" type="datetime1">
              <a:rPr lang="de-CH" smtClean="0"/>
              <a:pPr>
                <a:spcAft>
                  <a:spcPts val="600"/>
                </a:spcAft>
                <a:defRPr/>
              </a:pPr>
              <a:t>12.06.23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6C11D8-FF37-ACF5-95B8-8C0F22D20D8F}"/>
              </a:ext>
            </a:extLst>
          </p:cNvPr>
          <p:cNvSpPr txBox="1"/>
          <p:nvPr/>
        </p:nvSpPr>
        <p:spPr>
          <a:xfrm>
            <a:off x="5194967" y="8825471"/>
            <a:ext cx="2175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Hello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Bildergebnis fÃ¼r siegel">
            <a:extLst>
              <a:ext uri="{FF2B5EF4-FFF2-40B4-BE49-F238E27FC236}">
                <a16:creationId xmlns:a16="http://schemas.microsoft.com/office/drawing/2014/main" id="{4B7C329C-D75B-0CAA-4FE5-F9CAD292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19" y="9017504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ergebnis fÃ¼r siegel">
            <a:extLst>
              <a:ext uri="{FF2B5EF4-FFF2-40B4-BE49-F238E27FC236}">
                <a16:creationId xmlns:a16="http://schemas.microsoft.com/office/drawing/2014/main" id="{AF73DEF7-4283-1CC7-DD59-45B77791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904" y="7576576"/>
            <a:ext cx="1244096" cy="12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3834185-03C2-9C68-2137-6DD6D9B69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717" y="6192135"/>
            <a:ext cx="5088566" cy="57751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69DF9D-07E1-AF80-2C10-538F9FE93976}"/>
              </a:ext>
            </a:extLst>
          </p:cNvPr>
          <p:cNvSpPr txBox="1"/>
          <p:nvPr/>
        </p:nvSpPr>
        <p:spPr>
          <a:xfrm>
            <a:off x="11240973" y="9008968"/>
            <a:ext cx="2029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from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16" descr="Bildergebnis fÃ¼r symbol chain">
            <a:extLst>
              <a:ext uri="{FF2B5EF4-FFF2-40B4-BE49-F238E27FC236}">
                <a16:creationId xmlns:a16="http://schemas.microsoft.com/office/drawing/2014/main" id="{FC847215-F912-1115-7615-86D1C010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34361">
            <a:off x="8451789" y="8178318"/>
            <a:ext cx="1564659" cy="15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ldergebnis fÃ¼r siegel">
            <a:extLst>
              <a:ext uri="{FF2B5EF4-FFF2-40B4-BE49-F238E27FC236}">
                <a16:creationId xmlns:a16="http://schemas.microsoft.com/office/drawing/2014/main" id="{779D1B09-FE05-6059-7152-D8DE5C29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7390" y="9287136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ildergebnis fÃ¼r siegel">
            <a:extLst>
              <a:ext uri="{FF2B5EF4-FFF2-40B4-BE49-F238E27FC236}">
                <a16:creationId xmlns:a16="http://schemas.microsoft.com/office/drawing/2014/main" id="{3B68BBC2-ED2B-6FE4-E786-649A12D09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4709" y="7571437"/>
            <a:ext cx="1437530" cy="143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4B06F02-59F7-E649-CF86-365B837B4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7784" y="6121408"/>
            <a:ext cx="5088566" cy="5775119"/>
          </a:xfrm>
          <a:prstGeom prst="rect">
            <a:avLst/>
          </a:prstGeom>
        </p:spPr>
      </p:pic>
      <p:pic>
        <p:nvPicPr>
          <p:cNvPr id="12" name="Picture 16" descr="Bildergebnis fÃ¼r symbol chain">
            <a:extLst>
              <a:ext uri="{FF2B5EF4-FFF2-40B4-BE49-F238E27FC236}">
                <a16:creationId xmlns:a16="http://schemas.microsoft.com/office/drawing/2014/main" id="{F7FE2A57-983B-8B65-6F4D-D0104731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34361">
            <a:off x="14311856" y="8107591"/>
            <a:ext cx="1564659" cy="15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FC4745A-397C-987F-75E1-AE56E3B641CA}"/>
              </a:ext>
            </a:extLst>
          </p:cNvPr>
          <p:cNvSpPr txBox="1"/>
          <p:nvPr/>
        </p:nvSpPr>
        <p:spPr>
          <a:xfrm>
            <a:off x="16984382" y="8940664"/>
            <a:ext cx="2260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>
                <a:solidFill>
                  <a:schemeClr val="bg1"/>
                </a:solidFill>
              </a:rPr>
              <a:t>HSLU</a:t>
            </a:r>
          </a:p>
        </p:txBody>
      </p:sp>
      <p:pic>
        <p:nvPicPr>
          <p:cNvPr id="15" name="Picture 2" descr="Bildergebnis fÃ¼r siegel">
            <a:extLst>
              <a:ext uri="{FF2B5EF4-FFF2-40B4-BE49-F238E27FC236}">
                <a16:creationId xmlns:a16="http://schemas.microsoft.com/office/drawing/2014/main" id="{34C00720-1527-5C63-77F8-BF3C5512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6698" y="9287135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09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98BDC8-500F-E642-B6BC-4003F28E4B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942" y="1990919"/>
            <a:ext cx="14990146" cy="9993430"/>
          </a:xfrm>
          <a:prstGeom prst="rect">
            <a:avLst/>
          </a:prstGeom>
        </p:spPr>
      </p:pic>
      <p:pic>
        <p:nvPicPr>
          <p:cNvPr id="4" name="Picture 2" descr="C:\Users\fbweinga\Downloads\database.png">
            <a:extLst>
              <a:ext uri="{FF2B5EF4-FFF2-40B4-BE49-F238E27FC236}">
                <a16:creationId xmlns:a16="http://schemas.microsoft.com/office/drawing/2014/main" id="{C6240301-4233-B7B7-3D54-6971104AE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5190" y="1812537"/>
            <a:ext cx="2029862" cy="20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fbweinga\Downloads\database.png">
            <a:extLst>
              <a:ext uri="{FF2B5EF4-FFF2-40B4-BE49-F238E27FC236}">
                <a16:creationId xmlns:a16="http://schemas.microsoft.com/office/drawing/2014/main" id="{01D47502-66C5-2F3F-682D-322DDD3E5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1139" y="1380524"/>
            <a:ext cx="2029862" cy="20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fbweinga\Downloads\database.png">
            <a:extLst>
              <a:ext uri="{FF2B5EF4-FFF2-40B4-BE49-F238E27FC236}">
                <a16:creationId xmlns:a16="http://schemas.microsoft.com/office/drawing/2014/main" id="{546AFF5F-79A1-8E00-2997-FAC20BDA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28556" y="8858671"/>
            <a:ext cx="2029862" cy="20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C34FF05-2723-5975-FECC-6B0A6F27D489}"/>
              </a:ext>
            </a:extLst>
          </p:cNvPr>
          <p:cNvGrpSpPr/>
          <p:nvPr/>
        </p:nvGrpSpPr>
        <p:grpSpPr>
          <a:xfrm>
            <a:off x="15425241" y="761517"/>
            <a:ext cx="7763765" cy="2501346"/>
            <a:chOff x="3612694" y="6121408"/>
            <a:chExt cx="17265001" cy="5845846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1D7570F-0121-DEFE-E478-2FCA78AAE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2694" y="6192135"/>
              <a:ext cx="5088566" cy="5775119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47613F8-5269-FD17-9336-6BB5C2B93835}"/>
                </a:ext>
              </a:extLst>
            </p:cNvPr>
            <p:cNvSpPr txBox="1"/>
            <p:nvPr/>
          </p:nvSpPr>
          <p:spPr>
            <a:xfrm>
              <a:off x="5194967" y="8825470"/>
              <a:ext cx="2050441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Hello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2" descr="Bildergebnis fÃ¼r siegel">
              <a:extLst>
                <a:ext uri="{FF2B5EF4-FFF2-40B4-BE49-F238E27FC236}">
                  <a16:creationId xmlns:a16="http://schemas.microsoft.com/office/drawing/2014/main" id="{84A58824-D09A-65BA-E05A-336094E3B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219" y="9017504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Bildergebnis fÃ¼r siegel">
              <a:extLst>
                <a:ext uri="{FF2B5EF4-FFF2-40B4-BE49-F238E27FC236}">
                  <a16:creationId xmlns:a16="http://schemas.microsoft.com/office/drawing/2014/main" id="{AD88D76C-3A19-0119-2ED3-970C8275B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7904" y="7576576"/>
              <a:ext cx="1244096" cy="124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5FF96F3B-E9AA-C917-5152-D32CC583B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717" y="6192135"/>
              <a:ext cx="5088566" cy="5775119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A40EA1BB-FCCB-7E8C-4B28-B0FDEBCB356B}"/>
                </a:ext>
              </a:extLst>
            </p:cNvPr>
            <p:cNvSpPr txBox="1"/>
            <p:nvPr/>
          </p:nvSpPr>
          <p:spPr>
            <a:xfrm>
              <a:off x="11240973" y="9008969"/>
              <a:ext cx="1932807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from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16" descr="Bildergebnis fÃ¼r symbol chain">
              <a:extLst>
                <a:ext uri="{FF2B5EF4-FFF2-40B4-BE49-F238E27FC236}">
                  <a16:creationId xmlns:a16="http://schemas.microsoft.com/office/drawing/2014/main" id="{AAA079FC-D9EC-A241-F2D2-D51C13046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8451789" y="8178318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Bildergebnis fÃ¼r siegel">
              <a:extLst>
                <a:ext uri="{FF2B5EF4-FFF2-40B4-BE49-F238E27FC236}">
                  <a16:creationId xmlns:a16="http://schemas.microsoft.com/office/drawing/2014/main" id="{37405970-ADD3-2571-D70F-678C5BBE1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7390" y="9287136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Bildergebnis fÃ¼r siegel">
              <a:extLst>
                <a:ext uri="{FF2B5EF4-FFF2-40B4-BE49-F238E27FC236}">
                  <a16:creationId xmlns:a16="http://schemas.microsoft.com/office/drawing/2014/main" id="{14E5292C-EFAB-9F17-90E7-4463190A9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4709" y="7571437"/>
              <a:ext cx="1437530" cy="1437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DAEA7E8A-D6A0-227F-2869-6A02D9F58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07784" y="6121408"/>
              <a:ext cx="5088566" cy="5775119"/>
            </a:xfrm>
            <a:prstGeom prst="rect">
              <a:avLst/>
            </a:prstGeom>
          </p:spPr>
        </p:pic>
        <p:pic>
          <p:nvPicPr>
            <p:cNvPr id="31" name="Picture 16" descr="Bildergebnis fÃ¼r symbol chain">
              <a:extLst>
                <a:ext uri="{FF2B5EF4-FFF2-40B4-BE49-F238E27FC236}">
                  <a16:creationId xmlns:a16="http://schemas.microsoft.com/office/drawing/2014/main" id="{F5F10FA9-A1EF-3C75-3995-5430DCA7B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14311856" y="8107591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6A04916-6370-2C83-88FB-9E13B75E8DBC}"/>
                </a:ext>
              </a:extLst>
            </p:cNvPr>
            <p:cNvSpPr txBox="1"/>
            <p:nvPr/>
          </p:nvSpPr>
          <p:spPr>
            <a:xfrm>
              <a:off x="17098142" y="8920905"/>
              <a:ext cx="2121736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>
                  <a:solidFill>
                    <a:schemeClr val="bg1"/>
                  </a:solidFill>
                </a:rPr>
                <a:t>HSLU</a:t>
              </a:r>
            </a:p>
          </p:txBody>
        </p:sp>
        <p:pic>
          <p:nvPicPr>
            <p:cNvPr id="33" name="Picture 2" descr="Bildergebnis fÃ¼r siegel">
              <a:extLst>
                <a:ext uri="{FF2B5EF4-FFF2-40B4-BE49-F238E27FC236}">
                  <a16:creationId xmlns:a16="http://schemas.microsoft.com/office/drawing/2014/main" id="{4A923C61-84A1-06AB-CBCF-198267D6D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98" y="9287135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2" descr="C:\Users\fbweinga\Downloads\database.png">
            <a:extLst>
              <a:ext uri="{FF2B5EF4-FFF2-40B4-BE49-F238E27FC236}">
                <a16:creationId xmlns:a16="http://schemas.microsoft.com/office/drawing/2014/main" id="{C3745514-B784-2CB4-38BB-0B299C46E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259" y="6409937"/>
            <a:ext cx="2029862" cy="20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fbweinga\Downloads\database.png">
            <a:extLst>
              <a:ext uri="{FF2B5EF4-FFF2-40B4-BE49-F238E27FC236}">
                <a16:creationId xmlns:a16="http://schemas.microsoft.com/office/drawing/2014/main" id="{86C48EA4-47AF-B851-7807-85F3C5E2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683" y="9873602"/>
            <a:ext cx="2029862" cy="20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5A4E1F9-F983-88D4-97CD-10BA17E17376}"/>
              </a:ext>
            </a:extLst>
          </p:cNvPr>
          <p:cNvGrpSpPr/>
          <p:nvPr/>
        </p:nvGrpSpPr>
        <p:grpSpPr>
          <a:xfrm>
            <a:off x="15485302" y="9823384"/>
            <a:ext cx="7763765" cy="2501346"/>
            <a:chOff x="3612694" y="6121408"/>
            <a:chExt cx="17265001" cy="5845846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07D3F3F8-F5A0-D554-467A-2E7FD0B6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2694" y="6192135"/>
              <a:ext cx="5088566" cy="5775119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6148A46-F57E-0AF4-FA7B-6A34B112C053}"/>
                </a:ext>
              </a:extLst>
            </p:cNvPr>
            <p:cNvSpPr txBox="1"/>
            <p:nvPr/>
          </p:nvSpPr>
          <p:spPr>
            <a:xfrm>
              <a:off x="5194967" y="8825470"/>
              <a:ext cx="2050441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Hello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9" name="Picture 2" descr="Bildergebnis fÃ¼r siegel">
              <a:extLst>
                <a:ext uri="{FF2B5EF4-FFF2-40B4-BE49-F238E27FC236}">
                  <a16:creationId xmlns:a16="http://schemas.microsoft.com/office/drawing/2014/main" id="{2A84A422-A2AE-ABD4-B8B7-B1E6D3B82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219" y="9017504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Bildergebnis fÃ¼r siegel">
              <a:extLst>
                <a:ext uri="{FF2B5EF4-FFF2-40B4-BE49-F238E27FC236}">
                  <a16:creationId xmlns:a16="http://schemas.microsoft.com/office/drawing/2014/main" id="{237E315E-10A8-620C-3F74-9A54CBA18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7904" y="7576576"/>
              <a:ext cx="1244096" cy="124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6FDBD6D5-4E7E-4C54-78B2-AFD8199F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717" y="6192135"/>
              <a:ext cx="5088566" cy="5775119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854DE419-0D11-1C9E-F13B-877621F520F2}"/>
                </a:ext>
              </a:extLst>
            </p:cNvPr>
            <p:cNvSpPr txBox="1"/>
            <p:nvPr/>
          </p:nvSpPr>
          <p:spPr>
            <a:xfrm>
              <a:off x="11240973" y="9008969"/>
              <a:ext cx="1932807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from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Picture 16" descr="Bildergebnis fÃ¼r symbol chain">
              <a:extLst>
                <a:ext uri="{FF2B5EF4-FFF2-40B4-BE49-F238E27FC236}">
                  <a16:creationId xmlns:a16="http://schemas.microsoft.com/office/drawing/2014/main" id="{83F4E4D8-F6EA-7BB0-51CC-7537B08AB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8451789" y="8178318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Bildergebnis fÃ¼r siegel">
              <a:extLst>
                <a:ext uri="{FF2B5EF4-FFF2-40B4-BE49-F238E27FC236}">
                  <a16:creationId xmlns:a16="http://schemas.microsoft.com/office/drawing/2014/main" id="{70095A9E-F144-DD2C-02A8-238769DC7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7390" y="9287136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Bildergebnis fÃ¼r siegel">
              <a:extLst>
                <a:ext uri="{FF2B5EF4-FFF2-40B4-BE49-F238E27FC236}">
                  <a16:creationId xmlns:a16="http://schemas.microsoft.com/office/drawing/2014/main" id="{4388BDA4-A891-354F-F3B1-E367E0B99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4709" y="7571437"/>
              <a:ext cx="1437530" cy="1437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6AB8022A-3444-DEBD-7C4C-A99BD6DB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07784" y="6121408"/>
              <a:ext cx="5088566" cy="5775119"/>
            </a:xfrm>
            <a:prstGeom prst="rect">
              <a:avLst/>
            </a:prstGeom>
          </p:spPr>
        </p:pic>
        <p:pic>
          <p:nvPicPr>
            <p:cNvPr id="47" name="Picture 16" descr="Bildergebnis fÃ¼r symbol chain">
              <a:extLst>
                <a:ext uri="{FF2B5EF4-FFF2-40B4-BE49-F238E27FC236}">
                  <a16:creationId xmlns:a16="http://schemas.microsoft.com/office/drawing/2014/main" id="{F96B6854-B551-5B4F-C6E4-8DD43B9EE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14311856" y="8107591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D3293157-F5F0-CCAC-7EFA-3CF14575650B}"/>
                </a:ext>
              </a:extLst>
            </p:cNvPr>
            <p:cNvSpPr txBox="1"/>
            <p:nvPr/>
          </p:nvSpPr>
          <p:spPr>
            <a:xfrm>
              <a:off x="17098142" y="8920905"/>
              <a:ext cx="2121736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>
                  <a:solidFill>
                    <a:schemeClr val="bg1"/>
                  </a:solidFill>
                </a:rPr>
                <a:t>HSLU</a:t>
              </a:r>
            </a:p>
          </p:txBody>
        </p:sp>
        <p:pic>
          <p:nvPicPr>
            <p:cNvPr id="49" name="Picture 2" descr="Bildergebnis fÃ¼r siegel">
              <a:extLst>
                <a:ext uri="{FF2B5EF4-FFF2-40B4-BE49-F238E27FC236}">
                  <a16:creationId xmlns:a16="http://schemas.microsoft.com/office/drawing/2014/main" id="{02FC9106-BDDE-925B-C926-BE2C30383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98" y="9287135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91B0B79-16BD-3894-6C19-86C57EDD433C}"/>
              </a:ext>
            </a:extLst>
          </p:cNvPr>
          <p:cNvGrpSpPr/>
          <p:nvPr/>
        </p:nvGrpSpPr>
        <p:grpSpPr>
          <a:xfrm>
            <a:off x="1194994" y="655236"/>
            <a:ext cx="7763765" cy="2501346"/>
            <a:chOff x="3612694" y="6121408"/>
            <a:chExt cx="17265001" cy="5845846"/>
          </a:xfrm>
        </p:grpSpPr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09A3F34F-5A7A-26ED-AF36-EA6CCCA38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2694" y="6192135"/>
              <a:ext cx="5088566" cy="5775119"/>
            </a:xfrm>
            <a:prstGeom prst="rect">
              <a:avLst/>
            </a:prstGeom>
          </p:spPr>
        </p:pic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16AF143E-20D0-14E7-A5AE-122BD0E61F69}"/>
                </a:ext>
              </a:extLst>
            </p:cNvPr>
            <p:cNvSpPr txBox="1"/>
            <p:nvPr/>
          </p:nvSpPr>
          <p:spPr>
            <a:xfrm>
              <a:off x="5194967" y="8825470"/>
              <a:ext cx="2050441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Hello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53" name="Picture 2" descr="Bildergebnis fÃ¼r siegel">
              <a:extLst>
                <a:ext uri="{FF2B5EF4-FFF2-40B4-BE49-F238E27FC236}">
                  <a16:creationId xmlns:a16="http://schemas.microsoft.com/office/drawing/2014/main" id="{339D02A6-9A9F-8282-6529-A9A20408F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219" y="9017504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ildergebnis fÃ¼r siegel">
              <a:extLst>
                <a:ext uri="{FF2B5EF4-FFF2-40B4-BE49-F238E27FC236}">
                  <a16:creationId xmlns:a16="http://schemas.microsoft.com/office/drawing/2014/main" id="{AFA30F85-3C15-C6C1-4D4B-36C8A3958A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7904" y="7576576"/>
              <a:ext cx="1244096" cy="124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749E9F02-89BA-FDA4-AA5C-B67A735A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717" y="6192135"/>
              <a:ext cx="5088566" cy="5775119"/>
            </a:xfrm>
            <a:prstGeom prst="rect">
              <a:avLst/>
            </a:prstGeom>
          </p:spPr>
        </p:pic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836D57E8-77C0-805B-4468-6FAD495017CF}"/>
                </a:ext>
              </a:extLst>
            </p:cNvPr>
            <p:cNvSpPr txBox="1"/>
            <p:nvPr/>
          </p:nvSpPr>
          <p:spPr>
            <a:xfrm>
              <a:off x="11240973" y="9008969"/>
              <a:ext cx="1932807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from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57" name="Picture 16" descr="Bildergebnis fÃ¼r symbol chain">
              <a:extLst>
                <a:ext uri="{FF2B5EF4-FFF2-40B4-BE49-F238E27FC236}">
                  <a16:creationId xmlns:a16="http://schemas.microsoft.com/office/drawing/2014/main" id="{CDC3A5F7-1F18-7FC0-A488-D2E5B83D3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8451789" y="8178318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Bildergebnis fÃ¼r siegel">
              <a:extLst>
                <a:ext uri="{FF2B5EF4-FFF2-40B4-BE49-F238E27FC236}">
                  <a16:creationId xmlns:a16="http://schemas.microsoft.com/office/drawing/2014/main" id="{74F77590-7BB3-1B97-3873-B2FF023F3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7390" y="9287136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Bildergebnis fÃ¼r siegel">
              <a:extLst>
                <a:ext uri="{FF2B5EF4-FFF2-40B4-BE49-F238E27FC236}">
                  <a16:creationId xmlns:a16="http://schemas.microsoft.com/office/drawing/2014/main" id="{1E00B1C1-EC6B-072C-C6E6-6B6EBFCBC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4709" y="7571437"/>
              <a:ext cx="1437530" cy="1437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E7B60849-16B4-6826-4F62-D1247394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07784" y="6121408"/>
              <a:ext cx="5088566" cy="5775119"/>
            </a:xfrm>
            <a:prstGeom prst="rect">
              <a:avLst/>
            </a:prstGeom>
          </p:spPr>
        </p:pic>
        <p:pic>
          <p:nvPicPr>
            <p:cNvPr id="61" name="Picture 16" descr="Bildergebnis fÃ¼r symbol chain">
              <a:extLst>
                <a:ext uri="{FF2B5EF4-FFF2-40B4-BE49-F238E27FC236}">
                  <a16:creationId xmlns:a16="http://schemas.microsoft.com/office/drawing/2014/main" id="{FA105FB1-AEAC-4446-EC69-8EC99F157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14311856" y="8107591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5B8C8CA7-5CE4-C573-6FC4-F39089385F9A}"/>
                </a:ext>
              </a:extLst>
            </p:cNvPr>
            <p:cNvSpPr txBox="1"/>
            <p:nvPr/>
          </p:nvSpPr>
          <p:spPr>
            <a:xfrm>
              <a:off x="17098142" y="8920905"/>
              <a:ext cx="2121736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>
                  <a:solidFill>
                    <a:schemeClr val="bg1"/>
                  </a:solidFill>
                </a:rPr>
                <a:t>HSLU</a:t>
              </a:r>
            </a:p>
          </p:txBody>
        </p:sp>
        <p:pic>
          <p:nvPicPr>
            <p:cNvPr id="63" name="Picture 2" descr="Bildergebnis fÃ¼r siegel">
              <a:extLst>
                <a:ext uri="{FF2B5EF4-FFF2-40B4-BE49-F238E27FC236}">
                  <a16:creationId xmlns:a16="http://schemas.microsoft.com/office/drawing/2014/main" id="{B28365E2-FE3B-898D-9F7D-381EE4184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98" y="9287135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A0209317-BC26-0540-4AEF-EDA7F127704E}"/>
              </a:ext>
            </a:extLst>
          </p:cNvPr>
          <p:cNvGrpSpPr/>
          <p:nvPr/>
        </p:nvGrpSpPr>
        <p:grpSpPr>
          <a:xfrm>
            <a:off x="128001" y="4836063"/>
            <a:ext cx="7763765" cy="2501346"/>
            <a:chOff x="3612694" y="6121408"/>
            <a:chExt cx="17265001" cy="5845846"/>
          </a:xfrm>
        </p:grpSpPr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3619EAC-BB08-F876-6995-C4F9A84A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2694" y="6192135"/>
              <a:ext cx="5088566" cy="5775119"/>
            </a:xfrm>
            <a:prstGeom prst="rect">
              <a:avLst/>
            </a:prstGeom>
          </p:spPr>
        </p:pic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DFFA02A2-8CCC-4398-5B16-7199734F5E1E}"/>
                </a:ext>
              </a:extLst>
            </p:cNvPr>
            <p:cNvSpPr txBox="1"/>
            <p:nvPr/>
          </p:nvSpPr>
          <p:spPr>
            <a:xfrm>
              <a:off x="5194967" y="8825470"/>
              <a:ext cx="2050441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Hello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67" name="Picture 2" descr="Bildergebnis fÃ¼r siegel">
              <a:extLst>
                <a:ext uri="{FF2B5EF4-FFF2-40B4-BE49-F238E27FC236}">
                  <a16:creationId xmlns:a16="http://schemas.microsoft.com/office/drawing/2014/main" id="{1079FE49-6118-8E06-C049-1F48DFCB5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219" y="9017504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Bildergebnis fÃ¼r siegel">
              <a:extLst>
                <a:ext uri="{FF2B5EF4-FFF2-40B4-BE49-F238E27FC236}">
                  <a16:creationId xmlns:a16="http://schemas.microsoft.com/office/drawing/2014/main" id="{FCBC04DA-09DB-5B2E-E844-6942C1E3A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7904" y="7576576"/>
              <a:ext cx="1244096" cy="124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FEA66814-E2A3-F897-B69F-064427EFA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717" y="6192135"/>
              <a:ext cx="5088566" cy="5775119"/>
            </a:xfrm>
            <a:prstGeom prst="rect">
              <a:avLst/>
            </a:prstGeom>
          </p:spPr>
        </p:pic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FB363A6D-3756-BE35-2E50-C979852F6FCF}"/>
                </a:ext>
              </a:extLst>
            </p:cNvPr>
            <p:cNvSpPr txBox="1"/>
            <p:nvPr/>
          </p:nvSpPr>
          <p:spPr>
            <a:xfrm>
              <a:off x="11240973" y="9008969"/>
              <a:ext cx="1932807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from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71" name="Picture 16" descr="Bildergebnis fÃ¼r symbol chain">
              <a:extLst>
                <a:ext uri="{FF2B5EF4-FFF2-40B4-BE49-F238E27FC236}">
                  <a16:creationId xmlns:a16="http://schemas.microsoft.com/office/drawing/2014/main" id="{D606C47A-C799-842B-7878-FE49378CB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8451789" y="8178318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Bildergebnis fÃ¼r siegel">
              <a:extLst>
                <a:ext uri="{FF2B5EF4-FFF2-40B4-BE49-F238E27FC236}">
                  <a16:creationId xmlns:a16="http://schemas.microsoft.com/office/drawing/2014/main" id="{736472DF-961A-53B0-5A36-31B58D0A4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7390" y="9287136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Bildergebnis fÃ¼r siegel">
              <a:extLst>
                <a:ext uri="{FF2B5EF4-FFF2-40B4-BE49-F238E27FC236}">
                  <a16:creationId xmlns:a16="http://schemas.microsoft.com/office/drawing/2014/main" id="{B2241791-C98A-BAC1-9844-BC9C43B3F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4709" y="7571437"/>
              <a:ext cx="1437530" cy="1437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434312EE-F6CE-9D52-FF3F-A37744A6B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07784" y="6121408"/>
              <a:ext cx="5088566" cy="5775119"/>
            </a:xfrm>
            <a:prstGeom prst="rect">
              <a:avLst/>
            </a:prstGeom>
          </p:spPr>
        </p:pic>
        <p:pic>
          <p:nvPicPr>
            <p:cNvPr id="75" name="Picture 16" descr="Bildergebnis fÃ¼r symbol chain">
              <a:extLst>
                <a:ext uri="{FF2B5EF4-FFF2-40B4-BE49-F238E27FC236}">
                  <a16:creationId xmlns:a16="http://schemas.microsoft.com/office/drawing/2014/main" id="{5E22316E-43A8-91CA-F1C0-0C0CAC111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14311856" y="8107591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3429B190-E11C-56F5-303D-C83E205D6FA4}"/>
                </a:ext>
              </a:extLst>
            </p:cNvPr>
            <p:cNvSpPr txBox="1"/>
            <p:nvPr/>
          </p:nvSpPr>
          <p:spPr>
            <a:xfrm>
              <a:off x="17098142" y="8920905"/>
              <a:ext cx="2121736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>
                  <a:solidFill>
                    <a:schemeClr val="bg1"/>
                  </a:solidFill>
                </a:rPr>
                <a:t>HSLU</a:t>
              </a:r>
            </a:p>
          </p:txBody>
        </p:sp>
        <p:pic>
          <p:nvPicPr>
            <p:cNvPr id="77" name="Picture 2" descr="Bildergebnis fÃ¼r siegel">
              <a:extLst>
                <a:ext uri="{FF2B5EF4-FFF2-40B4-BE49-F238E27FC236}">
                  <a16:creationId xmlns:a16="http://schemas.microsoft.com/office/drawing/2014/main" id="{5C9D0323-E437-B336-9ECD-FAC81C5EB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98" y="9287135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FCDBEAB8-F6D6-5FFA-E33A-64F87583D62E}"/>
              </a:ext>
            </a:extLst>
          </p:cNvPr>
          <p:cNvGrpSpPr/>
          <p:nvPr/>
        </p:nvGrpSpPr>
        <p:grpSpPr>
          <a:xfrm>
            <a:off x="1939028" y="10553880"/>
            <a:ext cx="7763765" cy="2501346"/>
            <a:chOff x="3612694" y="6121408"/>
            <a:chExt cx="17265001" cy="5845846"/>
          </a:xfrm>
        </p:grpSpPr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3D42C147-95BC-D2CE-F543-87839C0D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2694" y="6192135"/>
              <a:ext cx="5088566" cy="5775119"/>
            </a:xfrm>
            <a:prstGeom prst="rect">
              <a:avLst/>
            </a:prstGeom>
          </p:spPr>
        </p:pic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666B2562-AF19-C58E-6A5D-840BA0063589}"/>
                </a:ext>
              </a:extLst>
            </p:cNvPr>
            <p:cNvSpPr txBox="1"/>
            <p:nvPr/>
          </p:nvSpPr>
          <p:spPr>
            <a:xfrm>
              <a:off x="5194967" y="8825470"/>
              <a:ext cx="2050441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Hello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81" name="Picture 2" descr="Bildergebnis fÃ¼r siegel">
              <a:extLst>
                <a:ext uri="{FF2B5EF4-FFF2-40B4-BE49-F238E27FC236}">
                  <a16:creationId xmlns:a16="http://schemas.microsoft.com/office/drawing/2014/main" id="{7897982D-803B-D5D7-0802-448D91A74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219" y="9017504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Bildergebnis fÃ¼r siegel">
              <a:extLst>
                <a:ext uri="{FF2B5EF4-FFF2-40B4-BE49-F238E27FC236}">
                  <a16:creationId xmlns:a16="http://schemas.microsoft.com/office/drawing/2014/main" id="{1014EEEC-5591-1146-7380-87324E94B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7904" y="7576576"/>
              <a:ext cx="1244096" cy="124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3290F137-C035-CE51-ABD2-022ABC594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717" y="6192135"/>
              <a:ext cx="5088566" cy="5775119"/>
            </a:xfrm>
            <a:prstGeom prst="rect">
              <a:avLst/>
            </a:prstGeom>
          </p:spPr>
        </p:pic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28E673DA-61B8-433A-0412-89C7EC517C69}"/>
                </a:ext>
              </a:extLst>
            </p:cNvPr>
            <p:cNvSpPr txBox="1"/>
            <p:nvPr/>
          </p:nvSpPr>
          <p:spPr>
            <a:xfrm>
              <a:off x="11240973" y="9008969"/>
              <a:ext cx="1932807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 err="1">
                  <a:solidFill>
                    <a:schemeClr val="bg1"/>
                  </a:solidFill>
                </a:rPr>
                <a:t>from</a:t>
              </a:r>
              <a:endParaRPr lang="de-CH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85" name="Picture 16" descr="Bildergebnis fÃ¼r symbol chain">
              <a:extLst>
                <a:ext uri="{FF2B5EF4-FFF2-40B4-BE49-F238E27FC236}">
                  <a16:creationId xmlns:a16="http://schemas.microsoft.com/office/drawing/2014/main" id="{442818C4-3C4A-A2BD-0074-402534407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8451789" y="8178318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Bildergebnis fÃ¼r siegel">
              <a:extLst>
                <a:ext uri="{FF2B5EF4-FFF2-40B4-BE49-F238E27FC236}">
                  <a16:creationId xmlns:a16="http://schemas.microsoft.com/office/drawing/2014/main" id="{0B659EF6-9FAE-BDDC-583B-4DA1E8161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7390" y="9287136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Bildergebnis fÃ¼r siegel">
              <a:extLst>
                <a:ext uri="{FF2B5EF4-FFF2-40B4-BE49-F238E27FC236}">
                  <a16:creationId xmlns:a16="http://schemas.microsoft.com/office/drawing/2014/main" id="{AC5F1875-4B9F-8E6A-81FC-60875DFD8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4709" y="7571437"/>
              <a:ext cx="1437530" cy="1437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Grafik 87">
              <a:extLst>
                <a:ext uri="{FF2B5EF4-FFF2-40B4-BE49-F238E27FC236}">
                  <a16:creationId xmlns:a16="http://schemas.microsoft.com/office/drawing/2014/main" id="{820E221C-097D-9FBD-1B70-CE6EE8DAB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07784" y="6121408"/>
              <a:ext cx="5088566" cy="5775119"/>
            </a:xfrm>
            <a:prstGeom prst="rect">
              <a:avLst/>
            </a:prstGeom>
          </p:spPr>
        </p:pic>
        <p:pic>
          <p:nvPicPr>
            <p:cNvPr id="89" name="Picture 16" descr="Bildergebnis fÃ¼r symbol chain">
              <a:extLst>
                <a:ext uri="{FF2B5EF4-FFF2-40B4-BE49-F238E27FC236}">
                  <a16:creationId xmlns:a16="http://schemas.microsoft.com/office/drawing/2014/main" id="{201ECD59-EAF6-92F4-2D92-F44D8EBDC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34361">
              <a:off x="14311856" y="8107591"/>
              <a:ext cx="1564659" cy="152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3447A4C3-F07C-83A9-67E8-535C52D901FC}"/>
                </a:ext>
              </a:extLst>
            </p:cNvPr>
            <p:cNvSpPr txBox="1"/>
            <p:nvPr/>
          </p:nvSpPr>
          <p:spPr>
            <a:xfrm>
              <a:off x="17098142" y="8920905"/>
              <a:ext cx="2121736" cy="935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 b="1" dirty="0">
                  <a:solidFill>
                    <a:schemeClr val="bg1"/>
                  </a:solidFill>
                </a:rPr>
                <a:t>HSLU</a:t>
              </a:r>
            </a:p>
          </p:txBody>
        </p:sp>
        <p:pic>
          <p:nvPicPr>
            <p:cNvPr id="91" name="Picture 2" descr="Bildergebnis fÃ¼r siegel">
              <a:extLst>
                <a:ext uri="{FF2B5EF4-FFF2-40B4-BE49-F238E27FC236}">
                  <a16:creationId xmlns:a16="http://schemas.microsoft.com/office/drawing/2014/main" id="{DA795312-27D4-FE31-C21B-71B9D0CE5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98" y="9287135"/>
              <a:ext cx="2030997" cy="20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9268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8576716" y="2943838"/>
            <a:ext cx="7758499" cy="7828325"/>
            <a:chOff x="3098186" y="2222650"/>
            <a:chExt cx="3077395" cy="3186483"/>
          </a:xfrm>
        </p:grpSpPr>
        <p:sp>
          <p:nvSpPr>
            <p:cNvPr id="3" name="Sechseck 2"/>
            <p:cNvSpPr/>
            <p:nvPr/>
          </p:nvSpPr>
          <p:spPr>
            <a:xfrm>
              <a:off x="4060395" y="3313889"/>
              <a:ext cx="1152128" cy="1008112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CH" sz="2200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Gruppieren 3"/>
            <p:cNvGrpSpPr/>
            <p:nvPr/>
          </p:nvGrpSpPr>
          <p:grpSpPr>
            <a:xfrm>
              <a:off x="3098186" y="2222650"/>
              <a:ext cx="3077395" cy="3186483"/>
              <a:chOff x="3098186" y="2222650"/>
              <a:chExt cx="3077395" cy="3186483"/>
            </a:xfrm>
          </p:grpSpPr>
          <p:grpSp>
            <p:nvGrpSpPr>
              <p:cNvPr id="5" name="Gruppieren 4"/>
              <p:cNvGrpSpPr/>
              <p:nvPr/>
            </p:nvGrpSpPr>
            <p:grpSpPr>
              <a:xfrm>
                <a:off x="3098186" y="2222650"/>
                <a:ext cx="3077395" cy="3186483"/>
                <a:chOff x="3098186" y="2222650"/>
                <a:chExt cx="3077395" cy="3186483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7" name="Sechseck 6"/>
                <p:cNvSpPr/>
                <p:nvPr/>
              </p:nvSpPr>
              <p:spPr>
                <a:xfrm>
                  <a:off x="5023453" y="2770323"/>
                  <a:ext cx="1152128" cy="1008112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de-CH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Sechseck 7"/>
                <p:cNvSpPr/>
                <p:nvPr/>
              </p:nvSpPr>
              <p:spPr>
                <a:xfrm>
                  <a:off x="5023453" y="3857455"/>
                  <a:ext cx="1152128" cy="1008112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de-CH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Sechseck 8"/>
                <p:cNvSpPr/>
                <p:nvPr/>
              </p:nvSpPr>
              <p:spPr>
                <a:xfrm>
                  <a:off x="4060395" y="4401021"/>
                  <a:ext cx="1152128" cy="1008112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de-CH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Sechseck 9"/>
                <p:cNvSpPr/>
                <p:nvPr/>
              </p:nvSpPr>
              <p:spPr>
                <a:xfrm>
                  <a:off x="3098186" y="3858385"/>
                  <a:ext cx="1152128" cy="1008112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de-CH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Sechseck 10"/>
                <p:cNvSpPr/>
                <p:nvPr/>
              </p:nvSpPr>
              <p:spPr>
                <a:xfrm>
                  <a:off x="3098186" y="2770323"/>
                  <a:ext cx="1152128" cy="1008112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de-CH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Sechseck 11"/>
                <p:cNvSpPr/>
                <p:nvPr/>
              </p:nvSpPr>
              <p:spPr>
                <a:xfrm>
                  <a:off x="4060395" y="2222650"/>
                  <a:ext cx="1152128" cy="1008112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de-CH" sz="24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Crypto</a:t>
                  </a:r>
                  <a:r>
                    <a:rPr lang="de-CH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Währung</a:t>
                  </a:r>
                </a:p>
              </p:txBody>
            </p:sp>
          </p:grpSp>
          <p:sp>
            <p:nvSpPr>
              <p:cNvPr id="6" name="Sechseck 5"/>
              <p:cNvSpPr/>
              <p:nvPr/>
            </p:nvSpPr>
            <p:spPr>
              <a:xfrm>
                <a:off x="4063659" y="2224704"/>
                <a:ext cx="1152128" cy="1008112"/>
              </a:xfrm>
              <a:prstGeom prst="hexagon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e-CH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Picture 2" descr="Bildergebnis fÃ¼r symbol lock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653" y="2390701"/>
              <a:ext cx="672009" cy="672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Bildergebnis fÃ¼r symbol network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4780" y="2848454"/>
              <a:ext cx="893628" cy="89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Ãhnliches Fot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523" y="3968408"/>
              <a:ext cx="836197" cy="83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Ãhnliches Foto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972" y="4551350"/>
              <a:ext cx="736481" cy="736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Bildergebnis fÃ¼r symbol incognit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746" y="3939493"/>
              <a:ext cx="815008" cy="815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Bildergebnis fÃ¼r symbol transparent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360" y="2936000"/>
              <a:ext cx="647730" cy="64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Bildergebnis fÃ¼r symbol chain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253" y="3486093"/>
              <a:ext cx="620619" cy="620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feld 21"/>
          <p:cNvSpPr txBox="1"/>
          <p:nvPr/>
        </p:nvSpPr>
        <p:spPr>
          <a:xfrm>
            <a:off x="8422170" y="1730721"/>
            <a:ext cx="82351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/>
              <a:t>unveränderbar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6569760" y="4082497"/>
            <a:ext cx="464724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/>
              <a:t>verteilt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6505055" y="8608605"/>
            <a:ext cx="567205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/>
              <a:t>konsensfähig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927639" y="11082469"/>
            <a:ext cx="703695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/>
              <a:t>programmierbar</a:t>
            </a:r>
            <a:r>
              <a:rPr lang="en-US" sz="4267" b="1" dirty="0"/>
              <a:t> /</a:t>
            </a:r>
            <a:br>
              <a:rPr lang="en-US" sz="4267" b="1" dirty="0"/>
            </a:br>
            <a:r>
              <a:rPr lang="en-US" sz="4267" b="1" dirty="0" err="1"/>
              <a:t>automatisierbar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399046" y="8519117"/>
            <a:ext cx="5376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pseudonym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367247" y="4082497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transparent</a:t>
            </a:r>
            <a:endParaRPr lang="de-CH" sz="5333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5359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hseck 2"/>
          <p:cNvSpPr/>
          <p:nvPr/>
        </p:nvSpPr>
        <p:spPr>
          <a:xfrm>
            <a:off x="10895495" y="5645440"/>
            <a:ext cx="2952883" cy="2424411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429369" y="3021119"/>
            <a:ext cx="7887304" cy="7663176"/>
            <a:chOff x="3098186" y="2222650"/>
            <a:chExt cx="3077395" cy="3186483"/>
          </a:xfrm>
          <a:solidFill>
            <a:schemeClr val="bg1">
              <a:lumMod val="65000"/>
            </a:schemeClr>
          </a:solidFill>
        </p:grpSpPr>
        <p:sp>
          <p:nvSpPr>
            <p:cNvPr id="7" name="Sechseck 6"/>
            <p:cNvSpPr/>
            <p:nvPr/>
          </p:nvSpPr>
          <p:spPr>
            <a:xfrm>
              <a:off x="5023453" y="2770323"/>
              <a:ext cx="1152128" cy="10081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echseck 7"/>
            <p:cNvSpPr/>
            <p:nvPr/>
          </p:nvSpPr>
          <p:spPr>
            <a:xfrm>
              <a:off x="5023453" y="3857455"/>
              <a:ext cx="1152128" cy="10081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echseck 8"/>
            <p:cNvSpPr/>
            <p:nvPr/>
          </p:nvSpPr>
          <p:spPr>
            <a:xfrm>
              <a:off x="4060395" y="4401021"/>
              <a:ext cx="1152128" cy="10081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echseck 9"/>
            <p:cNvSpPr/>
            <p:nvPr/>
          </p:nvSpPr>
          <p:spPr>
            <a:xfrm>
              <a:off x="3098186" y="3858385"/>
              <a:ext cx="1152128" cy="10081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echseck 10"/>
            <p:cNvSpPr/>
            <p:nvPr/>
          </p:nvSpPr>
          <p:spPr>
            <a:xfrm>
              <a:off x="3098186" y="2770323"/>
              <a:ext cx="1152128" cy="10081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echseck 11"/>
            <p:cNvSpPr/>
            <p:nvPr/>
          </p:nvSpPr>
          <p:spPr>
            <a:xfrm>
              <a:off x="4060395" y="2222650"/>
              <a:ext cx="1152128" cy="100811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Crypto </a:t>
              </a:r>
              <a:r>
                <a:rPr lang="en-US" sz="2200" dirty="0" err="1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Währung</a:t>
              </a:r>
              <a:endPara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echseck 5"/>
          <p:cNvSpPr/>
          <p:nvPr/>
        </p:nvSpPr>
        <p:spPr>
          <a:xfrm>
            <a:off x="10903857" y="3026056"/>
            <a:ext cx="2952883" cy="2424411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chseck 13"/>
          <p:cNvSpPr/>
          <p:nvPr/>
        </p:nvSpPr>
        <p:spPr>
          <a:xfrm>
            <a:off x="5931855" y="3010019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Herkunfts-nachweis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echseck 14"/>
          <p:cNvSpPr/>
          <p:nvPr/>
        </p:nvSpPr>
        <p:spPr>
          <a:xfrm>
            <a:off x="5931855" y="5626701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Wahl</a:t>
            </a:r>
          </a:p>
        </p:txBody>
      </p:sp>
      <p:sp>
        <p:nvSpPr>
          <p:cNvPr id="16" name="Sechseck 15"/>
          <p:cNvSpPr/>
          <p:nvPr/>
        </p:nvSpPr>
        <p:spPr>
          <a:xfrm>
            <a:off x="5931855" y="8259883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Daten-autonomie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echseck 16"/>
          <p:cNvSpPr/>
          <p:nvPr/>
        </p:nvSpPr>
        <p:spPr>
          <a:xfrm>
            <a:off x="8390537" y="9588080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Tokens</a:t>
            </a:r>
          </a:p>
        </p:txBody>
      </p:sp>
      <p:sp>
        <p:nvSpPr>
          <p:cNvPr id="18" name="Sechseck 17"/>
          <p:cNvSpPr/>
          <p:nvPr/>
        </p:nvSpPr>
        <p:spPr>
          <a:xfrm>
            <a:off x="13361617" y="9542277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Rechtliche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Verträge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echseck 18"/>
          <p:cNvSpPr/>
          <p:nvPr/>
        </p:nvSpPr>
        <p:spPr>
          <a:xfrm>
            <a:off x="15836785" y="8259883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Eigentum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echseck 19"/>
          <p:cNvSpPr/>
          <p:nvPr/>
        </p:nvSpPr>
        <p:spPr>
          <a:xfrm>
            <a:off x="15829916" y="5600792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Versicherung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echseck 20"/>
          <p:cNvSpPr/>
          <p:nvPr/>
        </p:nvSpPr>
        <p:spPr>
          <a:xfrm>
            <a:off x="15829916" y="2986347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Sharing Economy</a:t>
            </a:r>
          </a:p>
        </p:txBody>
      </p:sp>
      <p:sp>
        <p:nvSpPr>
          <p:cNvPr id="22" name="Sechseck 21"/>
          <p:cNvSpPr/>
          <p:nvPr/>
        </p:nvSpPr>
        <p:spPr>
          <a:xfrm>
            <a:off x="13361617" y="1697861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Notar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echseck 22"/>
          <p:cNvSpPr/>
          <p:nvPr/>
        </p:nvSpPr>
        <p:spPr>
          <a:xfrm>
            <a:off x="8446100" y="1697861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Tausch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echseck 23"/>
          <p:cNvSpPr/>
          <p:nvPr/>
        </p:nvSpPr>
        <p:spPr>
          <a:xfrm>
            <a:off x="10895495" y="380760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Zahlungs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&amp; Krypto-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währungen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Sechseck 24"/>
          <p:cNvSpPr/>
          <p:nvPr/>
        </p:nvSpPr>
        <p:spPr>
          <a:xfrm>
            <a:off x="10895495" y="10893064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Autonomoue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Organisation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echseck 25"/>
          <p:cNvSpPr/>
          <p:nvPr/>
        </p:nvSpPr>
        <p:spPr>
          <a:xfrm>
            <a:off x="15829916" y="371901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Buchführung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&amp;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Zertifikate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echseck 26"/>
          <p:cNvSpPr/>
          <p:nvPr/>
        </p:nvSpPr>
        <p:spPr>
          <a:xfrm>
            <a:off x="5931855" y="374416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Lieferkette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&amp; Status-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verfolgung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echseck 27"/>
          <p:cNvSpPr/>
          <p:nvPr/>
        </p:nvSpPr>
        <p:spPr>
          <a:xfrm>
            <a:off x="18296039" y="4300557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Compliance &amp; Audit</a:t>
            </a:r>
          </a:p>
        </p:txBody>
      </p:sp>
      <p:sp>
        <p:nvSpPr>
          <p:cNvPr id="29" name="Sechseck 28"/>
          <p:cNvSpPr/>
          <p:nvPr/>
        </p:nvSpPr>
        <p:spPr>
          <a:xfrm>
            <a:off x="18296039" y="6962733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Escrow /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Treuhand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echseck 29"/>
          <p:cNvSpPr/>
          <p:nvPr/>
        </p:nvSpPr>
        <p:spPr>
          <a:xfrm>
            <a:off x="3417609" y="4346168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Prognose &amp;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Vorhersagen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echseck 30"/>
          <p:cNvSpPr/>
          <p:nvPr/>
        </p:nvSpPr>
        <p:spPr>
          <a:xfrm>
            <a:off x="3417609" y="6947707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Spenden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echseck 31"/>
          <p:cNvSpPr/>
          <p:nvPr/>
        </p:nvSpPr>
        <p:spPr>
          <a:xfrm>
            <a:off x="3417609" y="1710792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Handel</a:t>
            </a:r>
          </a:p>
        </p:txBody>
      </p:sp>
      <p:sp>
        <p:nvSpPr>
          <p:cNvPr id="33" name="Sechseck 32"/>
          <p:cNvSpPr/>
          <p:nvPr/>
        </p:nvSpPr>
        <p:spPr>
          <a:xfrm>
            <a:off x="18296039" y="1710792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Verleih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&amp;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Vermietung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echseck 33"/>
          <p:cNvSpPr/>
          <p:nvPr/>
        </p:nvSpPr>
        <p:spPr>
          <a:xfrm>
            <a:off x="15817007" y="10919688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Prozess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Automation</a:t>
            </a:r>
          </a:p>
        </p:txBody>
      </p:sp>
      <p:sp>
        <p:nvSpPr>
          <p:cNvPr id="35" name="Sechseck 34"/>
          <p:cNvSpPr/>
          <p:nvPr/>
        </p:nvSpPr>
        <p:spPr>
          <a:xfrm>
            <a:off x="5931855" y="10893064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Digitale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Werte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echseck 35"/>
          <p:cNvSpPr/>
          <p:nvPr/>
        </p:nvSpPr>
        <p:spPr>
          <a:xfrm>
            <a:off x="3417609" y="9580373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Self Sovereign ID</a:t>
            </a:r>
          </a:p>
        </p:txBody>
      </p:sp>
      <p:sp>
        <p:nvSpPr>
          <p:cNvPr id="37" name="Sechseck 36"/>
          <p:cNvSpPr/>
          <p:nvPr/>
        </p:nvSpPr>
        <p:spPr>
          <a:xfrm>
            <a:off x="18296039" y="9621824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Kunden-bindung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Bildergebnis fÃ¼r symbol loc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4395" y="3430200"/>
            <a:ext cx="1722347" cy="1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Bildergebnis fÃ¼r symbol networ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9787" y="4516173"/>
            <a:ext cx="2290352" cy="214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Ãhnliches 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0907" y="7187903"/>
            <a:ext cx="2143157" cy="201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Ãhnliches Fot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3079" y="8586506"/>
            <a:ext cx="1887587" cy="17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Bildergebnis fÃ¼r symbol incogni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8116" y="7179908"/>
            <a:ext cx="2088851" cy="19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ildergebnis fÃ¼r symbol transparent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6833" y="4771559"/>
            <a:ext cx="1660120" cy="15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Bildergebnis fÃ¼r symbol chain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4067" y="6059571"/>
            <a:ext cx="1590635" cy="14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echseck 45"/>
          <p:cNvSpPr/>
          <p:nvPr/>
        </p:nvSpPr>
        <p:spPr>
          <a:xfrm>
            <a:off x="20755975" y="2996416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P2P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Marktplätze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echseck 46"/>
          <p:cNvSpPr/>
          <p:nvPr/>
        </p:nvSpPr>
        <p:spPr>
          <a:xfrm>
            <a:off x="20755975" y="5605480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Datentausch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&amp;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Weitergabe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echseck 47"/>
          <p:cNvSpPr/>
          <p:nvPr/>
        </p:nvSpPr>
        <p:spPr>
          <a:xfrm>
            <a:off x="20755289" y="8242064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Daten-integrität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echseck 48"/>
          <p:cNvSpPr/>
          <p:nvPr/>
        </p:nvSpPr>
        <p:spPr>
          <a:xfrm>
            <a:off x="949308" y="3026056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Fälschungs-erkennung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echseck 49"/>
          <p:cNvSpPr/>
          <p:nvPr/>
        </p:nvSpPr>
        <p:spPr>
          <a:xfrm>
            <a:off x="949308" y="8242061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Prüfung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von </a:t>
            </a:r>
            <a:r>
              <a:rPr lang="en-US" sz="2200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Zugangs-daten</a:t>
            </a:r>
            <a:endParaRPr lang="en-US" sz="220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echseck 50"/>
          <p:cNvSpPr/>
          <p:nvPr/>
        </p:nvSpPr>
        <p:spPr>
          <a:xfrm>
            <a:off x="949308" y="5674976"/>
            <a:ext cx="2952883" cy="2424411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Identity of Things</a:t>
            </a:r>
          </a:p>
        </p:txBody>
      </p:sp>
      <p:sp>
        <p:nvSpPr>
          <p:cNvPr id="52" name="Foliennummernplatzhalter 3">
            <a:extLst>
              <a:ext uri="{FF2B5EF4-FFF2-40B4-BE49-F238E27FC236}">
                <a16:creationId xmlns:a16="http://schemas.microsoft.com/office/drawing/2014/main" id="{647CA496-47EA-E54A-A258-F4368072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98916" y="12906377"/>
            <a:ext cx="21621021" cy="809624"/>
          </a:xfrm>
        </p:spPr>
        <p:txBody>
          <a:bodyPr/>
          <a:lstStyle/>
          <a:p>
            <a:pPr>
              <a:defRPr/>
            </a:pPr>
            <a:fld id="{8E050A2D-FAF3-45CF-B73E-B3475EDB0F60}" type="slidenum">
              <a:rPr lang="de-CH" smtClean="0"/>
              <a:pPr>
                <a:defRPr/>
              </a:pPr>
              <a:t>16</a:t>
            </a:fld>
            <a:r>
              <a:rPr lang="de-CH" dirty="0"/>
              <a:t>, </a:t>
            </a:r>
            <a:fld id="{0483D060-B025-4ACE-962A-23BAB8DEC0FD}" type="datetime1">
              <a:rPr lang="de-CH" smtClean="0"/>
              <a:pPr>
                <a:defRPr/>
              </a:pPr>
              <a:t>12.06.23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128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Entwurf, Zeichnung, Kreis, Kunst enthält.&#10;&#10;Automatisch generierte Beschreibung">
            <a:extLst>
              <a:ext uri="{FF2B5EF4-FFF2-40B4-BE49-F238E27FC236}">
                <a16:creationId xmlns:a16="http://schemas.microsoft.com/office/drawing/2014/main" id="{5DDD058D-EF85-7D95-0350-A01CA2A1EA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702" y="1464948"/>
            <a:ext cx="11204596" cy="11204596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358DBEB5-6579-6A40-835A-C82CF102F909}"/>
              </a:ext>
            </a:extLst>
          </p:cNvPr>
          <p:cNvSpPr txBox="1"/>
          <p:nvPr/>
        </p:nvSpPr>
        <p:spPr>
          <a:xfrm>
            <a:off x="1246786" y="713319"/>
            <a:ext cx="19860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Makro-</a:t>
            </a:r>
            <a:r>
              <a:rPr lang="en-US" sz="6000" b="1" dirty="0" err="1"/>
              <a:t>Perspektive</a:t>
            </a:r>
            <a:endParaRPr lang="de-CH" sz="8000" b="1" dirty="0">
              <a:cs typeface="Aharoni" panose="02010803020104030203" pitchFamily="2" charset="-79"/>
            </a:endParaRPr>
          </a:p>
        </p:txBody>
      </p:sp>
      <p:pic>
        <p:nvPicPr>
          <p:cNvPr id="1030" name="Picture 6" descr="Fraud Icons - Free SVG &amp; PNG Fraud Images - Noun Project">
            <a:extLst>
              <a:ext uri="{FF2B5EF4-FFF2-40B4-BE49-F238E27FC236}">
                <a16:creationId xmlns:a16="http://schemas.microsoft.com/office/drawing/2014/main" id="{46753649-DA29-1CE1-DFD1-F86184F5F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0305" y="6911563"/>
            <a:ext cx="39497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 2 | Rules Regulations Images - Free Download on Freepik">
            <a:extLst>
              <a:ext uri="{FF2B5EF4-FFF2-40B4-BE49-F238E27FC236}">
                <a16:creationId xmlns:a16="http://schemas.microsoft.com/office/drawing/2014/main" id="{446423C7-DE72-81F2-D37E-E6784DB00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9380" y="3114159"/>
            <a:ext cx="2898612" cy="289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inanzen Symbol in Material Design">
            <a:extLst>
              <a:ext uri="{FF2B5EF4-FFF2-40B4-BE49-F238E27FC236}">
                <a16:creationId xmlns:a16="http://schemas.microsoft.com/office/drawing/2014/main" id="{9F7262F0-93B0-4E82-E141-6DD198CF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030" y="9365442"/>
            <a:ext cx="3187537" cy="31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narchie. Buchstabe a im Kreis. ein Symbol für Chaos und Rebellion. 6402422  Vektor Kunst bei Vecteezy">
            <a:extLst>
              <a:ext uri="{FF2B5EF4-FFF2-40B4-BE49-F238E27FC236}">
                <a16:creationId xmlns:a16="http://schemas.microsoft.com/office/drawing/2014/main" id="{EC5AD7F6-E2D7-FC6B-1979-451EC84B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643" y="7321372"/>
            <a:ext cx="3792349" cy="379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ownload Energy Symbol PNG Free Photo HQ PNG Image | FreePNGImg">
            <a:extLst>
              <a:ext uri="{FF2B5EF4-FFF2-40B4-BE49-F238E27FC236}">
                <a16:creationId xmlns:a16="http://schemas.microsoft.com/office/drawing/2014/main" id="{BCF12E73-AC38-77C7-5F03-11ABCF7B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1634" y="2683158"/>
            <a:ext cx="3187538" cy="31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9D61080-0F78-1173-95DA-0075F1CEDD2C}"/>
              </a:ext>
            </a:extLst>
          </p:cNvPr>
          <p:cNvSpPr txBox="1"/>
          <p:nvPr/>
        </p:nvSpPr>
        <p:spPr>
          <a:xfrm>
            <a:off x="3123381" y="3862349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Regulation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B8BE76-5596-5F1B-A331-6C9A16033D2E}"/>
              </a:ext>
            </a:extLst>
          </p:cNvPr>
          <p:cNvSpPr txBox="1"/>
          <p:nvPr/>
        </p:nvSpPr>
        <p:spPr>
          <a:xfrm>
            <a:off x="3165796" y="8714467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/>
              <a:t>Anarchie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1C7124C-C382-C9D5-CE3A-3A964B04819D}"/>
              </a:ext>
            </a:extLst>
          </p:cNvPr>
          <p:cNvSpPr txBox="1"/>
          <p:nvPr/>
        </p:nvSpPr>
        <p:spPr>
          <a:xfrm>
            <a:off x="17794298" y="3529877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/>
              <a:t>Energieverbrauch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0F4189-24F3-76E8-AE53-E5A3219A5FA6}"/>
              </a:ext>
            </a:extLst>
          </p:cNvPr>
          <p:cNvSpPr txBox="1"/>
          <p:nvPr/>
        </p:nvSpPr>
        <p:spPr>
          <a:xfrm>
            <a:off x="18540036" y="8511919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/>
              <a:t>Kriminalität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4D5F7C-2DD5-D3C5-EAE5-44FDF212E7AF}"/>
              </a:ext>
            </a:extLst>
          </p:cNvPr>
          <p:cNvSpPr txBox="1"/>
          <p:nvPr/>
        </p:nvSpPr>
        <p:spPr>
          <a:xfrm>
            <a:off x="14181634" y="11712631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/>
              <a:t>Spekulation</a:t>
            </a:r>
            <a:endParaRPr lang="de-CH" sz="5333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916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Spielzeug, Maßstabsmodell enthält.&#10;&#10;Automatisch generierte Beschreibung">
            <a:extLst>
              <a:ext uri="{FF2B5EF4-FFF2-40B4-BE49-F238E27FC236}">
                <a16:creationId xmlns:a16="http://schemas.microsoft.com/office/drawing/2014/main" id="{C434FA2A-C3A7-26A2-00F2-96458B9E7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109" y="2878658"/>
            <a:ext cx="7772400" cy="7772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109750-5662-95CC-E7E6-9F8E55634570}"/>
              </a:ext>
            </a:extLst>
          </p:cNvPr>
          <p:cNvSpPr txBox="1"/>
          <p:nvPr/>
        </p:nvSpPr>
        <p:spPr>
          <a:xfrm>
            <a:off x="1246786" y="713319"/>
            <a:ext cx="19860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/>
              <a:t>Mikro-Perspektive</a:t>
            </a:r>
            <a:endParaRPr lang="de-CH" sz="8533" b="1" dirty="0">
              <a:cs typeface="Aharoni" panose="02010803020104030203" pitchFamily="2" charset="-79"/>
            </a:endParaRPr>
          </a:p>
        </p:txBody>
      </p:sp>
      <p:pic>
        <p:nvPicPr>
          <p:cNvPr id="2052" name="Picture 4" descr="Innovation - Kostenlose technologie Icons">
            <a:extLst>
              <a:ext uri="{FF2B5EF4-FFF2-40B4-BE49-F238E27FC236}">
                <a16:creationId xmlns:a16="http://schemas.microsoft.com/office/drawing/2014/main" id="{6D66B3A9-B7EB-A81F-9922-A11B1ABC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5411" y="5981490"/>
            <a:ext cx="2662393" cy="26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hanzer Entenrennen – Für den guten Zweck in Ingolstadt">
            <a:extLst>
              <a:ext uri="{FF2B5EF4-FFF2-40B4-BE49-F238E27FC236}">
                <a16:creationId xmlns:a16="http://schemas.microsoft.com/office/drawing/2014/main" id="{0A873016-A778-AEEF-A7C7-D9F8D739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5479" y="280986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eilensymbol für Identität 2165415 Vektor Kunst bei Vecteezy">
            <a:extLst>
              <a:ext uri="{FF2B5EF4-FFF2-40B4-BE49-F238E27FC236}">
                <a16:creationId xmlns:a16="http://schemas.microsoft.com/office/drawing/2014/main" id="{3F503EB6-8453-6818-CBC7-8DB5072D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63587" y="9474036"/>
            <a:ext cx="3060439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49BC86C-9E51-C0CD-DB62-DED1837FFFDD}"/>
              </a:ext>
            </a:extLst>
          </p:cNvPr>
          <p:cNvSpPr txBox="1"/>
          <p:nvPr/>
        </p:nvSpPr>
        <p:spPr>
          <a:xfrm>
            <a:off x="17066607" y="11163447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E-ID, </a:t>
            </a:r>
            <a:r>
              <a:rPr lang="en-US" sz="4267" b="1" dirty="0" err="1"/>
              <a:t>Zertifikate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058BD0-20E2-C02F-55F9-FBAEF47B95E8}"/>
              </a:ext>
            </a:extLst>
          </p:cNvPr>
          <p:cNvSpPr txBox="1"/>
          <p:nvPr/>
        </p:nvSpPr>
        <p:spPr>
          <a:xfrm>
            <a:off x="18684706" y="7295169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Innovation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2F005F-CDE4-8E7E-FE14-1994A96A47BC}"/>
              </a:ext>
            </a:extLst>
          </p:cNvPr>
          <p:cNvSpPr txBox="1"/>
          <p:nvPr/>
        </p:nvSpPr>
        <p:spPr>
          <a:xfrm>
            <a:off x="4286502" y="3370672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Chance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9EE06F-64BD-11CD-EF05-FAED8715C2D2}"/>
              </a:ext>
            </a:extLst>
          </p:cNvPr>
          <p:cNvSpPr txBox="1"/>
          <p:nvPr/>
        </p:nvSpPr>
        <p:spPr>
          <a:xfrm>
            <a:off x="15253512" y="3746070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Crypto Valley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pic>
        <p:nvPicPr>
          <p:cNvPr id="2060" name="Picture 12" descr="Crypto Valley Association | LinkedIn">
            <a:extLst>
              <a:ext uri="{FF2B5EF4-FFF2-40B4-BE49-F238E27FC236}">
                <a16:creationId xmlns:a16="http://schemas.microsoft.com/office/drawing/2014/main" id="{3EDF8735-D440-6CDC-549A-FEEBCCFFE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1649" y="2785211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mu - Kostenlose geschäft Icons">
            <a:extLst>
              <a:ext uri="{FF2B5EF4-FFF2-40B4-BE49-F238E27FC236}">
                <a16:creationId xmlns:a16="http://schemas.microsoft.com/office/drawing/2014/main" id="{46F6DCE8-850E-D2E1-44D8-AD1B08AE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890" y="9565167"/>
            <a:ext cx="2171782" cy="217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ank symbol - Free shapes icons">
            <a:extLst>
              <a:ext uri="{FF2B5EF4-FFF2-40B4-BE49-F238E27FC236}">
                <a16:creationId xmlns:a16="http://schemas.microsoft.com/office/drawing/2014/main" id="{B649F22F-B113-24CB-6458-CEDAC5281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817" y="6458448"/>
            <a:ext cx="2249247" cy="224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DE37BC-57BE-4178-677F-4DED87F59057}"/>
              </a:ext>
            </a:extLst>
          </p:cNvPr>
          <p:cNvSpPr txBox="1"/>
          <p:nvPr/>
        </p:nvSpPr>
        <p:spPr>
          <a:xfrm>
            <a:off x="1650521" y="7312686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cs typeface="Aharoni" panose="02010803020104030203" pitchFamily="2" charset="-79"/>
              </a:rPr>
              <a:t>Banken</a:t>
            </a:r>
            <a:endParaRPr lang="de-CH" sz="5333" b="1" dirty="0">
              <a:cs typeface="Aharoni" panose="02010803020104030203" pitchFamily="2" charset="-79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7444A8-84E3-6BCE-1C33-A8EBC2A4D00D}"/>
              </a:ext>
            </a:extLst>
          </p:cNvPr>
          <p:cNvSpPr txBox="1"/>
          <p:nvPr/>
        </p:nvSpPr>
        <p:spPr>
          <a:xfrm>
            <a:off x="4679112" y="11012301"/>
            <a:ext cx="6288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cs typeface="Aharoni" panose="02010803020104030203" pitchFamily="2" charset="-79"/>
              </a:rPr>
              <a:t>Industrie</a:t>
            </a:r>
            <a:endParaRPr lang="de-CH" sz="5333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9760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9109750-5662-95CC-E7E6-9F8E55634570}"/>
              </a:ext>
            </a:extLst>
          </p:cNvPr>
          <p:cNvSpPr txBox="1"/>
          <p:nvPr/>
        </p:nvSpPr>
        <p:spPr>
          <a:xfrm>
            <a:off x="1246786" y="713319"/>
            <a:ext cx="19860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Blockchain für </a:t>
            </a:r>
            <a:r>
              <a:rPr lang="en-US" sz="6000" b="1" dirty="0" err="1"/>
              <a:t>Edelsteine</a:t>
            </a:r>
            <a:r>
              <a:rPr lang="en-US" sz="6000" b="1" dirty="0"/>
              <a:t> </a:t>
            </a:r>
            <a:endParaRPr lang="de-CH" sz="8533" b="1" dirty="0">
              <a:cs typeface="Aharoni" panose="02010803020104030203" pitchFamily="2" charset="-79"/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9962028-0A1F-6FA2-D14E-B95D50525704}"/>
              </a:ext>
            </a:extLst>
          </p:cNvPr>
          <p:cNvSpPr txBox="1">
            <a:spLocks/>
          </p:cNvSpPr>
          <p:nvPr/>
        </p:nvSpPr>
        <p:spPr>
          <a:xfrm>
            <a:off x="1206500" y="3651250"/>
            <a:ext cx="13830300" cy="8702675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err="1"/>
              <a:t>Gübelin</a:t>
            </a:r>
            <a:r>
              <a:rPr lang="de-DE" sz="3600" dirty="0"/>
              <a:t> Proof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Provenance</a:t>
            </a:r>
            <a:endParaRPr lang="de-DE" sz="3600" dirty="0"/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3600" dirty="0"/>
              <a:t>Edelsteine über die Supply Chain nachverfolgen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3600" dirty="0"/>
              <a:t>Markt: 20Mrd /a (Edelsteinen)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3600" dirty="0"/>
              <a:t>Patent auf </a:t>
            </a:r>
            <a:r>
              <a:rPr lang="de-DE" sz="3600" dirty="0" err="1"/>
              <a:t>Artificial</a:t>
            </a:r>
            <a:r>
              <a:rPr lang="de-DE" sz="3600" dirty="0"/>
              <a:t> DNA</a:t>
            </a:r>
            <a:br>
              <a:rPr lang="de-DE" sz="3600" dirty="0"/>
            </a:br>
            <a:r>
              <a:rPr lang="de-DE" sz="2800" dirty="0">
                <a:hlinkClick r:id="rId2"/>
              </a:rPr>
              <a:t>https://patents.google.com/patent/US20190365063A1/</a:t>
            </a:r>
            <a:endParaRPr lang="de-DE" sz="2800" dirty="0"/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3600" dirty="0"/>
              <a:t>Emotionaler Einbezug des Kunden</a:t>
            </a:r>
            <a:br>
              <a:rPr lang="de-DE" sz="3600" dirty="0"/>
            </a:br>
            <a:r>
              <a:rPr lang="de-DE" sz="3600" dirty="0" err="1"/>
              <a:t>Buyer</a:t>
            </a:r>
            <a:r>
              <a:rPr lang="de-DE" sz="3600" dirty="0"/>
              <a:t> </a:t>
            </a:r>
            <a:r>
              <a:rPr lang="de-DE" sz="3600" dirty="0" err="1"/>
              <a:t>is</a:t>
            </a:r>
            <a:r>
              <a:rPr lang="de-DE" sz="3600" dirty="0"/>
              <a:t> „</a:t>
            </a:r>
            <a:r>
              <a:rPr lang="de-DE" sz="3600" dirty="0" err="1"/>
              <a:t>part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story</a:t>
            </a:r>
            <a:r>
              <a:rPr lang="de-DE" sz="3600" dirty="0"/>
              <a:t>“</a:t>
            </a:r>
          </a:p>
          <a:p>
            <a:pPr>
              <a:lnSpc>
                <a:spcPct val="150000"/>
              </a:lnSpc>
            </a:pPr>
            <a:endParaRPr lang="de-DE" sz="3600" dirty="0"/>
          </a:p>
          <a:p>
            <a:pPr>
              <a:lnSpc>
                <a:spcPct val="150000"/>
              </a:lnSpc>
            </a:pPr>
            <a:r>
              <a:rPr lang="de-DE" sz="2000" dirty="0">
                <a:hlinkClick r:id="rId3"/>
              </a:rPr>
              <a:t>https://www.gubelin.com/cms/de/aktuelle-news/provenance-proof-blockchain-technologie/</a:t>
            </a:r>
            <a:endParaRPr lang="de-DE" sz="2000" dirty="0"/>
          </a:p>
          <a:p>
            <a:pPr marL="457200" indent="-457200">
              <a:buFont typeface="Wingdings" pitchFamily="2" charset="2"/>
              <a:buChar char="§"/>
            </a:pPr>
            <a:endParaRPr lang="de-DE" sz="3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0BF37-A616-8A96-FDCE-81D6003B0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074" y="6857999"/>
            <a:ext cx="10703926" cy="4272077"/>
          </a:xfrm>
          <a:prstGeom prst="rect">
            <a:avLst/>
          </a:prstGeom>
        </p:spPr>
      </p:pic>
      <p:pic>
        <p:nvPicPr>
          <p:cNvPr id="4" name="Picture 2" descr="Edelstein wird auf seine Herkunft geprüft.">
            <a:extLst>
              <a:ext uri="{FF2B5EF4-FFF2-40B4-BE49-F238E27FC236}">
                <a16:creationId xmlns:a16="http://schemas.microsoft.com/office/drawing/2014/main" id="{031F8867-7B23-BB8D-D854-D52B003CA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6800" y="0"/>
            <a:ext cx="9364477" cy="526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6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2047984" y="0"/>
            <a:ext cx="12336016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 dirty="0"/>
          </a:p>
        </p:txBody>
      </p:sp>
      <p:sp>
        <p:nvSpPr>
          <p:cNvPr id="5" name="Rechteck 4"/>
          <p:cNvSpPr/>
          <p:nvPr/>
        </p:nvSpPr>
        <p:spPr>
          <a:xfrm>
            <a:off x="1" y="0"/>
            <a:ext cx="12047987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/>
          </a:p>
        </p:txBody>
      </p:sp>
      <p:sp>
        <p:nvSpPr>
          <p:cNvPr id="2" name="Textfeld 1"/>
          <p:cNvSpPr txBox="1"/>
          <p:nvPr/>
        </p:nvSpPr>
        <p:spPr>
          <a:xfrm>
            <a:off x="2" y="8671359"/>
            <a:ext cx="1204798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5333" b="1" dirty="0">
                <a:latin typeface="+mj-lt"/>
                <a:cs typeface="Aharoni" panose="02010803020104030203"/>
              </a:rPr>
              <a:t>Reale Welt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047981" y="8671360"/>
            <a:ext cx="1233601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5333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Digitale Welt</a:t>
            </a:r>
          </a:p>
        </p:txBody>
      </p:sp>
      <p:sp>
        <p:nvSpPr>
          <p:cNvPr id="31" name="AutoShape 6" descr="Image result for ai"/>
          <p:cNvSpPr>
            <a:spLocks noChangeAspect="1" noChangeArrowheads="1"/>
          </p:cNvSpPr>
          <p:nvPr/>
        </p:nvSpPr>
        <p:spPr bwMode="auto">
          <a:xfrm>
            <a:off x="3935213" y="-288924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3072" name="AutoShape 8" descr="Image result for ai"/>
          <p:cNvSpPr>
            <a:spLocks noChangeAspect="1" noChangeArrowheads="1"/>
          </p:cNvSpPr>
          <p:nvPr/>
        </p:nvSpPr>
        <p:spPr bwMode="auto">
          <a:xfrm>
            <a:off x="4240013" y="15876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pic>
        <p:nvPicPr>
          <p:cNvPr id="1026" name="Picture 2" descr="Image result for bild weltkuge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892" y="3194823"/>
            <a:ext cx="7503384" cy="42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Photo camera free icon"/>
          <p:cNvSpPr>
            <a:spLocks noChangeAspect="1" noChangeArrowheads="1"/>
          </p:cNvSpPr>
          <p:nvPr/>
        </p:nvSpPr>
        <p:spPr bwMode="auto">
          <a:xfrm>
            <a:off x="4544813" y="320676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A4F8217-2FCD-A558-0BC1-5E4715CBC4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6922" y="3194823"/>
            <a:ext cx="6691337" cy="44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57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Date Placeholder 1">
            <a:extLst>
              <a:ext uri="{FF2B5EF4-FFF2-40B4-BE49-F238E27FC236}">
                <a16:creationId xmlns:a16="http://schemas.microsoft.com/office/drawing/2014/main" id="{AB8CA644-C589-1EDC-0641-8A4D728D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37692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</a:pPr>
            <a:fld id="{AFF51F99-2783-4D43-8F03-7C36C2D126C9}" type="datetime4">
              <a:rPr lang="de-CH" smtClean="0"/>
              <a:pPr>
                <a:spcAft>
                  <a:spcPts val="600"/>
                </a:spcAft>
              </a:pPr>
              <a:t>12. Juni 2023</a:t>
            </a:fld>
            <a:endParaRPr lang="en-US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9962028-0A1F-6FA2-D14E-B95D50525704}"/>
              </a:ext>
            </a:extLst>
          </p:cNvPr>
          <p:cNvSpPr txBox="1">
            <a:spLocks/>
          </p:cNvSpPr>
          <p:nvPr/>
        </p:nvSpPr>
        <p:spPr>
          <a:xfrm>
            <a:off x="1003301" y="3651250"/>
            <a:ext cx="11057922" cy="87026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521208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" indent="-27432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828800" rtl="0" eaLnBrk="1" latinLnBrk="0" hangingPunct="1">
              <a:lnSpc>
                <a:spcPct val="12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 err="1"/>
              <a:t>Wallmart</a:t>
            </a:r>
            <a:r>
              <a:rPr lang="de-DE" sz="3600" dirty="0"/>
              <a:t> &amp; IBM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de-DE" sz="3600" dirty="0"/>
              <a:t>Lebensmittel über die Supply Chain nachverfolgen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de-DE" sz="3600" dirty="0"/>
              <a:t>Schnelle Reaktion bei Rückrufaktionen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de-DE" sz="3600" dirty="0"/>
              <a:t>Eine „Source </a:t>
            </a:r>
            <a:r>
              <a:rPr lang="de-DE" sz="3600" dirty="0" err="1"/>
              <a:t>of</a:t>
            </a:r>
            <a:r>
              <a:rPr lang="de-DE" sz="3600" dirty="0"/>
              <a:t> Truth“</a:t>
            </a:r>
          </a:p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  <a:p>
            <a:r>
              <a:rPr lang="de-DE" sz="2000" dirty="0">
                <a:hlinkClick r:id="rId2"/>
              </a:rPr>
              <a:t>https://tech.walmart.com/content/walmart-global-tech/en_us/news/articles/blockchain-in-the-food-supply-chain.html</a:t>
            </a:r>
            <a:endParaRPr lang="de-DE" sz="2000" dirty="0"/>
          </a:p>
          <a:p>
            <a:pPr marL="457200" indent="-457200">
              <a:buFont typeface="Wingdings" pitchFamily="2" charset="2"/>
              <a:buChar char="§"/>
            </a:pPr>
            <a:endParaRPr lang="de-DE" sz="3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109750-5662-95CC-E7E6-9F8E55634570}"/>
              </a:ext>
            </a:extLst>
          </p:cNvPr>
          <p:cNvSpPr txBox="1"/>
          <p:nvPr/>
        </p:nvSpPr>
        <p:spPr>
          <a:xfrm>
            <a:off x="1003300" y="1361139"/>
            <a:ext cx="8578849" cy="5931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defTabSz="18288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de-CH" sz="6000" b="1" kern="1200" dirty="0">
                <a:latin typeface="+mj-lt"/>
                <a:ea typeface="+mj-ea"/>
                <a:cs typeface="+mj-cs"/>
              </a:rPr>
              <a:t>Food Trust</a:t>
            </a:r>
          </a:p>
        </p:txBody>
      </p:sp>
      <p:sp>
        <p:nvSpPr>
          <p:cNvPr id="10249" name="Slide Number Placeholder 4">
            <a:extLst>
              <a:ext uri="{FF2B5EF4-FFF2-40B4-BE49-F238E27FC236}">
                <a16:creationId xmlns:a16="http://schemas.microsoft.com/office/drawing/2014/main" id="{BBE084E8-B34D-F695-8320-7A689DF8B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Seite </a:t>
            </a:r>
            <a:fld id="{DA46B11B-5CD7-4312-8465-76854B5FEC9C}" type="slidenum">
              <a:rPr lang="de-CH" smtClean="0"/>
              <a:pPr>
                <a:spcAft>
                  <a:spcPts val="600"/>
                </a:spcAft>
              </a:pPr>
              <a:t>20</a:t>
            </a:fld>
            <a:endParaRPr lang="de-CH"/>
          </a:p>
        </p:txBody>
      </p:sp>
      <p:pic>
        <p:nvPicPr>
          <p:cNvPr id="10242" name="Picture 2" descr="A female employee wearing a vest with Walmart Spark logo on the back pulls a tall bakery trolley with food through a bakery section at a supermarket">
            <a:extLst>
              <a:ext uri="{FF2B5EF4-FFF2-40B4-BE49-F238E27FC236}">
                <a16:creationId xmlns:a16="http://schemas.microsoft.com/office/drawing/2014/main" id="{26EB7DDD-65EE-32AE-1642-0DDCAE6AB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22778" y="5013322"/>
            <a:ext cx="12061222" cy="870267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95447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736954-F548-D82D-AFC5-A25D9C62F9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882A47A-A023-417A-831E-02330955F076}" type="datetime4">
              <a:rPr lang="de-CH" smtClean="0"/>
              <a:t>12. Juni 2023</a:t>
            </a:fld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C4B214-9CA8-15CD-3F5F-ABAAE4349D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Blockchain ist eine komplexe Datenbank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Viele Anwendungen brauchen keine Blockchain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Welche Kryptowährungen sind </a:t>
            </a:r>
            <a:r>
              <a:rPr lang="de-DE" sz="3600" dirty="0" err="1"/>
              <a:t>Scam</a:t>
            </a:r>
            <a:r>
              <a:rPr lang="de-DE" sz="3600" dirty="0"/>
              <a:t>?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Umsetzungsprojekte sind teuer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Rechtliche Unsicherheit je nach Anwendung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Usability ist immer noch sehr schlecht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9841CC1-DA2D-FA0A-3103-51F88552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/>
              <a:t>Heisser</a:t>
            </a:r>
            <a:r>
              <a:rPr lang="en-US" sz="5400" b="1" dirty="0"/>
              <a:t> </a:t>
            </a:r>
            <a:r>
              <a:rPr lang="en-US" sz="5400" b="1" dirty="0" err="1"/>
              <a:t>Ritt</a:t>
            </a:r>
            <a:r>
              <a:rPr lang="en-US" sz="5400" b="1" dirty="0"/>
              <a:t> </a:t>
            </a:r>
            <a:r>
              <a:rPr lang="en-US" sz="5400" b="1" dirty="0" err="1"/>
              <a:t>oder</a:t>
            </a:r>
            <a:r>
              <a:rPr lang="en-US" sz="5400" b="1" dirty="0"/>
              <a:t> </a:t>
            </a:r>
            <a:r>
              <a:rPr lang="en-US" sz="5400" b="1" dirty="0" err="1"/>
              <a:t>Opportunität</a:t>
            </a:r>
            <a:r>
              <a:rPr lang="en-US" sz="5400" b="1" dirty="0"/>
              <a:t> ?</a:t>
            </a:r>
            <a:endParaRPr lang="de-DE" sz="54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FF5F98-E31C-AB50-A117-E34417C2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E3F3448-23C7-272A-1B46-BA21E033A5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303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736954-F548-D82D-AFC5-A25D9C62F9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882A47A-A023-417A-831E-02330955F076}" type="datetime4">
              <a:rPr lang="de-CH" smtClean="0"/>
              <a:t>12. Juni 2023</a:t>
            </a:fld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C4B214-9CA8-15CD-3F5F-ABAAE4349D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Blockchain ist eine komplexe Datenbank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Viele Anwendungen brauchen keine Blockchain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Welche Kryptowährungen sind </a:t>
            </a:r>
            <a:r>
              <a:rPr lang="de-DE" sz="3600" dirty="0" err="1">
                <a:solidFill>
                  <a:schemeClr val="bg1">
                    <a:lumMod val="50000"/>
                  </a:schemeClr>
                </a:solidFill>
              </a:rPr>
              <a:t>Scam</a:t>
            </a: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Umsetzungsprojekte sind teuer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Rechtliche Unsicherheit je nach Anwendung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Usability ist immer noch sehr schlecht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963717-6A5D-F92D-B495-4CF8B9D605A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Blockchain hilft Vertrauen zu generieren</a:t>
            </a:r>
            <a:br>
              <a:rPr lang="de-DE" sz="3600" dirty="0"/>
            </a:br>
            <a:r>
              <a:rPr lang="de-DE" sz="3600" dirty="0">
                <a:sym typeface="Wingdings" pitchFamily="2" charset="2"/>
              </a:rPr>
              <a:t> Vertrauen hat seinen Preis</a:t>
            </a:r>
            <a:endParaRPr lang="de-DE" sz="3600" dirty="0"/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Blockchain ist hilfreich für Supply Chain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Blockchain hilft Silos zu durchbrechen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Kombinationen mit traditionellen Technologien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Blockchain kann Abläufe effizient machen (z.B. durch Automatisierung)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/>
              <a:t>Blockchain &amp; </a:t>
            </a:r>
            <a:r>
              <a:rPr lang="de-DE" sz="3600" dirty="0" err="1"/>
              <a:t>Artificial</a:t>
            </a:r>
            <a:r>
              <a:rPr lang="de-DE" sz="3600" dirty="0"/>
              <a:t> </a:t>
            </a:r>
            <a:r>
              <a:rPr lang="de-DE" sz="3600" dirty="0" err="1"/>
              <a:t>Intelligence</a:t>
            </a:r>
            <a:endParaRPr lang="de-DE" sz="3600" dirty="0"/>
          </a:p>
          <a:p>
            <a:pPr marL="457200" indent="-457200">
              <a:buFont typeface="Wingdings" pitchFamily="2" charset="2"/>
              <a:buChar char="§"/>
            </a:pPr>
            <a:endParaRPr lang="de-DE" sz="3600" dirty="0"/>
          </a:p>
          <a:p>
            <a:pPr marL="457200" indent="-457200">
              <a:buFont typeface="Wingdings" pitchFamily="2" charset="2"/>
              <a:buChar char="§"/>
            </a:pPr>
            <a:endParaRPr lang="de-DE" sz="36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9841CC1-DA2D-FA0A-3103-51F88552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/>
              <a:t>Heisser</a:t>
            </a:r>
            <a:r>
              <a:rPr lang="en-US" sz="5400" b="1" dirty="0"/>
              <a:t> </a:t>
            </a:r>
            <a:r>
              <a:rPr lang="en-US" sz="5400" b="1" dirty="0" err="1"/>
              <a:t>Ritt</a:t>
            </a:r>
            <a:r>
              <a:rPr lang="en-US" sz="5400" b="1" dirty="0"/>
              <a:t> </a:t>
            </a:r>
            <a:r>
              <a:rPr lang="en-US" sz="5400" b="1" dirty="0" err="1"/>
              <a:t>oder</a:t>
            </a:r>
            <a:r>
              <a:rPr lang="en-US" sz="5400" b="1" dirty="0"/>
              <a:t> </a:t>
            </a:r>
            <a:r>
              <a:rPr lang="en-US" sz="5400" b="1" dirty="0" err="1"/>
              <a:t>Opportunität</a:t>
            </a:r>
            <a:r>
              <a:rPr lang="en-US" sz="5400" b="1" dirty="0"/>
              <a:t> ?</a:t>
            </a:r>
            <a:endParaRPr lang="de-DE" sz="54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FF5F98-E31C-AB50-A117-E34417C2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0788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736954-F548-D82D-AFC5-A25D9C62F9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882A47A-A023-417A-831E-02330955F076}" type="datetime4">
              <a:rPr lang="de-CH" smtClean="0"/>
              <a:t>12. Juni 2023</a:t>
            </a:fld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C4B214-9CA8-15CD-3F5F-ABAAE4349D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Blockchain ist eine komplexe Datenbank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Viele Anwendungen brauchen keine Blockchain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Welche Kryptowährungen sind </a:t>
            </a:r>
            <a:r>
              <a:rPr lang="de-DE" sz="3600" dirty="0" err="1">
                <a:solidFill>
                  <a:schemeClr val="bg1">
                    <a:lumMod val="50000"/>
                  </a:schemeClr>
                </a:solidFill>
              </a:rPr>
              <a:t>Scam</a:t>
            </a: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Umsetzungsprojekte sind teuer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Rechtliche Unsicherheit je nach Anwendung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Usability ist immer noch sehr schlecht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963717-6A5D-F92D-B495-4CF8B9D605A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Blockchain hilft Vertrauen zu generieren</a:t>
            </a:r>
            <a:br>
              <a:rPr lang="de-DE" sz="3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36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Vertrauen hat seinen Preis</a:t>
            </a:r>
            <a:endParaRPr lang="de-DE" sz="3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Blockchain ist hilfreich für Supply Chain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Blockchain hilft Silos zu durchbrechen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Kombinationen mit traditionellen Technologien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Blockchain kann Abläufe effizient machen (z.B. durch Automatisierung)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Blockchain &amp; </a:t>
            </a:r>
            <a:r>
              <a:rPr lang="de-DE" sz="3600" dirty="0" err="1">
                <a:solidFill>
                  <a:schemeClr val="bg1">
                    <a:lumMod val="50000"/>
                  </a:schemeClr>
                </a:solidFill>
              </a:rPr>
              <a:t>Artificial</a:t>
            </a: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bg1">
                    <a:lumMod val="50000"/>
                  </a:schemeClr>
                </a:solidFill>
              </a:rPr>
              <a:t>Intelligence</a:t>
            </a:r>
            <a:endParaRPr lang="de-DE" sz="3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de-DE" sz="3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endParaRPr lang="de-D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9841CC1-DA2D-FA0A-3103-51F88552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/>
              <a:t>Heisser</a:t>
            </a:r>
            <a:r>
              <a:rPr lang="en-US" sz="5400" b="1" dirty="0"/>
              <a:t> </a:t>
            </a:r>
            <a:r>
              <a:rPr lang="en-US" sz="5400" b="1" dirty="0" err="1"/>
              <a:t>Ritt</a:t>
            </a:r>
            <a:r>
              <a:rPr lang="en-US" sz="5400" b="1" dirty="0"/>
              <a:t> </a:t>
            </a:r>
            <a:r>
              <a:rPr lang="en-US" sz="5400" b="1" dirty="0" err="1"/>
              <a:t>oder</a:t>
            </a:r>
            <a:r>
              <a:rPr lang="en-US" sz="5400" b="1" dirty="0"/>
              <a:t> </a:t>
            </a:r>
            <a:r>
              <a:rPr lang="en-US" sz="5400" b="1" dirty="0" err="1"/>
              <a:t>Opportunität</a:t>
            </a:r>
            <a:r>
              <a:rPr lang="en-US" sz="5400" b="1" dirty="0"/>
              <a:t> ?</a:t>
            </a:r>
            <a:endParaRPr lang="de-DE" sz="54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FF5F98-E31C-AB50-A117-E34417C2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6E60C2-DF57-52D2-B519-D80297EE05C1}"/>
              </a:ext>
            </a:extLst>
          </p:cNvPr>
          <p:cNvSpPr txBox="1"/>
          <p:nvPr/>
        </p:nvSpPr>
        <p:spPr>
          <a:xfrm>
            <a:off x="1167342" y="11134540"/>
            <a:ext cx="22052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i="1" dirty="0"/>
              <a:t>Wer von Ihnen hätte 1995 einen Webshop eingerichtet?</a:t>
            </a:r>
          </a:p>
        </p:txBody>
      </p:sp>
    </p:spTree>
    <p:extLst>
      <p:ext uri="{BB962C8B-B14F-4D97-AF65-F5344CB8AC3E}">
        <p14:creationId xmlns:p14="http://schemas.microsoft.com/office/powerpoint/2010/main" val="3460014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08148-DE29-D0C2-6315-2176800CCC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122AC2-7CA6-B38B-021D-49CDE80DF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Seite </a:t>
            </a:r>
            <a:fld id="{DA46B11B-5CD7-4312-8465-76854B5FEC9C}" type="slidenum">
              <a:rPr lang="de-CH" smtClean="0"/>
              <a:pPr/>
              <a:t>24</a:t>
            </a:fld>
            <a:endParaRPr lang="de-CH" dirty="0"/>
          </a:p>
        </p:txBody>
      </p:sp>
      <p:pic>
        <p:nvPicPr>
          <p:cNvPr id="7" name="Grafik 6" descr="Ein Bild, das rot, Karminrot, Schnee enthält.&#10;&#10;Automatisch generierte Beschreibung">
            <a:extLst>
              <a:ext uri="{FF2B5EF4-FFF2-40B4-BE49-F238E27FC236}">
                <a16:creationId xmlns:a16="http://schemas.microsoft.com/office/drawing/2014/main" id="{763BB540-2D48-964E-B3B8-72082F33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3373" y="845373"/>
            <a:ext cx="12870627" cy="128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1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2047984" y="0"/>
            <a:ext cx="12336016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 dirty="0"/>
          </a:p>
        </p:txBody>
      </p:sp>
      <p:sp>
        <p:nvSpPr>
          <p:cNvPr id="5" name="Rechteck 4"/>
          <p:cNvSpPr/>
          <p:nvPr/>
        </p:nvSpPr>
        <p:spPr>
          <a:xfrm>
            <a:off x="2291373" y="2669821"/>
            <a:ext cx="9173974" cy="989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/>
          </a:p>
        </p:txBody>
      </p:sp>
      <p:sp>
        <p:nvSpPr>
          <p:cNvPr id="31" name="AutoShape 6" descr="Image result for ai"/>
          <p:cNvSpPr>
            <a:spLocks noChangeAspect="1" noChangeArrowheads="1"/>
          </p:cNvSpPr>
          <p:nvPr/>
        </p:nvSpPr>
        <p:spPr bwMode="auto">
          <a:xfrm>
            <a:off x="3935213" y="-288924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3072" name="AutoShape 8" descr="Image result for ai"/>
          <p:cNvSpPr>
            <a:spLocks noChangeAspect="1" noChangeArrowheads="1"/>
          </p:cNvSpPr>
          <p:nvPr/>
        </p:nvSpPr>
        <p:spPr bwMode="auto">
          <a:xfrm>
            <a:off x="4240013" y="15876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7" name="AutoShape 2" descr="Photo camera free icon"/>
          <p:cNvSpPr>
            <a:spLocks noChangeAspect="1" noChangeArrowheads="1"/>
          </p:cNvSpPr>
          <p:nvPr/>
        </p:nvSpPr>
        <p:spPr bwMode="auto">
          <a:xfrm>
            <a:off x="4544813" y="320676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97B8EE-7C40-FA41-BCD6-3EC246798631}"/>
              </a:ext>
            </a:extLst>
          </p:cNvPr>
          <p:cNvSpPr txBox="1"/>
          <p:nvPr/>
        </p:nvSpPr>
        <p:spPr>
          <a:xfrm>
            <a:off x="3" y="824976"/>
            <a:ext cx="969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800" b="1" dirty="0">
                <a:latin typeface="+mj-lt"/>
                <a:cs typeface="Aharoni" panose="02010803020104030203"/>
              </a:rPr>
              <a:t>Reale Welt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1414F2-B8FA-E640-B086-EC37B3CF838C}"/>
              </a:ext>
            </a:extLst>
          </p:cNvPr>
          <p:cNvSpPr txBox="1"/>
          <p:nvPr/>
        </p:nvSpPr>
        <p:spPr>
          <a:xfrm>
            <a:off x="14484836" y="824976"/>
            <a:ext cx="9899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Digitale Welt</a:t>
            </a:r>
          </a:p>
        </p:txBody>
      </p:sp>
      <p:pic>
        <p:nvPicPr>
          <p:cNvPr id="10" name="Picture 2" descr="Image result for bild weltkugel">
            <a:extLst>
              <a:ext uri="{FF2B5EF4-FFF2-40B4-BE49-F238E27FC236}">
                <a16:creationId xmlns:a16="http://schemas.microsoft.com/office/drawing/2014/main" id="{A69AB69E-9853-8646-9B91-3817C93F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9800" y="285848"/>
            <a:ext cx="3667808" cy="20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C22A8FDE-4D6C-B84B-A76F-0D74D38A3C69}"/>
              </a:ext>
            </a:extLst>
          </p:cNvPr>
          <p:cNvSpPr/>
          <p:nvPr/>
        </p:nvSpPr>
        <p:spPr>
          <a:xfrm>
            <a:off x="9214257" y="3977680"/>
            <a:ext cx="5609400" cy="153617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erkennen</a:t>
            </a:r>
          </a:p>
        </p:txBody>
      </p:sp>
      <p:pic>
        <p:nvPicPr>
          <p:cNvPr id="13" name="Picture 2" descr="C:\Users\fbweinga\Downloads\database.png">
            <a:extLst>
              <a:ext uri="{FF2B5EF4-FFF2-40B4-BE49-F238E27FC236}">
                <a16:creationId xmlns:a16="http://schemas.microsoft.com/office/drawing/2014/main" id="{13A3B32A-C166-604C-885B-8ADF032E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6119" y="11455255"/>
            <a:ext cx="1408413" cy="14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fbweinga\Downloads\brain-upper-view-outline.png">
            <a:extLst>
              <a:ext uri="{FF2B5EF4-FFF2-40B4-BE49-F238E27FC236}">
                <a16:creationId xmlns:a16="http://schemas.microsoft.com/office/drawing/2014/main" id="{A50796E8-ADB9-6F4C-8657-610C302A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4798" y="10228310"/>
            <a:ext cx="1389157" cy="13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7F6F672-02FB-BF46-97D0-F8152A66BBA3}"/>
              </a:ext>
            </a:extLst>
          </p:cNvPr>
          <p:cNvSpPr txBox="1"/>
          <p:nvPr/>
        </p:nvSpPr>
        <p:spPr>
          <a:xfrm>
            <a:off x="14619541" y="10277823"/>
            <a:ext cx="3926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Künstliche</a:t>
            </a:r>
          </a:p>
          <a:p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Intelligenz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4EAA3F8-79D0-7E45-9980-FEC87D008349}"/>
              </a:ext>
            </a:extLst>
          </p:cNvPr>
          <p:cNvSpPr txBox="1"/>
          <p:nvPr/>
        </p:nvSpPr>
        <p:spPr>
          <a:xfrm>
            <a:off x="20861868" y="11455255"/>
            <a:ext cx="27286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Daten-</a:t>
            </a:r>
            <a:b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</a:br>
            <a:r>
              <a:rPr lang="de-CH" sz="4800" b="1" dirty="0" err="1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banken</a:t>
            </a:r>
            <a:endParaRPr lang="de-CH" sz="4800" b="1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  <a:p>
            <a:endParaRPr lang="de-CH" sz="4800" b="1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0B3FDE0-A485-5440-890A-7B4FCB91BCD1}"/>
              </a:ext>
            </a:extLst>
          </p:cNvPr>
          <p:cNvSpPr txBox="1"/>
          <p:nvPr/>
        </p:nvSpPr>
        <p:spPr>
          <a:xfrm>
            <a:off x="17544583" y="7829724"/>
            <a:ext cx="4331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Digital </a:t>
            </a:r>
            <a:r>
              <a:rPr lang="de-CH" sz="4800" b="1" dirty="0" err="1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Twin</a:t>
            </a:r>
            <a:endParaRPr lang="de-CH" sz="4800" b="1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18" name="Picture 8" descr="Bildergebnis fÃ¼r car bmw tranparent">
            <a:extLst>
              <a:ext uri="{FF2B5EF4-FFF2-40B4-BE49-F238E27FC236}">
                <a16:creationId xmlns:a16="http://schemas.microsoft.com/office/drawing/2014/main" id="{D7A152E6-2793-1D4E-9605-06ACB0E4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087" y="6965347"/>
            <a:ext cx="3498584" cy="262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feil nach links 19">
            <a:extLst>
              <a:ext uri="{FF2B5EF4-FFF2-40B4-BE49-F238E27FC236}">
                <a16:creationId xmlns:a16="http://schemas.microsoft.com/office/drawing/2014/main" id="{FB3A1B4D-D0E9-E540-8967-816629D48535}"/>
              </a:ext>
            </a:extLst>
          </p:cNvPr>
          <p:cNvSpPr/>
          <p:nvPr/>
        </p:nvSpPr>
        <p:spPr>
          <a:xfrm>
            <a:off x="9214260" y="5349101"/>
            <a:ext cx="5858061" cy="1494176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800" b="1" dirty="0">
                <a:latin typeface="+mj-lt"/>
                <a:cs typeface="Aharoni" panose="02010803020104030203" pitchFamily="2" charset="-79"/>
              </a:rPr>
              <a:t>agieren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2F8B534-2A15-BC4A-8C11-5045E1AB86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3429" y="3430942"/>
            <a:ext cx="2959088" cy="29197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2001051-0E67-884E-B439-F27758DB65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AEE239"/>
              </a:clrFrom>
              <a:clrTo>
                <a:srgbClr val="AEE2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2187" y="2513032"/>
            <a:ext cx="2899723" cy="2899723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471D939-59A2-D546-8D1E-BB2F394DFA25}"/>
              </a:ext>
            </a:extLst>
          </p:cNvPr>
          <p:cNvSpPr/>
          <p:nvPr/>
        </p:nvSpPr>
        <p:spPr>
          <a:xfrm>
            <a:off x="19007281" y="4518104"/>
            <a:ext cx="2473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Avatar</a:t>
            </a:r>
          </a:p>
        </p:txBody>
      </p:sp>
      <p:pic>
        <p:nvPicPr>
          <p:cNvPr id="3074" name="Picture 2" descr="BMW 535i 3D Model | 3D CAD Model Library | FetchCFD">
            <a:extLst>
              <a:ext uri="{FF2B5EF4-FFF2-40B4-BE49-F238E27FC236}">
                <a16:creationId xmlns:a16="http://schemas.microsoft.com/office/drawing/2014/main" id="{3FD1844B-4602-F47D-743C-BF52A11D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4427" y1="52870" x2="64948" y2="57500"/>
                        <a14:foregroundMark x1="64948" y1="57500" x2="64792" y2="60185"/>
                        <a14:foregroundMark x1="64948" y1="53426" x2="65104" y2="56019"/>
                        <a14:foregroundMark x1="62760" y1="15185" x2="64271" y2="22500"/>
                        <a14:foregroundMark x1="35417" y1="47500" x2="34010" y2="51667"/>
                        <a14:foregroundMark x1="34010" y1="51667" x2="33646" y2="57778"/>
                        <a14:backgroundMark x1="37188" y1="80093" x2="53750" y2="82593"/>
                        <a14:backgroundMark x1="53750" y1="82593" x2="56458" y2="82037"/>
                        <a14:backgroundMark x1="56458" y1="82037" x2="60833" y2="83056"/>
                        <a14:backgroundMark x1="35521" y1="78148" x2="36198" y2="78704"/>
                        <a14:backgroundMark x1="35833" y1="77685" x2="33177" y2="75926"/>
                        <a14:backgroundMark x1="33177" y1="75926" x2="31406" y2="64815"/>
                        <a14:backgroundMark x1="31406" y1="64815" x2="31146" y2="59907"/>
                        <a14:backgroundMark x1="31146" y1="59907" x2="32135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7954" y="5641545"/>
            <a:ext cx="7722371" cy="43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D1251BA-17CE-2349-7C37-D8CB9FFE6D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0633" y="247059"/>
            <a:ext cx="3414323" cy="22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03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2047984" y="0"/>
            <a:ext cx="12336016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 dirty="0"/>
          </a:p>
        </p:txBody>
      </p:sp>
      <p:sp>
        <p:nvSpPr>
          <p:cNvPr id="5" name="Rechteck 4"/>
          <p:cNvSpPr/>
          <p:nvPr/>
        </p:nvSpPr>
        <p:spPr>
          <a:xfrm>
            <a:off x="16276" y="34083"/>
            <a:ext cx="12047987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/>
          </a:p>
        </p:txBody>
      </p:sp>
      <p:sp>
        <p:nvSpPr>
          <p:cNvPr id="31" name="AutoShape 6" descr="Image result for ai"/>
          <p:cNvSpPr>
            <a:spLocks noChangeAspect="1" noChangeArrowheads="1"/>
          </p:cNvSpPr>
          <p:nvPr/>
        </p:nvSpPr>
        <p:spPr bwMode="auto">
          <a:xfrm>
            <a:off x="3935213" y="-288924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3072" name="AutoShape 8" descr="Image result for ai"/>
          <p:cNvSpPr>
            <a:spLocks noChangeAspect="1" noChangeArrowheads="1"/>
          </p:cNvSpPr>
          <p:nvPr/>
        </p:nvSpPr>
        <p:spPr bwMode="auto">
          <a:xfrm>
            <a:off x="4240013" y="15876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7" name="AutoShape 2" descr="Photo camera free icon"/>
          <p:cNvSpPr>
            <a:spLocks noChangeAspect="1" noChangeArrowheads="1"/>
          </p:cNvSpPr>
          <p:nvPr/>
        </p:nvSpPr>
        <p:spPr bwMode="auto">
          <a:xfrm>
            <a:off x="4544813" y="320676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97B8EE-7C40-FA41-BCD6-3EC246798631}"/>
              </a:ext>
            </a:extLst>
          </p:cNvPr>
          <p:cNvSpPr txBox="1"/>
          <p:nvPr/>
        </p:nvSpPr>
        <p:spPr>
          <a:xfrm>
            <a:off x="3" y="824976"/>
            <a:ext cx="969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800" b="1" dirty="0">
                <a:cs typeface="Aharoni" panose="02010803020104030203"/>
              </a:rPr>
              <a:t>Reale</a:t>
            </a:r>
            <a:r>
              <a:rPr lang="de-CH" sz="4800" b="1" dirty="0">
                <a:latin typeface="+mj-lt"/>
                <a:cs typeface="Aharoni" panose="02010803020104030203"/>
              </a:rPr>
              <a:t> Welt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1414F2-B8FA-E640-B086-EC37B3CF838C}"/>
              </a:ext>
            </a:extLst>
          </p:cNvPr>
          <p:cNvSpPr txBox="1"/>
          <p:nvPr/>
        </p:nvSpPr>
        <p:spPr>
          <a:xfrm>
            <a:off x="14484836" y="824976"/>
            <a:ext cx="9899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Digitale Welt</a:t>
            </a:r>
          </a:p>
        </p:txBody>
      </p:sp>
      <p:pic>
        <p:nvPicPr>
          <p:cNvPr id="10" name="Picture 2" descr="Image result for bild weltkugel">
            <a:extLst>
              <a:ext uri="{FF2B5EF4-FFF2-40B4-BE49-F238E27FC236}">
                <a16:creationId xmlns:a16="http://schemas.microsoft.com/office/drawing/2014/main" id="{A69AB69E-9853-8646-9B91-3817C93F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9800" y="285848"/>
            <a:ext cx="3667808" cy="20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On the Internet, nobody knows you&amp;#39;re a dog... | Media Marketing">
            <a:extLst>
              <a:ext uri="{FF2B5EF4-FFF2-40B4-BE49-F238E27FC236}">
                <a16:creationId xmlns:a16="http://schemas.microsoft.com/office/drawing/2014/main" id="{30374B76-6159-0A4F-9C82-3440D12D0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1383" y="4234636"/>
            <a:ext cx="7321837" cy="63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7F0137A7-6BEA-5F49-9477-933D2B6D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720" y="3263958"/>
            <a:ext cx="5420704" cy="329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933 Schuldbrief Olten | Kaufen auf Ricardo">
            <a:extLst>
              <a:ext uri="{FF2B5EF4-FFF2-40B4-BE49-F238E27FC236}">
                <a16:creationId xmlns:a16="http://schemas.microsoft.com/office/drawing/2014/main" id="{7104E4C8-40D1-1A40-A44C-F496D3603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34470">
            <a:off x="6411395" y="6242872"/>
            <a:ext cx="2490496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ldbarren - 1 kg .9999 | Geiger Edelmetalle Schweiz">
            <a:extLst>
              <a:ext uri="{FF2B5EF4-FFF2-40B4-BE49-F238E27FC236}">
                <a16:creationId xmlns:a16="http://schemas.microsoft.com/office/drawing/2014/main" id="{BCFBCCA7-2F8E-564D-945E-E39391FF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904" y="6858000"/>
            <a:ext cx="5129808" cy="51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Bildergebnis fÃ¼r haus background transparent">
            <a:extLst>
              <a:ext uri="{FF2B5EF4-FFF2-40B4-BE49-F238E27FC236}">
                <a16:creationId xmlns:a16="http://schemas.microsoft.com/office/drawing/2014/main" id="{DB7147FB-D657-5B41-A515-81AA6A4B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00" y="10452044"/>
            <a:ext cx="4678584" cy="234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://schuck.swiss/img/Ring_Magnolia.jpg">
            <a:extLst>
              <a:ext uri="{FF2B5EF4-FFF2-40B4-BE49-F238E27FC236}">
                <a16:creationId xmlns:a16="http://schemas.microsoft.com/office/drawing/2014/main" id="{516093D4-9CA7-2D42-9648-1DFB49C7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607" y="9496337"/>
            <a:ext cx="2976387" cy="29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2C97089-D6AB-5ED4-7724-6268FBCEFA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0633" y="247059"/>
            <a:ext cx="3414323" cy="22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4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2047984" y="0"/>
            <a:ext cx="12336016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 dirty="0"/>
          </a:p>
        </p:txBody>
      </p:sp>
      <p:sp>
        <p:nvSpPr>
          <p:cNvPr id="5" name="Rechteck 4"/>
          <p:cNvSpPr/>
          <p:nvPr/>
        </p:nvSpPr>
        <p:spPr>
          <a:xfrm>
            <a:off x="16276" y="34083"/>
            <a:ext cx="12047987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51"/>
          </a:p>
        </p:txBody>
      </p:sp>
      <p:sp>
        <p:nvSpPr>
          <p:cNvPr id="31" name="AutoShape 6" descr="Image result for ai"/>
          <p:cNvSpPr>
            <a:spLocks noChangeAspect="1" noChangeArrowheads="1"/>
          </p:cNvSpPr>
          <p:nvPr/>
        </p:nvSpPr>
        <p:spPr bwMode="auto">
          <a:xfrm>
            <a:off x="3935213" y="-288924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3072" name="AutoShape 8" descr="Image result for ai"/>
          <p:cNvSpPr>
            <a:spLocks noChangeAspect="1" noChangeArrowheads="1"/>
          </p:cNvSpPr>
          <p:nvPr/>
        </p:nvSpPr>
        <p:spPr bwMode="auto">
          <a:xfrm>
            <a:off x="4240013" y="15876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7" name="AutoShape 2" descr="Photo camera free icon"/>
          <p:cNvSpPr>
            <a:spLocks noChangeAspect="1" noChangeArrowheads="1"/>
          </p:cNvSpPr>
          <p:nvPr/>
        </p:nvSpPr>
        <p:spPr bwMode="auto">
          <a:xfrm>
            <a:off x="4544813" y="320676"/>
            <a:ext cx="609600" cy="6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de-CH" sz="285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97B8EE-7C40-FA41-BCD6-3EC246798631}"/>
              </a:ext>
            </a:extLst>
          </p:cNvPr>
          <p:cNvSpPr txBox="1"/>
          <p:nvPr/>
        </p:nvSpPr>
        <p:spPr>
          <a:xfrm>
            <a:off x="3" y="824976"/>
            <a:ext cx="969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800" b="1" dirty="0">
                <a:cs typeface="Aharoni" panose="02010803020104030203"/>
              </a:rPr>
              <a:t>Reale</a:t>
            </a:r>
            <a:r>
              <a:rPr lang="de-CH" sz="4800" b="1" dirty="0">
                <a:latin typeface="+mj-lt"/>
                <a:cs typeface="Aharoni" panose="02010803020104030203"/>
              </a:rPr>
              <a:t> Welt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1414F2-B8FA-E640-B086-EC37B3CF838C}"/>
              </a:ext>
            </a:extLst>
          </p:cNvPr>
          <p:cNvSpPr txBox="1"/>
          <p:nvPr/>
        </p:nvSpPr>
        <p:spPr>
          <a:xfrm>
            <a:off x="14484836" y="824976"/>
            <a:ext cx="9899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Digitale Welt</a:t>
            </a:r>
          </a:p>
        </p:txBody>
      </p:sp>
      <p:pic>
        <p:nvPicPr>
          <p:cNvPr id="10" name="Picture 2" descr="Image result for bild weltkugel">
            <a:extLst>
              <a:ext uri="{FF2B5EF4-FFF2-40B4-BE49-F238E27FC236}">
                <a16:creationId xmlns:a16="http://schemas.microsoft.com/office/drawing/2014/main" id="{A69AB69E-9853-8646-9B91-3817C93F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9800" y="285848"/>
            <a:ext cx="3667808" cy="20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7F0137A7-6BEA-5F49-9477-933D2B6D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720" y="3263958"/>
            <a:ext cx="5420704" cy="329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933 Schuldbrief Olten | Kaufen auf Ricardo">
            <a:extLst>
              <a:ext uri="{FF2B5EF4-FFF2-40B4-BE49-F238E27FC236}">
                <a16:creationId xmlns:a16="http://schemas.microsoft.com/office/drawing/2014/main" id="{7104E4C8-40D1-1A40-A44C-F496D3603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34470">
            <a:off x="6411395" y="6242872"/>
            <a:ext cx="2490496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ldbarren - 1 kg .9999 | Geiger Edelmetalle Schweiz">
            <a:extLst>
              <a:ext uri="{FF2B5EF4-FFF2-40B4-BE49-F238E27FC236}">
                <a16:creationId xmlns:a16="http://schemas.microsoft.com/office/drawing/2014/main" id="{BCFBCCA7-2F8E-564D-945E-E39391FF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904" y="6858000"/>
            <a:ext cx="5129808" cy="51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Bildergebnis fÃ¼r haus background transparent">
            <a:extLst>
              <a:ext uri="{FF2B5EF4-FFF2-40B4-BE49-F238E27FC236}">
                <a16:creationId xmlns:a16="http://schemas.microsoft.com/office/drawing/2014/main" id="{DB7147FB-D657-5B41-A515-81AA6A4B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00" y="10452044"/>
            <a:ext cx="4678584" cy="234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://schuck.swiss/img/Ring_Magnolia.jpg">
            <a:extLst>
              <a:ext uri="{FF2B5EF4-FFF2-40B4-BE49-F238E27FC236}">
                <a16:creationId xmlns:a16="http://schemas.microsoft.com/office/drawing/2014/main" id="{516093D4-9CA7-2D42-9648-1DFB49C7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607" y="9496337"/>
            <a:ext cx="2976387" cy="29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170C758-3E09-FC94-FBB7-A28515F86A4D}"/>
              </a:ext>
            </a:extLst>
          </p:cNvPr>
          <p:cNvSpPr txBox="1"/>
          <p:nvPr/>
        </p:nvSpPr>
        <p:spPr>
          <a:xfrm>
            <a:off x="13536149" y="6814089"/>
            <a:ext cx="722018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62010" indent="-762010">
              <a:buFont typeface="Wingdings" pitchFamily="2" charset="2"/>
              <a:buChar char="§"/>
            </a:pPr>
            <a:r>
              <a:rPr lang="de-CH" sz="48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Vertrauen</a:t>
            </a:r>
          </a:p>
          <a:p>
            <a:pPr marL="762010" indent="-762010">
              <a:buFont typeface="Wingdings" pitchFamily="2" charset="2"/>
              <a:buChar char="§"/>
            </a:pPr>
            <a:r>
              <a:rPr lang="de-CH" sz="48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Einzigartigkeit</a:t>
            </a:r>
          </a:p>
          <a:p>
            <a:pPr marL="762010" indent="-762010">
              <a:buFont typeface="Wingdings" pitchFamily="2" charset="2"/>
              <a:buChar char="§"/>
            </a:pPr>
            <a:r>
              <a:rPr lang="de-CH" sz="48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Unveränderbarkeit</a:t>
            </a:r>
          </a:p>
          <a:p>
            <a:pPr marL="762010" indent="-762010">
              <a:buFont typeface="Wingdings" pitchFamily="2" charset="2"/>
              <a:buChar char="§"/>
            </a:pPr>
            <a:r>
              <a:rPr lang="de-CH" sz="48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Transparenz</a:t>
            </a:r>
          </a:p>
          <a:p>
            <a:endParaRPr lang="de-CH" sz="4800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de-CH" sz="4800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Sechseck 3">
            <a:extLst>
              <a:ext uri="{FF2B5EF4-FFF2-40B4-BE49-F238E27FC236}">
                <a16:creationId xmlns:a16="http://schemas.microsoft.com/office/drawing/2014/main" id="{D6D34FD9-701F-4CE3-69FB-DC8F7828D109}"/>
              </a:ext>
            </a:extLst>
          </p:cNvPr>
          <p:cNvSpPr/>
          <p:nvPr/>
        </p:nvSpPr>
        <p:spPr>
          <a:xfrm>
            <a:off x="10580316" y="3507436"/>
            <a:ext cx="2904659" cy="2476659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 sz="2200" dirty="0">
              <a:solidFill>
                <a:schemeClr val="bg1"/>
              </a:solidFill>
            </a:endParaRPr>
          </a:p>
        </p:txBody>
      </p:sp>
      <p:pic>
        <p:nvPicPr>
          <p:cNvPr id="11" name="Picture 16" descr="Bildergebnis fÃ¼r symbol chain">
            <a:extLst>
              <a:ext uri="{FF2B5EF4-FFF2-40B4-BE49-F238E27FC236}">
                <a16:creationId xmlns:a16="http://schemas.microsoft.com/office/drawing/2014/main" id="{5FE2D9A4-DE6C-4D90-2E12-9566BF66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7609" y="3983416"/>
            <a:ext cx="1564659" cy="15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549C7DA-7FB4-3AAF-EBE6-BC1FFB8458E5}"/>
              </a:ext>
            </a:extLst>
          </p:cNvPr>
          <p:cNvSpPr txBox="1"/>
          <p:nvPr/>
        </p:nvSpPr>
        <p:spPr>
          <a:xfrm>
            <a:off x="13570898" y="3567919"/>
            <a:ext cx="3926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Blockchain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E56870D-ABC0-C5BD-BD15-2CFA832243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0633" y="247059"/>
            <a:ext cx="3414323" cy="22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5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4ADF5A5-E66D-D1FC-19B7-C9D4DC5C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768600" y="0"/>
            <a:ext cx="27152600" cy="13715990"/>
          </a:xfrm>
          <a:prstGeom prst="rect">
            <a:avLst/>
          </a:prstGeo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C66CC4C7-9840-890A-F54B-DC47338022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A7B8987B-8410-4279-AD6D-3D0EDCBBD722}" type="slidenum">
              <a:rPr lang="de-CH" smtClean="0"/>
              <a:pPr>
                <a:spcAft>
                  <a:spcPts val="600"/>
                </a:spcAft>
                <a:defRPr/>
              </a:pPr>
              <a:t>6</a:t>
            </a:fld>
            <a:r>
              <a:rPr lang="de-CH"/>
              <a:t>, </a:t>
            </a:r>
            <a:fld id="{0483D060-B025-4ACE-962A-23BAB8DEC0FD}" type="datetime1">
              <a:rPr lang="de-CH" smtClean="0"/>
              <a:pPr>
                <a:spcAft>
                  <a:spcPts val="600"/>
                </a:spcAft>
                <a:defRPr/>
              </a:pPr>
              <a:t>12.06.23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45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4ADF5A5-E66D-D1FC-19B7-C9D4DC5C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768600" y="0"/>
            <a:ext cx="27152600" cy="13715990"/>
          </a:xfrm>
          <a:prstGeom prst="rect">
            <a:avLst/>
          </a:prstGeo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C66CC4C7-9840-890A-F54B-DC47338022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A7B8987B-8410-4279-AD6D-3D0EDCBBD722}" type="slidenum">
              <a:rPr lang="de-CH" smtClean="0"/>
              <a:pPr>
                <a:spcAft>
                  <a:spcPts val="600"/>
                </a:spcAft>
                <a:defRPr/>
              </a:pPr>
              <a:t>7</a:t>
            </a:fld>
            <a:r>
              <a:rPr lang="de-CH"/>
              <a:t>, </a:t>
            </a:r>
            <a:fld id="{0483D060-B025-4ACE-962A-23BAB8DEC0FD}" type="datetime1">
              <a:rPr lang="de-CH" smtClean="0"/>
              <a:pPr>
                <a:spcAft>
                  <a:spcPts val="600"/>
                </a:spcAft>
                <a:defRPr/>
              </a:pPr>
              <a:t>12.06.23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6C11D8-FF37-ACF5-95B8-8C0F22D20D8F}"/>
              </a:ext>
            </a:extLst>
          </p:cNvPr>
          <p:cNvSpPr txBox="1"/>
          <p:nvPr/>
        </p:nvSpPr>
        <p:spPr>
          <a:xfrm>
            <a:off x="5194967" y="8825471"/>
            <a:ext cx="2175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Hello</a:t>
            </a:r>
            <a:endParaRPr lang="de-CH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87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4ADF5A5-E66D-D1FC-19B7-C9D4DC5C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768600" y="0"/>
            <a:ext cx="27152600" cy="13715990"/>
          </a:xfrm>
          <a:prstGeom prst="rect">
            <a:avLst/>
          </a:prstGeo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C66CC4C7-9840-890A-F54B-DC47338022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A7B8987B-8410-4279-AD6D-3D0EDCBBD722}" type="slidenum">
              <a:rPr lang="de-CH" smtClean="0"/>
              <a:pPr>
                <a:spcAft>
                  <a:spcPts val="600"/>
                </a:spcAft>
                <a:defRPr/>
              </a:pPr>
              <a:t>8</a:t>
            </a:fld>
            <a:r>
              <a:rPr lang="de-CH"/>
              <a:t>, </a:t>
            </a:r>
            <a:fld id="{0483D060-B025-4ACE-962A-23BAB8DEC0FD}" type="datetime1">
              <a:rPr lang="de-CH" smtClean="0"/>
              <a:pPr>
                <a:spcAft>
                  <a:spcPts val="600"/>
                </a:spcAft>
                <a:defRPr/>
              </a:pPr>
              <a:t>12.06.23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6C11D8-FF37-ACF5-95B8-8C0F22D20D8F}"/>
              </a:ext>
            </a:extLst>
          </p:cNvPr>
          <p:cNvSpPr txBox="1"/>
          <p:nvPr/>
        </p:nvSpPr>
        <p:spPr>
          <a:xfrm>
            <a:off x="5194967" y="8825471"/>
            <a:ext cx="2175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Hello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Bildergebnis fÃ¼r siegel">
            <a:extLst>
              <a:ext uri="{FF2B5EF4-FFF2-40B4-BE49-F238E27FC236}">
                <a16:creationId xmlns:a16="http://schemas.microsoft.com/office/drawing/2014/main" id="{4B7C329C-D75B-0CAA-4FE5-F9CAD292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19" y="9017504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7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4ADF5A5-E66D-D1FC-19B7-C9D4DC5C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768600" y="0"/>
            <a:ext cx="27152600" cy="13715990"/>
          </a:xfrm>
          <a:prstGeom prst="rect">
            <a:avLst/>
          </a:prstGeom>
          <a:noFill/>
        </p:spPr>
      </p:pic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C66CC4C7-9840-890A-F54B-DC47338022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30819" y="12685145"/>
            <a:ext cx="3053396" cy="1854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A7B8987B-8410-4279-AD6D-3D0EDCBBD722}" type="slidenum">
              <a:rPr lang="de-CH" smtClean="0"/>
              <a:pPr>
                <a:spcAft>
                  <a:spcPts val="600"/>
                </a:spcAft>
                <a:defRPr/>
              </a:pPr>
              <a:t>9</a:t>
            </a:fld>
            <a:r>
              <a:rPr lang="de-CH"/>
              <a:t>, </a:t>
            </a:r>
            <a:fld id="{0483D060-B025-4ACE-962A-23BAB8DEC0FD}" type="datetime1">
              <a:rPr lang="de-CH" smtClean="0"/>
              <a:pPr>
                <a:spcAft>
                  <a:spcPts val="600"/>
                </a:spcAft>
                <a:defRPr/>
              </a:pPr>
              <a:t>12.06.23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6C11D8-FF37-ACF5-95B8-8C0F22D20D8F}"/>
              </a:ext>
            </a:extLst>
          </p:cNvPr>
          <p:cNvSpPr txBox="1"/>
          <p:nvPr/>
        </p:nvSpPr>
        <p:spPr>
          <a:xfrm>
            <a:off x="5194967" y="8825471"/>
            <a:ext cx="2175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400" b="1" dirty="0" err="1">
                <a:solidFill>
                  <a:schemeClr val="bg1"/>
                </a:solidFill>
              </a:rPr>
              <a:t>Hello</a:t>
            </a:r>
            <a:endParaRPr lang="de-CH" sz="5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Bildergebnis fÃ¼r siegel">
            <a:extLst>
              <a:ext uri="{FF2B5EF4-FFF2-40B4-BE49-F238E27FC236}">
                <a16:creationId xmlns:a16="http://schemas.microsoft.com/office/drawing/2014/main" id="{4B7C329C-D75B-0CAA-4FE5-F9CAD292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19" y="9017504"/>
            <a:ext cx="2030997" cy="20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UGIC Fingerprint Icon Svg Png Icon Free Download (#211181) -  OnlineWebFonts.COM">
            <a:extLst>
              <a:ext uri="{FF2B5EF4-FFF2-40B4-BE49-F238E27FC236}">
                <a16:creationId xmlns:a16="http://schemas.microsoft.com/office/drawing/2014/main" id="{EFFE900F-C780-A337-9364-1C81FA4B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19" y="9017504"/>
            <a:ext cx="2030997" cy="20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357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IAAAAAAAAAAwAAAAMAAAAA/////wQAJw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xCZNRc4pnNFpI+jT3EADnAFAAAAAAADAAAAAAADAAAAAwADAAAAAAADAAAAAwADAAAAAAD///////8DAAIA////////BAAAAAMAEAALCxjIeq1GzkmF+aDU7Rx+XQUAAAABAAMAAAACAAMAAAABAAMAAAAC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BQMAAAAAAAAAAAAACAB////////////////AAAA////////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aAAZMaW5rZWRTaGFwZXNEYXRhUHJvcGVydHlfMAUAAAAAAAQAAAADAAQAAAABAAQAAAADAP///////wMAAgEDAAAAAwD///////8lAAZMaW5rZWRTaGFwZVByZXNlbnRhdGlvblNldHRpbmdzRGF0YV8wBQAAAAE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3DgAAAAAAAAAAAAD/////gwCDAAAABV9pZAAQAAAABBCZNRc4pnNFpI+jT3EADnADRGF0YQAbAAAABExpbmtlZFNoYXBlRGF0YQAFAAAAAAACTmFtZQAZAAAATGlua2VkU2hhcGVzRGF0YVByb3BlcnR5ABBWZXJzaW9uAAAAAAAJTGFzdFdyaXRlAHKZdCJ9AQAAAAEA/////50AnQAAAAVfaWQAEAAAAAQLGMh6rUbOSYX5oNTtHH5dA0RhdGEAKgAAAAhQcmVzZW50YXRpb25TY2FubmVkRm9yTGlua2VkU2hhcGVzAAEAAk5hbWUAJAAAAExpbmtlZFNoYXBlUHJlc2VudGF0aW9uU2V0dGluZ3NEYXRhABBWZXJzaW9uAAAAAAAJTGFzdFdyaXRlAKyZdCJ9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, 19.08.2016"/>
</p:tagLst>
</file>

<file path=ppt/theme/theme1.xml><?xml version="1.0" encoding="utf-8"?>
<a:theme xmlns:a="http://schemas.openxmlformats.org/drawingml/2006/main" name="HSLU Master">
  <a:themeElements>
    <a:clrScheme name="HSLU Farben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77C5D8"/>
      </a:accent1>
      <a:accent2>
        <a:srgbClr val="ADCA2A"/>
      </a:accent2>
      <a:accent3>
        <a:srgbClr val="EC5A7A"/>
      </a:accent3>
      <a:accent4>
        <a:srgbClr val="FCC300"/>
      </a:accent4>
      <a:accent5>
        <a:srgbClr val="F0F0F0"/>
      </a:accent5>
      <a:accent6>
        <a:srgbClr val="808080"/>
      </a:accent6>
      <a:hlink>
        <a:srgbClr val="000000"/>
      </a:hlink>
      <a:folHlink>
        <a:srgbClr val="F0F0F0"/>
      </a:folHlink>
    </a:clrScheme>
    <a:fontScheme name="HSLU">
      <a:majorFont>
        <a:latin typeface="Verdana"/>
        <a:ea typeface="Segoe UI Semibold"/>
        <a:cs typeface="Segoe UI Semibold"/>
      </a:majorFont>
      <a:minorFont>
        <a:latin typeface="Verdana"/>
        <a:ea typeface="Segoe UI Light"/>
        <a:cs typeface="Segoe UI Light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DIT - xx22 Presentation general 16_9.potm" id="{463F8738-E2FA-43A6-9483-B2421F5F5BD7}" vid="{1AC43D2F-ADAF-495B-8C25-8FBA3220B2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_x0020_oder_x0020_Bild xmlns="9a7d57e2-a6f6-4353-bdc3-995d0b2e54a4">
      <Url xsi:nil="true"/>
      <Description xsi:nil="true"/>
    </Link_x0020_oder_x0020_Bi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56FDFCB57D0948B915F9BF5E819397" ma:contentTypeVersion="14" ma:contentTypeDescription="Ein neues Dokument erstellen." ma:contentTypeScope="" ma:versionID="f7a74f1d7ca2c5fab2c97f8df6ebe358">
  <xsd:schema xmlns:xsd="http://www.w3.org/2001/XMLSchema" xmlns:xs="http://www.w3.org/2001/XMLSchema" xmlns:p="http://schemas.microsoft.com/office/2006/metadata/properties" xmlns:ns2="bd5c1ef4-a5a8-4f60-b734-518beb01c7b7" xmlns:ns3="9a7d57e2-a6f6-4353-bdc3-995d0b2e54a4" targetNamespace="http://schemas.microsoft.com/office/2006/metadata/properties" ma:root="true" ma:fieldsID="1b0a4c67e554e639b2b02b57407de1aa" ns2:_="" ns3:_="">
    <xsd:import namespace="bd5c1ef4-a5a8-4f60-b734-518beb01c7b7"/>
    <xsd:import namespace="9a7d57e2-a6f6-4353-bdc3-995d0b2e54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ink_x0020_oder_x0020_Bi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5c1ef4-a5a8-4f60-b734-518beb01c7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d57e2-a6f6-4353-bdc3-995d0b2e5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ink_x0020_oder_x0020_Bild" ma:index="21" nillable="true" ma:displayName="Link oder Bild" ma:format="Hyperlink" ma:internalName="Link_x0020_oder_x0020_Bil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B22379-68EE-4294-A662-CCA510E474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2ADD14-27E2-4CBB-84C3-E07DFBE08BF2}">
  <ds:schemaRefs>
    <ds:schemaRef ds:uri="http://schemas.microsoft.com/office/2006/metadata/properties"/>
    <ds:schemaRef ds:uri="http://schemas.microsoft.com/office/infopath/2007/PartnerControls"/>
    <ds:schemaRef ds:uri="9a7d57e2-a6f6-4353-bdc3-995d0b2e54a4"/>
  </ds:schemaRefs>
</ds:datastoreItem>
</file>

<file path=customXml/itemProps3.xml><?xml version="1.0" encoding="utf-8"?>
<ds:datastoreItem xmlns:ds="http://schemas.openxmlformats.org/officeDocument/2006/customXml" ds:itemID="{07CA8BBE-78A8-4A1E-8067-20046FC121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5c1ef4-a5a8-4f60-b734-518beb01c7b7"/>
    <ds:schemaRef ds:uri="9a7d57e2-a6f6-4353-bdc3-995d0b2e54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Allgemein 16_9</Template>
  <TotalTime>0</TotalTime>
  <Words>527</Words>
  <Application>Microsoft Macintosh PowerPoint</Application>
  <PresentationFormat>Benutzerdefiniert</PresentationFormat>
  <Paragraphs>173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Helvetica</vt:lpstr>
      <vt:lpstr>Symbol</vt:lpstr>
      <vt:lpstr>Verdana</vt:lpstr>
      <vt:lpstr>Wingdings</vt:lpstr>
      <vt:lpstr>Wingdings 3</vt:lpstr>
      <vt:lpstr>HSLU Master</vt:lpstr>
      <vt:lpstr>Krypto und Blockchain –  heisser Ritt oder Opportunität für KMU?   Eine Einordnung aus Makro- und Mikro-Optik?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Heisser Ritt oder Opportunität ?</vt:lpstr>
      <vt:lpstr>Heisser Ritt oder Opportunität ?</vt:lpstr>
      <vt:lpstr>Heisser Ritt oder Opportunität ?</vt:lpstr>
      <vt:lpstr>Vielen Dank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"Jovana Markovic | FolienWerke GmbH" &lt;jovana@folienwerke.ch&gt;</dc:creator>
  <cp:lastModifiedBy>Tim Weingaertner</cp:lastModifiedBy>
  <cp:revision>42</cp:revision>
  <dcterms:created xsi:type="dcterms:W3CDTF">2022-01-11T13:18:40Z</dcterms:created>
  <dcterms:modified xsi:type="dcterms:W3CDTF">2023-06-12T10:10:47Z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0x010100E756FDFCB57D0948B915F9BF5E819397</vt:lpwstr>
  </property>
  <property fmtid="{D5CDD505-2E9C-101B-9397-08002B2CF9AE}" pid="3" name="MSIP_Label_e8b0afbd-3cf7-4707-aee4-8dc9d855de29_Enabled">
    <vt:lpwstr>true</vt:lpwstr>
  </property>
  <property fmtid="{D5CDD505-2E9C-101B-9397-08002B2CF9AE}" pid="4" name="MSIP_Label_e8b0afbd-3cf7-4707-aee4-8dc9d855de29_SetDate">
    <vt:lpwstr>2023-01-17T10:04:35Z</vt:lpwstr>
  </property>
  <property fmtid="{D5CDD505-2E9C-101B-9397-08002B2CF9AE}" pid="5" name="MSIP_Label_e8b0afbd-3cf7-4707-aee4-8dc9d855de29_Method">
    <vt:lpwstr>Standard</vt:lpwstr>
  </property>
  <property fmtid="{D5CDD505-2E9C-101B-9397-08002B2CF9AE}" pid="6" name="MSIP_Label_e8b0afbd-3cf7-4707-aee4-8dc9d855de29_Name">
    <vt:lpwstr>intern</vt:lpwstr>
  </property>
  <property fmtid="{D5CDD505-2E9C-101B-9397-08002B2CF9AE}" pid="7" name="MSIP_Label_e8b0afbd-3cf7-4707-aee4-8dc9d855de29_SiteId">
    <vt:lpwstr>75a34008-d7d1-4924-8e78-31fea86f6e68</vt:lpwstr>
  </property>
  <property fmtid="{D5CDD505-2E9C-101B-9397-08002B2CF9AE}" pid="8" name="MSIP_Label_e8b0afbd-3cf7-4707-aee4-8dc9d855de29_ActionId">
    <vt:lpwstr>5f64ee89-7267-43b8-8924-e40cca7bc8a0</vt:lpwstr>
  </property>
  <property fmtid="{D5CDD505-2E9C-101B-9397-08002B2CF9AE}" pid="9" name="MSIP_Label_e8b0afbd-3cf7-4707-aee4-8dc9d855de29_ContentBits">
    <vt:lpwstr>0</vt:lpwstr>
  </property>
</Properties>
</file>