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428" r:id="rId2"/>
    <p:sldId id="686" r:id="rId3"/>
    <p:sldId id="774" r:id="rId4"/>
    <p:sldId id="682" r:id="rId5"/>
    <p:sldId id="754" r:id="rId6"/>
    <p:sldId id="770" r:id="rId7"/>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Arial" pitchFamily="-83" charset="0"/>
        <a:ea typeface="ＭＳ Ｐゴシック" pitchFamily="-83" charset="-128"/>
        <a:cs typeface="ＭＳ Ｐゴシック" pitchFamily="-83" charset="-128"/>
      </a:defRPr>
    </a:lvl1pPr>
    <a:lvl2pPr marL="457200" algn="l" rtl="0" eaLnBrk="0" fontAlgn="base" hangingPunct="0">
      <a:spcBef>
        <a:spcPct val="0"/>
      </a:spcBef>
      <a:spcAft>
        <a:spcPct val="0"/>
      </a:spcAft>
      <a:defRPr sz="2400" kern="1200">
        <a:solidFill>
          <a:schemeClr val="tx1"/>
        </a:solidFill>
        <a:latin typeface="Arial" pitchFamily="-83" charset="0"/>
        <a:ea typeface="ＭＳ Ｐゴシック" pitchFamily="-83" charset="-128"/>
        <a:cs typeface="ＭＳ Ｐゴシック" pitchFamily="-83" charset="-128"/>
      </a:defRPr>
    </a:lvl2pPr>
    <a:lvl3pPr marL="914400" algn="l" rtl="0" eaLnBrk="0" fontAlgn="base" hangingPunct="0">
      <a:spcBef>
        <a:spcPct val="0"/>
      </a:spcBef>
      <a:spcAft>
        <a:spcPct val="0"/>
      </a:spcAft>
      <a:defRPr sz="2400" kern="1200">
        <a:solidFill>
          <a:schemeClr val="tx1"/>
        </a:solidFill>
        <a:latin typeface="Arial" pitchFamily="-83" charset="0"/>
        <a:ea typeface="ＭＳ Ｐゴシック" pitchFamily="-83" charset="-128"/>
        <a:cs typeface="ＭＳ Ｐゴシック" pitchFamily="-83" charset="-128"/>
      </a:defRPr>
    </a:lvl3pPr>
    <a:lvl4pPr marL="1371600" algn="l" rtl="0" eaLnBrk="0" fontAlgn="base" hangingPunct="0">
      <a:spcBef>
        <a:spcPct val="0"/>
      </a:spcBef>
      <a:spcAft>
        <a:spcPct val="0"/>
      </a:spcAft>
      <a:defRPr sz="2400" kern="1200">
        <a:solidFill>
          <a:schemeClr val="tx1"/>
        </a:solidFill>
        <a:latin typeface="Arial" pitchFamily="-83" charset="0"/>
        <a:ea typeface="ＭＳ Ｐゴシック" pitchFamily="-83" charset="-128"/>
        <a:cs typeface="ＭＳ Ｐゴシック" pitchFamily="-83" charset="-128"/>
      </a:defRPr>
    </a:lvl4pPr>
    <a:lvl5pPr marL="1828800" algn="l" rtl="0" eaLnBrk="0" fontAlgn="base" hangingPunct="0">
      <a:spcBef>
        <a:spcPct val="0"/>
      </a:spcBef>
      <a:spcAft>
        <a:spcPct val="0"/>
      </a:spcAft>
      <a:defRPr sz="2400" kern="1200">
        <a:solidFill>
          <a:schemeClr val="tx1"/>
        </a:solidFill>
        <a:latin typeface="Arial" pitchFamily="-83" charset="0"/>
        <a:ea typeface="ＭＳ Ｐゴシック" pitchFamily="-83" charset="-128"/>
        <a:cs typeface="ＭＳ Ｐゴシック" pitchFamily="-83" charset="-128"/>
      </a:defRPr>
    </a:lvl5pPr>
    <a:lvl6pPr marL="2286000" algn="l" defTabSz="457200" rtl="0" eaLnBrk="1" latinLnBrk="0" hangingPunct="1">
      <a:defRPr sz="2400" kern="1200">
        <a:solidFill>
          <a:schemeClr val="tx1"/>
        </a:solidFill>
        <a:latin typeface="Arial" pitchFamily="-83" charset="0"/>
        <a:ea typeface="ＭＳ Ｐゴシック" pitchFamily="-83" charset="-128"/>
        <a:cs typeface="ＭＳ Ｐゴシック" pitchFamily="-83" charset="-128"/>
      </a:defRPr>
    </a:lvl6pPr>
    <a:lvl7pPr marL="2743200" algn="l" defTabSz="457200" rtl="0" eaLnBrk="1" latinLnBrk="0" hangingPunct="1">
      <a:defRPr sz="2400" kern="1200">
        <a:solidFill>
          <a:schemeClr val="tx1"/>
        </a:solidFill>
        <a:latin typeface="Arial" pitchFamily="-83" charset="0"/>
        <a:ea typeface="ＭＳ Ｐゴシック" pitchFamily="-83" charset="-128"/>
        <a:cs typeface="ＭＳ Ｐゴシック" pitchFamily="-83" charset="-128"/>
      </a:defRPr>
    </a:lvl7pPr>
    <a:lvl8pPr marL="3200400" algn="l" defTabSz="457200" rtl="0" eaLnBrk="1" latinLnBrk="0" hangingPunct="1">
      <a:defRPr sz="2400" kern="1200">
        <a:solidFill>
          <a:schemeClr val="tx1"/>
        </a:solidFill>
        <a:latin typeface="Arial" pitchFamily="-83" charset="0"/>
        <a:ea typeface="ＭＳ Ｐゴシック" pitchFamily="-83" charset="-128"/>
        <a:cs typeface="ＭＳ Ｐゴシック" pitchFamily="-83" charset="-128"/>
      </a:defRPr>
    </a:lvl8pPr>
    <a:lvl9pPr marL="3657600" algn="l" defTabSz="457200" rtl="0" eaLnBrk="1" latinLnBrk="0" hangingPunct="1">
      <a:defRPr sz="2400" kern="1200">
        <a:solidFill>
          <a:schemeClr val="tx1"/>
        </a:solidFill>
        <a:latin typeface="Arial" pitchFamily="-83" charset="0"/>
        <a:ea typeface="ＭＳ Ｐゴシック" pitchFamily="-83" charset="-128"/>
        <a:cs typeface="ＭＳ Ｐゴシック" pitchFamily="-83" charset="-128"/>
      </a:defRPr>
    </a:lvl9pPr>
  </p:defaultTextStyle>
  <p:extLst>
    <p:ext uri="{EFAFB233-063F-42B5-8137-9DF3F51BA10A}">
      <p15:sldGuideLst xmlns:p15="http://schemas.microsoft.com/office/powerpoint/2012/main">
        <p15:guide id="1" orient="horz" pos="448">
          <p15:clr>
            <a:srgbClr val="A4A3A4"/>
          </p15:clr>
        </p15:guide>
        <p15:guide id="2" pos="47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33CCCC"/>
    <a:srgbClr val="A5D0A7"/>
    <a:srgbClr val="ACD0C4"/>
    <a:srgbClr val="4C4C4C"/>
    <a:srgbClr val="FFBA03"/>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ittlere Formatvorlage 4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5BE263C-DBD7-4A20-BB59-AAB30ACAA65A}" styleName="Mittlere Formatvorlage 3 - Akz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21" autoAdjust="0"/>
    <p:restoredTop sz="94147" autoAdjust="0"/>
  </p:normalViewPr>
  <p:slideViewPr>
    <p:cSldViewPr snapToGrid="0">
      <p:cViewPr varScale="1">
        <p:scale>
          <a:sx n="119" d="100"/>
          <a:sy n="119" d="100"/>
        </p:scale>
        <p:origin x="1776" y="84"/>
      </p:cViewPr>
      <p:guideLst>
        <p:guide orient="horz" pos="448"/>
        <p:guide pos="4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9" d="100"/>
          <a:sy n="89" d="100"/>
        </p:scale>
        <p:origin x="381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de-DE"/>
          </a:p>
        </p:txBody>
      </p:sp>
      <p:sp>
        <p:nvSpPr>
          <p:cNvPr id="15462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5EEF0F49-1C10-D947-9B83-316B9E4C41AF}" type="datetime1">
              <a:rPr lang="de-DE"/>
              <a:pPr>
                <a:defRPr/>
              </a:pPr>
              <a:t>29.05.2024</a:t>
            </a:fld>
            <a:endParaRPr lang="de-DE"/>
          </a:p>
        </p:txBody>
      </p:sp>
      <p:sp>
        <p:nvSpPr>
          <p:cNvPr id="154628"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de-DE"/>
          </a:p>
        </p:txBody>
      </p:sp>
      <p:sp>
        <p:nvSpPr>
          <p:cNvPr id="154629"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1CD56DC6-5021-BF42-80CF-F7460D6AA84B}" type="slidenum">
              <a:rPr lang="de-DE"/>
              <a:pPr>
                <a:defRPr/>
              </a:pPr>
              <a:t>‹Nr.›</a:t>
            </a:fld>
            <a:endParaRPr lang="de-DE"/>
          </a:p>
        </p:txBody>
      </p:sp>
    </p:spTree>
    <p:extLst>
      <p:ext uri="{BB962C8B-B14F-4D97-AF65-F5344CB8AC3E}">
        <p14:creationId xmlns:p14="http://schemas.microsoft.com/office/powerpoint/2010/main" val="2352171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de-DE"/>
          </a:p>
        </p:txBody>
      </p:sp>
      <p:sp>
        <p:nvSpPr>
          <p:cNvPr id="3075"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endParaRPr lang="de-DE"/>
          </a:p>
        </p:txBody>
      </p:sp>
      <p:sp>
        <p:nvSpPr>
          <p:cNvPr id="143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de-DE"/>
          </a:p>
        </p:txBody>
      </p:sp>
      <p:sp>
        <p:nvSpPr>
          <p:cNvPr id="3079"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65A4544F-F14C-F042-802D-9F9973E937A9}" type="slidenum">
              <a:rPr lang="de-DE"/>
              <a:pPr>
                <a:defRPr/>
              </a:pPr>
              <a:t>‹Nr.›</a:t>
            </a:fld>
            <a:endParaRPr lang="de-DE"/>
          </a:p>
        </p:txBody>
      </p:sp>
    </p:spTree>
    <p:extLst>
      <p:ext uri="{BB962C8B-B14F-4D97-AF65-F5344CB8AC3E}">
        <p14:creationId xmlns:p14="http://schemas.microsoft.com/office/powerpoint/2010/main" val="4855718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7"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7"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7"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7"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7"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Vorstellung:</a:t>
            </a:r>
          </a:p>
          <a:p>
            <a:r>
              <a:rPr lang="de-CH" dirty="0"/>
              <a:t>Tobias Hasler arbeitet für Profil – Arbeit &amp; Handicap, er ist Leiter der Region Zentralschweiz. Profil ist eine Stiftung der Pro Infirmis, welche sich auf die Personalvermittlung von Fachkräften mit Behinderung spezialisiert hat.</a:t>
            </a:r>
            <a:br>
              <a:rPr lang="de-CH" dirty="0"/>
            </a:br>
            <a:r>
              <a:rPr lang="de-CH" dirty="0"/>
              <a:t>Was macht Profil:</a:t>
            </a:r>
          </a:p>
          <a:p>
            <a:r>
              <a:rPr lang="de-CH" dirty="0"/>
              <a:t>Vermittlung von Personen mit Handicap in den 1. AM. Wichtig ist, wir sind sowohl für Personen mit Handicap als auch für die Arbeitgebenden das. Wir vertreten die Interessen beider, nur so ist es möglich nachhaltige Anstellungen zu finden.</a:t>
            </a:r>
          </a:p>
        </p:txBody>
      </p:sp>
      <p:sp>
        <p:nvSpPr>
          <p:cNvPr id="4" name="Foliennummernplatzhalter 3"/>
          <p:cNvSpPr>
            <a:spLocks noGrp="1"/>
          </p:cNvSpPr>
          <p:nvPr>
            <p:ph type="sldNum" sz="quarter" idx="10"/>
          </p:nvPr>
        </p:nvSpPr>
        <p:spPr/>
        <p:txBody>
          <a:bodyPr/>
          <a:lstStyle/>
          <a:p>
            <a:pPr>
              <a:defRPr/>
            </a:pPr>
            <a:fld id="{65A4544F-F14C-F042-802D-9F9973E937A9}" type="slidenum">
              <a:rPr lang="de-DE" smtClean="0"/>
              <a:pPr>
                <a:defRPr/>
              </a:pPr>
              <a:t>1</a:t>
            </a:fld>
            <a:endParaRPr lang="de-DE" dirty="0"/>
          </a:p>
        </p:txBody>
      </p:sp>
    </p:spTree>
    <p:extLst>
      <p:ext uri="{BB962C8B-B14F-4D97-AF65-F5344CB8AC3E}">
        <p14:creationId xmlns:p14="http://schemas.microsoft.com/office/powerpoint/2010/main" val="1940768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Reden wir zuerst über die Personen mit Handicap. Was sind das für Personen?</a:t>
            </a:r>
          </a:p>
          <a:p>
            <a:r>
              <a:rPr lang="de-CH" dirty="0"/>
              <a:t>Zuerst einmal sind das ganz unterschiedliche Personen, vom Buchhalter im Rollstuhl bis zur Küchenassistentin mit kognitiver Beeinträchtigung</a:t>
            </a:r>
          </a:p>
          <a:p>
            <a:r>
              <a:rPr lang="de-CH" dirty="0"/>
              <a:t>Wir vermitteln Personen mit allen Kategorien von Behinderung (Kognitiv, Körperlich und psychisch). Vorstellen Behinderungsarten.</a:t>
            </a:r>
          </a:p>
          <a:p>
            <a:r>
              <a:rPr lang="de-CH" dirty="0"/>
              <a:t>Was bedeutet diese verschiedenen Behinderungsarten für Arbeitgebende? Gibt es da Unterschiede?</a:t>
            </a:r>
          </a:p>
          <a:p>
            <a:r>
              <a:rPr lang="de-CH" dirty="0"/>
              <a:t>Ja, je nachdem welche Art von Behinderung eine Person hat unterscheidet sich das Vorgehen bei der Arbeitsintegration (Beispiel psychische Beeinträchtigung vs. Kognitive Beeinträchtigung)</a:t>
            </a:r>
          </a:p>
        </p:txBody>
      </p:sp>
      <p:sp>
        <p:nvSpPr>
          <p:cNvPr id="4" name="Foliennummernplatzhalter 3"/>
          <p:cNvSpPr>
            <a:spLocks noGrp="1"/>
          </p:cNvSpPr>
          <p:nvPr>
            <p:ph type="sldNum" sz="quarter" idx="5"/>
          </p:nvPr>
        </p:nvSpPr>
        <p:spPr/>
        <p:txBody>
          <a:bodyPr/>
          <a:lstStyle/>
          <a:p>
            <a:pPr>
              <a:defRPr/>
            </a:pPr>
            <a:fld id="{65A4544F-F14C-F042-802D-9F9973E937A9}" type="slidenum">
              <a:rPr lang="de-DE" smtClean="0"/>
              <a:pPr>
                <a:defRPr/>
              </a:pPr>
              <a:t>2</a:t>
            </a:fld>
            <a:endParaRPr lang="de-DE"/>
          </a:p>
        </p:txBody>
      </p:sp>
    </p:spTree>
    <p:extLst>
      <p:ext uri="{BB962C8B-B14F-4D97-AF65-F5344CB8AC3E}">
        <p14:creationId xmlns:p14="http://schemas.microsoft.com/office/powerpoint/2010/main" val="3172104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de-DE" altLang="de-DE" sz="1200" kern="0" dirty="0" err="1">
                <a:solidFill>
                  <a:srgbClr val="000000"/>
                </a:solidFill>
                <a:latin typeface="Lucida Sans" pitchFamily="34" charset="0"/>
                <a:cs typeface="Lucida Sans" pitchFamily="34" charset="0"/>
              </a:rPr>
              <a:t>MmB</a:t>
            </a:r>
            <a:r>
              <a:rPr lang="de-DE" altLang="de-DE" sz="1200" kern="0" dirty="0">
                <a:solidFill>
                  <a:srgbClr val="000000"/>
                </a:solidFill>
                <a:latin typeface="Lucida Sans" pitchFamily="34" charset="0"/>
                <a:cs typeface="Lucida Sans" pitchFamily="34" charset="0"/>
              </a:rPr>
              <a:t> geben an, dass sie sich von Arbeitsleben ausgeschlossen fühlen und von Arbeitgebern nicht gewollt?</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DE" altLang="de-DE" sz="1200" kern="0" dirty="0">
                <a:solidFill>
                  <a:srgbClr val="000000"/>
                </a:solidFill>
                <a:latin typeface="Lucida Sans" pitchFamily="34" charset="0"/>
                <a:cs typeface="Lucida Sans" pitchFamily="34" charset="0"/>
              </a:rPr>
              <a:t>Du hast  im Vorgespräch einige Zahlen dazu erwähnt. Kannst du dazu etwas sagen?</a:t>
            </a:r>
          </a:p>
          <a:p>
            <a:pPr algn="l" eaLnBrk="1" hangingPunct="1">
              <a:defRPr/>
            </a:pPr>
            <a:r>
              <a:rPr lang="de-CH" altLang="de-DE" sz="1200" kern="0" dirty="0">
                <a:solidFill>
                  <a:srgbClr val="000000"/>
                </a:solidFill>
                <a:latin typeface="Lucida Sans" pitchFamily="34" charset="0"/>
                <a:cs typeface="Lucida Sans" pitchFamily="34" charset="0"/>
              </a:rPr>
              <a:t>1.8 Millionen Personen in der Schweiz sind gesundheitlich beeinträchtig oder behindert</a:t>
            </a:r>
          </a:p>
          <a:p>
            <a:pPr marL="0" marR="0" lvl="0" indent="0" algn="l" defTabSz="914400" rtl="0" eaLnBrk="1" fontAlgn="base" latinLnBrk="0" hangingPunct="1">
              <a:lnSpc>
                <a:spcPct val="100000"/>
              </a:lnSpc>
              <a:spcBef>
                <a:spcPct val="30000"/>
              </a:spcBef>
              <a:spcAft>
                <a:spcPct val="0"/>
              </a:spcAft>
              <a:buClrTx/>
              <a:buSzTx/>
              <a:buFontTx/>
              <a:buNone/>
              <a:tabLst/>
              <a:defRPr/>
            </a:pPr>
            <a:r>
              <a:rPr lang="de-CH" altLang="de-DE" sz="1200" kern="0" dirty="0">
                <a:solidFill>
                  <a:srgbClr val="000000"/>
                </a:solidFill>
                <a:latin typeface="Lucida Sans" pitchFamily="34" charset="0"/>
                <a:cs typeface="Lucida Sans" pitchFamily="34" charset="0"/>
              </a:rPr>
              <a:t>600’000 davon gemäss eigenen Aussagen stark eingeschränkt</a:t>
            </a:r>
          </a:p>
          <a:p>
            <a:pPr algn="l" eaLnBrk="1" hangingPunct="1">
              <a:defRPr/>
            </a:pPr>
            <a:r>
              <a:rPr lang="de-CH" altLang="de-DE" sz="1200" kern="0" dirty="0">
                <a:solidFill>
                  <a:srgbClr val="000000"/>
                </a:solidFill>
                <a:latin typeface="Lucida Sans" pitchFamily="34" charset="0"/>
                <a:cs typeface="Lucida Sans" pitchFamily="34" charset="0"/>
              </a:rPr>
              <a:t>nur 4 % davon seit Geburt</a:t>
            </a:r>
          </a:p>
          <a:p>
            <a:pPr algn="l" eaLnBrk="1" hangingPunct="1">
              <a:defRPr/>
            </a:pPr>
            <a:r>
              <a:rPr lang="de-CH" altLang="de-DE" sz="1200" kern="0" dirty="0" err="1">
                <a:solidFill>
                  <a:srgbClr val="000000"/>
                </a:solidFill>
                <a:latin typeface="Lucida Sans" pitchFamily="34" charset="0"/>
                <a:cs typeface="Lucida Sans" pitchFamily="34" charset="0"/>
              </a:rPr>
              <a:t>MmB</a:t>
            </a:r>
            <a:r>
              <a:rPr lang="de-CH" altLang="de-DE" sz="1200" kern="0" dirty="0">
                <a:solidFill>
                  <a:srgbClr val="000000"/>
                </a:solidFill>
                <a:latin typeface="Lucida Sans" pitchFamily="34" charset="0"/>
                <a:cs typeface="Lucida Sans" pitchFamily="34" charset="0"/>
              </a:rPr>
              <a:t> sind weniger im Arbeitsleben integriert als Menschen ohne (daher kommt wohl dieses Gefühl)</a:t>
            </a:r>
          </a:p>
          <a:p>
            <a:pPr algn="l" eaLnBrk="1" hangingPunct="1">
              <a:defRPr/>
            </a:pPr>
            <a:r>
              <a:rPr lang="de-CH" altLang="de-DE" sz="1200" kern="0" dirty="0">
                <a:solidFill>
                  <a:srgbClr val="000000"/>
                </a:solidFill>
                <a:latin typeface="Lucida Sans" pitchFamily="34" charset="0"/>
                <a:cs typeface="Lucida Sans" pitchFamily="34" charset="0"/>
              </a:rPr>
              <a:t>Als Fachpersonen erleben wir es aber nicht  so, dass </a:t>
            </a:r>
            <a:r>
              <a:rPr lang="de-CH" altLang="de-DE" sz="1200" kern="0" dirty="0" err="1">
                <a:solidFill>
                  <a:srgbClr val="000000"/>
                </a:solidFill>
                <a:latin typeface="Lucida Sans" pitchFamily="34" charset="0"/>
                <a:cs typeface="Lucida Sans" pitchFamily="34" charset="0"/>
              </a:rPr>
              <a:t>ArG</a:t>
            </a:r>
            <a:r>
              <a:rPr lang="de-CH" altLang="de-DE" sz="1200" kern="0" dirty="0">
                <a:solidFill>
                  <a:srgbClr val="000000"/>
                </a:solidFill>
                <a:latin typeface="Lucida Sans" pitchFamily="34" charset="0"/>
                <a:cs typeface="Lucida Sans" pitchFamily="34" charset="0"/>
              </a:rPr>
              <a:t> nicht wollen. Wir merken aber, dass </a:t>
            </a:r>
            <a:r>
              <a:rPr lang="de-CH" altLang="de-DE" sz="1200" kern="0" dirty="0" err="1">
                <a:solidFill>
                  <a:srgbClr val="000000"/>
                </a:solidFill>
                <a:latin typeface="Lucida Sans" pitchFamily="34" charset="0"/>
                <a:cs typeface="Lucida Sans" pitchFamily="34" charset="0"/>
              </a:rPr>
              <a:t>ArG</a:t>
            </a:r>
            <a:r>
              <a:rPr lang="de-CH" altLang="de-DE" sz="1200" kern="0" dirty="0">
                <a:solidFill>
                  <a:srgbClr val="000000"/>
                </a:solidFill>
                <a:latin typeface="Lucida Sans" pitchFamily="34" charset="0"/>
                <a:cs typeface="Lucida Sans" pitchFamily="34" charset="0"/>
              </a:rPr>
              <a:t> Respekt vor den Herausforderungen haben. Sicher gibt es auch Vorurteilen. Meistens haben </a:t>
            </a:r>
            <a:r>
              <a:rPr lang="de-CH" altLang="de-DE" sz="1200" kern="0" dirty="0" err="1">
                <a:solidFill>
                  <a:srgbClr val="000000"/>
                </a:solidFill>
                <a:latin typeface="Lucida Sans" pitchFamily="34" charset="0"/>
                <a:cs typeface="Lucida Sans" pitchFamily="34" charset="0"/>
              </a:rPr>
              <a:t>ArG</a:t>
            </a:r>
            <a:r>
              <a:rPr lang="de-CH" altLang="de-DE" sz="1200" kern="0" dirty="0">
                <a:solidFill>
                  <a:srgbClr val="000000"/>
                </a:solidFill>
                <a:latin typeface="Lucida Sans" pitchFamily="34" charset="0"/>
                <a:cs typeface="Lucida Sans" pitchFamily="34" charset="0"/>
              </a:rPr>
              <a:t> aber Bedenken und Fragen, welche berechtigt sind. Sie wissen einfach zu wenig über das Thema und auch die Möglichkeiten.</a:t>
            </a:r>
          </a:p>
          <a:p>
            <a:pPr algn="l" eaLnBrk="1" hangingPunct="1">
              <a:defRPr/>
            </a:pPr>
            <a:endParaRPr lang="de-DE" altLang="de-DE" sz="1200" kern="0" dirty="0">
              <a:solidFill>
                <a:srgbClr val="000000"/>
              </a:solidFill>
              <a:latin typeface="Lucida Sans" pitchFamily="34" charset="0"/>
              <a:cs typeface="Lucida Sans" pitchFamily="34" charset="0"/>
            </a:endParaRPr>
          </a:p>
          <a:p>
            <a:pPr algn="l" eaLnBrk="1" hangingPunct="1">
              <a:defRPr/>
            </a:pPr>
            <a:r>
              <a:rPr lang="de-CH" altLang="de-DE" sz="1200" kern="0" dirty="0">
                <a:solidFill>
                  <a:srgbClr val="000000"/>
                </a:solidFill>
                <a:latin typeface="Lucida Sans" pitchFamily="34" charset="0"/>
                <a:cs typeface="Lucida Sans" pitchFamily="34" charset="0"/>
              </a:rPr>
              <a:t>Nur 4 % aller gesundheitlicher Beeinträchtigungen sind angeboren, mit dem Alter nehmen Behinderungen zu</a:t>
            </a:r>
          </a:p>
          <a:p>
            <a:pPr algn="l" eaLnBrk="1" hangingPunct="1">
              <a:defRPr/>
            </a:pPr>
            <a:endParaRPr lang="de-CH" altLang="de-DE" sz="1200" kern="0" dirty="0">
              <a:solidFill>
                <a:srgbClr val="000000"/>
              </a:solidFill>
              <a:latin typeface="Lucida Sans" pitchFamily="34" charset="0"/>
              <a:cs typeface="Lucida Sans" pitchFamily="34" charset="0"/>
            </a:endParaRPr>
          </a:p>
          <a:p>
            <a:pPr algn="l" eaLnBrk="1" hangingPunct="1">
              <a:defRPr/>
            </a:pPr>
            <a:r>
              <a:rPr lang="de-CH" altLang="de-DE" sz="1200" kern="0" dirty="0">
                <a:solidFill>
                  <a:srgbClr val="000000"/>
                </a:solidFill>
                <a:latin typeface="Lucida Sans" pitchFamily="34" charset="0"/>
                <a:cs typeface="Lucida Sans" pitchFamily="34" charset="0"/>
              </a:rPr>
              <a:t>250’000 Personen in der Schweiz beziehen eine IV Rente, nur ein kleiner Teil davon arbeitet an einem geschützten Arbeitsplatz</a:t>
            </a:r>
          </a:p>
          <a:p>
            <a:pPr algn="l" eaLnBrk="1" hangingPunct="1">
              <a:defRPr/>
            </a:pPr>
            <a:endParaRPr lang="de-CH" altLang="de-DE" sz="1200" kern="0" dirty="0">
              <a:solidFill>
                <a:srgbClr val="000000"/>
              </a:solidFill>
              <a:latin typeface="Lucida Sans" pitchFamily="34" charset="0"/>
              <a:cs typeface="Lucida Sans" pitchFamily="34" charset="0"/>
            </a:endParaRPr>
          </a:p>
          <a:p>
            <a:pPr algn="l" eaLnBrk="1" hangingPunct="1">
              <a:defRPr/>
            </a:pPr>
            <a:r>
              <a:rPr lang="de-CH" altLang="de-DE" sz="1200" kern="0" dirty="0">
                <a:solidFill>
                  <a:srgbClr val="000000"/>
                </a:solidFill>
                <a:latin typeface="Lucida Sans" pitchFamily="34" charset="0"/>
                <a:cs typeface="Lucida Sans" pitchFamily="34" charset="0"/>
              </a:rPr>
              <a:t>Menschen mit Behinderung sind trotz Arbeitsfähigkeit häufiger erwerbslos</a:t>
            </a:r>
            <a:r>
              <a:rPr lang="de-CH" altLang="de-DE" sz="1100" kern="0" dirty="0">
                <a:solidFill>
                  <a:srgbClr val="000000"/>
                </a:solidFill>
                <a:latin typeface="Lucida Sans" pitchFamily="34" charset="0"/>
                <a:cs typeface="Lucida Sans" pitchFamily="34" charset="0"/>
              </a:rPr>
              <a:t> </a:t>
            </a:r>
          </a:p>
          <a:p>
            <a:pPr algn="l" eaLnBrk="1" hangingPunct="1">
              <a:defRPr/>
            </a:pPr>
            <a:endParaRPr lang="de-CH" altLang="de-DE" sz="1100" kern="0" dirty="0">
              <a:solidFill>
                <a:srgbClr val="000000"/>
              </a:solidFill>
              <a:latin typeface="Lucida Sans" pitchFamily="34" charset="0"/>
              <a:cs typeface="Lucida Sans" pitchFamily="34" charset="0"/>
            </a:endParaRPr>
          </a:p>
          <a:p>
            <a:pPr algn="l" eaLnBrk="1" hangingPunct="1">
              <a:defRPr/>
            </a:pPr>
            <a:r>
              <a:rPr lang="de-CH" altLang="de-DE" sz="1100" kern="0" dirty="0">
                <a:solidFill>
                  <a:srgbClr val="000000"/>
                </a:solidFill>
                <a:latin typeface="Lucida Sans" pitchFamily="34" charset="0"/>
                <a:cs typeface="Lucida Sans" pitchFamily="34" charset="0"/>
              </a:rPr>
              <a:t>Krankheitsbedingte Absenzen nehmen zu, gerade bei jungen Mitarbeitenden</a:t>
            </a:r>
          </a:p>
        </p:txBody>
      </p:sp>
      <p:sp>
        <p:nvSpPr>
          <p:cNvPr id="4" name="Foliennummernplatzhalter 3"/>
          <p:cNvSpPr>
            <a:spLocks noGrp="1"/>
          </p:cNvSpPr>
          <p:nvPr>
            <p:ph type="sldNum" sz="quarter" idx="5"/>
          </p:nvPr>
        </p:nvSpPr>
        <p:spPr/>
        <p:txBody>
          <a:bodyPr/>
          <a:lstStyle/>
          <a:p>
            <a:pPr>
              <a:defRPr/>
            </a:pPr>
            <a:fld id="{65A4544F-F14C-F042-802D-9F9973E937A9}" type="slidenum">
              <a:rPr lang="de-DE" smtClean="0"/>
              <a:pPr>
                <a:defRPr/>
              </a:pPr>
              <a:t>3</a:t>
            </a:fld>
            <a:endParaRPr lang="de-DE"/>
          </a:p>
        </p:txBody>
      </p:sp>
    </p:spTree>
    <p:extLst>
      <p:ext uri="{BB962C8B-B14F-4D97-AF65-F5344CB8AC3E}">
        <p14:creationId xmlns:p14="http://schemas.microsoft.com/office/powerpoint/2010/main" val="579103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ea typeface="ＭＳ Ｐゴシック" pitchFamily="34" charset="-128"/>
              </a:defRPr>
            </a:lvl1pPr>
            <a:lvl2pPr marL="742950" indent="-285750" eaLnBrk="0" hangingPunct="0">
              <a:spcBef>
                <a:spcPct val="30000"/>
              </a:spcBef>
              <a:defRPr sz="1200">
                <a:solidFill>
                  <a:schemeClr val="tx1"/>
                </a:solidFill>
                <a:latin typeface="Arial" pitchFamily="34" charset="0"/>
                <a:ea typeface="ＭＳ Ｐゴシック" pitchFamily="34" charset="-128"/>
              </a:defRPr>
            </a:lvl2pPr>
            <a:lvl3pPr marL="1143000" indent="-228600" eaLnBrk="0" hangingPunct="0">
              <a:spcBef>
                <a:spcPct val="30000"/>
              </a:spcBef>
              <a:defRPr sz="1200">
                <a:solidFill>
                  <a:schemeClr val="tx1"/>
                </a:solidFill>
                <a:latin typeface="Arial" pitchFamily="34" charset="0"/>
                <a:ea typeface="ＭＳ Ｐゴシック" pitchFamily="34" charset="-128"/>
              </a:defRPr>
            </a:lvl3pPr>
            <a:lvl4pPr marL="1600200" indent="-228600" eaLnBrk="0" hangingPunct="0">
              <a:spcBef>
                <a:spcPct val="30000"/>
              </a:spcBef>
              <a:defRPr sz="1200">
                <a:solidFill>
                  <a:schemeClr val="tx1"/>
                </a:solidFill>
                <a:latin typeface="Arial" pitchFamily="34" charset="0"/>
                <a:ea typeface="ＭＳ Ｐゴシック" pitchFamily="34" charset="-128"/>
              </a:defRPr>
            </a:lvl4pPr>
            <a:lvl5pPr marL="2057400" indent="-228600" eaLnBrk="0" hangingPunct="0">
              <a:spcBef>
                <a:spcPct val="30000"/>
              </a:spcBef>
              <a:defRPr sz="1200">
                <a:solidFill>
                  <a:schemeClr val="tx1"/>
                </a:solidFill>
                <a:latin typeface="Arial"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algn="r">
              <a:spcBef>
                <a:spcPct val="0"/>
              </a:spcBef>
            </a:pPr>
            <a:fld id="{F0F95B7B-5FCC-46C8-A5E0-3C45C1A33676}" type="slidenum">
              <a:rPr lang="de-DE" altLang="de-DE"/>
              <a:pPr algn="r">
                <a:spcBef>
                  <a:spcPct val="0"/>
                </a:spcBef>
              </a:pPr>
              <a:t>4</a:t>
            </a:fld>
            <a:endParaRPr lang="de-DE" altLang="de-DE"/>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defRPr/>
            </a:pPr>
            <a:r>
              <a:rPr lang="de-DE" altLang="de-DE" sz="1200" dirty="0">
                <a:solidFill>
                  <a:srgbClr val="4C4C4C"/>
                </a:solidFill>
                <a:latin typeface="Lucida Sans" pitchFamily="34" charset="0"/>
                <a:cs typeface="Lucida Sans" pitchFamily="34" charset="0"/>
              </a:rPr>
              <a:t>Welche Art von Anstellungen sucht ihr?</a:t>
            </a:r>
            <a:br>
              <a:rPr lang="de-DE" altLang="de-DE" sz="1200" dirty="0">
                <a:solidFill>
                  <a:srgbClr val="4C4C4C"/>
                </a:solidFill>
                <a:latin typeface="Lucida Sans" pitchFamily="34" charset="0"/>
                <a:cs typeface="Lucida Sans" pitchFamily="34" charset="0"/>
              </a:rPr>
            </a:br>
            <a:r>
              <a:rPr lang="de-DE" altLang="de-DE" sz="1200" dirty="0">
                <a:solidFill>
                  <a:srgbClr val="4C4C4C"/>
                </a:solidFill>
                <a:latin typeface="Lucida Sans" pitchFamily="34" charset="0"/>
                <a:cs typeface="Lucida Sans" pitchFamily="34" charset="0"/>
              </a:rPr>
              <a:t>Arbeitskräfte sind voll leistungsfähig (</a:t>
            </a:r>
            <a:r>
              <a:rPr lang="de-DE" altLang="de-DE" sz="1200" dirty="0" err="1">
                <a:solidFill>
                  <a:srgbClr val="4C4C4C"/>
                </a:solidFill>
                <a:latin typeface="Lucida Sans" pitchFamily="34" charset="0"/>
                <a:cs typeface="Lucida Sans" pitchFamily="34" charset="0"/>
              </a:rPr>
              <a:t>teilzeit</a:t>
            </a:r>
            <a:r>
              <a:rPr lang="de-DE" altLang="de-DE" sz="1200" dirty="0">
                <a:solidFill>
                  <a:srgbClr val="4C4C4C"/>
                </a:solidFill>
                <a:latin typeface="Lucida Sans" pitchFamily="34" charset="0"/>
                <a:cs typeface="Lucida Sans" pitchFamily="34" charset="0"/>
              </a:rPr>
              <a:t> oder vollzeitig), reguläre Lohnzahlung</a:t>
            </a:r>
          </a:p>
          <a:p>
            <a:pPr marL="0" indent="0">
              <a:buFontTx/>
              <a:buNone/>
              <a:defRPr/>
            </a:pPr>
            <a:r>
              <a:rPr lang="de-DE" altLang="de-DE" sz="1200" dirty="0">
                <a:solidFill>
                  <a:srgbClr val="4C4C4C"/>
                </a:solidFill>
                <a:latin typeface="Lucida Sans" pitchFamily="34" charset="0"/>
                <a:cs typeface="Lucida Sans" pitchFamily="34" charset="0"/>
              </a:rPr>
              <a:t>Eventuell ist krankheitsbedingt ein Aufbau notwendig (3- 6 Monate)</a:t>
            </a:r>
          </a:p>
          <a:p>
            <a:pPr marL="0" indent="0">
              <a:buFontTx/>
              <a:buNone/>
              <a:defRPr/>
            </a:pPr>
            <a:r>
              <a:rPr lang="de-DE" altLang="de-DE" sz="1200" dirty="0">
                <a:solidFill>
                  <a:srgbClr val="4C4C4C"/>
                </a:solidFill>
                <a:latin typeface="Lucida Sans" pitchFamily="34" charset="0"/>
                <a:cs typeface="Lucida Sans" pitchFamily="34" charset="0"/>
              </a:rPr>
              <a:t>Eventuell ist aufgrund Umorientierung eine längere Einarbeitung notwendig (gewisse fachlichen Kompetenzen fehlen)</a:t>
            </a:r>
          </a:p>
          <a:p>
            <a:pPr marL="0" indent="0">
              <a:buFontTx/>
              <a:buNone/>
              <a:defRPr/>
            </a:pPr>
            <a:r>
              <a:rPr lang="de-DE" altLang="de-DE" sz="1200" dirty="0">
                <a:solidFill>
                  <a:srgbClr val="4C4C4C"/>
                </a:solidFill>
                <a:latin typeface="Lucida Sans" pitchFamily="34" charset="0"/>
                <a:cs typeface="Lucida Sans" pitchFamily="34" charset="0"/>
              </a:rPr>
              <a:t>Einarbeitung zumeist finanziert über IV, KTG, UV</a:t>
            </a:r>
          </a:p>
          <a:p>
            <a:pPr marL="0" indent="0">
              <a:buFontTx/>
              <a:buNone/>
              <a:defRPr/>
            </a:pPr>
            <a:r>
              <a:rPr lang="de-DE" altLang="de-DE" sz="1200" dirty="0">
                <a:solidFill>
                  <a:srgbClr val="4C4C4C"/>
                </a:solidFill>
                <a:latin typeface="Lucida Sans" pitchFamily="34" charset="0"/>
                <a:cs typeface="Lucida Sans" pitchFamily="34" charset="0"/>
              </a:rPr>
              <a:t>Möglicherweise sind spezifische Anpassungen (Aufgabengebiet, Arbeitszeit, Versicherungen)  notwendig</a:t>
            </a:r>
          </a:p>
          <a:p>
            <a:pPr marL="0" indent="0">
              <a:buFontTx/>
              <a:buNone/>
              <a:defRPr/>
            </a:pPr>
            <a:r>
              <a:rPr lang="de-DE" altLang="de-DE" sz="1200" dirty="0">
                <a:solidFill>
                  <a:srgbClr val="4C4C4C"/>
                </a:solidFill>
                <a:latin typeface="Lucida Sans" pitchFamily="34" charset="0"/>
                <a:cs typeface="Lucida Sans" pitchFamily="34" charset="0"/>
              </a:rPr>
              <a:t>Möglicherweise sind Hilfsmittel notwendig (</a:t>
            </a:r>
            <a:r>
              <a:rPr lang="de-DE" altLang="de-DE" sz="1200" dirty="0" err="1">
                <a:solidFill>
                  <a:srgbClr val="4C4C4C"/>
                </a:solidFill>
                <a:latin typeface="Lucida Sans" pitchFamily="34" charset="0"/>
                <a:cs typeface="Lucida Sans" pitchFamily="34" charset="0"/>
              </a:rPr>
              <a:t>Vergrösserungs</a:t>
            </a:r>
            <a:r>
              <a:rPr lang="de-DE" altLang="de-DE" sz="1200" dirty="0">
                <a:solidFill>
                  <a:srgbClr val="4C4C4C"/>
                </a:solidFill>
                <a:latin typeface="Lucida Sans" pitchFamily="34" charset="0"/>
                <a:cs typeface="Lucida Sans" pitchFamily="34" charset="0"/>
              </a:rPr>
              <a:t>-Software, Stehpult…)</a:t>
            </a:r>
            <a:endParaRPr lang="de-DE" altLang="de-DE" sz="1400" dirty="0"/>
          </a:p>
          <a:p>
            <a:pPr marL="0" indent="0">
              <a:buFontTx/>
              <a:buNone/>
              <a:defRPr/>
            </a:pPr>
            <a:endParaRPr lang="de-DE" altLang="de-DE" sz="1200" dirty="0">
              <a:solidFill>
                <a:srgbClr val="4C4C4C"/>
              </a:solidFill>
              <a:latin typeface="Lucida Sans" pitchFamily="34" charset="0"/>
              <a:cs typeface="Lucida Sans" pitchFamily="34" charset="0"/>
            </a:endParaRPr>
          </a:p>
          <a:p>
            <a:pPr marL="0" indent="0">
              <a:buFontTx/>
              <a:buNone/>
              <a:defRPr/>
            </a:pPr>
            <a:r>
              <a:rPr lang="de-DE" altLang="de-DE" sz="1200" dirty="0">
                <a:solidFill>
                  <a:srgbClr val="4C4C4C"/>
                </a:solidFill>
                <a:latin typeface="Lucida Sans" pitchFamily="34" charset="0"/>
                <a:cs typeface="Lucida Sans" pitchFamily="34" charset="0"/>
              </a:rPr>
              <a:t>Inklusionsarbeitsplätze</a:t>
            </a:r>
            <a:br>
              <a:rPr lang="de-DE" altLang="de-DE" sz="1200" dirty="0">
                <a:solidFill>
                  <a:srgbClr val="4C4C4C"/>
                </a:solidFill>
                <a:latin typeface="Lucida Sans" pitchFamily="34" charset="0"/>
                <a:cs typeface="Lucida Sans" pitchFamily="34" charset="0"/>
              </a:rPr>
            </a:br>
            <a:r>
              <a:rPr lang="de-DE" altLang="de-DE" sz="1200" dirty="0">
                <a:solidFill>
                  <a:srgbClr val="4C4C4C"/>
                </a:solidFill>
                <a:latin typeface="Lucida Sans" pitchFamily="34" charset="0"/>
                <a:cs typeface="Lucida Sans" pitchFamily="34" charset="0"/>
              </a:rPr>
              <a:t>Arbeitsfähige </a:t>
            </a:r>
            <a:r>
              <a:rPr lang="de-DE" altLang="de-DE" sz="1200" dirty="0" err="1">
                <a:solidFill>
                  <a:srgbClr val="4C4C4C"/>
                </a:solidFill>
                <a:latin typeface="Lucida Sans" pitchFamily="34" charset="0"/>
                <a:cs typeface="Lucida Sans" pitchFamily="34" charset="0"/>
              </a:rPr>
              <a:t>MmB</a:t>
            </a:r>
            <a:r>
              <a:rPr lang="de-DE" altLang="de-DE" sz="1200" dirty="0">
                <a:solidFill>
                  <a:srgbClr val="4C4C4C"/>
                </a:solidFill>
                <a:latin typeface="Lucida Sans" pitchFamily="34" charset="0"/>
                <a:cs typeface="Lucida Sans" pitchFamily="34" charset="0"/>
              </a:rPr>
              <a:t>, sind aber in der Leistung eingeschränkt (IV-</a:t>
            </a:r>
            <a:r>
              <a:rPr lang="de-DE" altLang="de-DE" sz="1200" dirty="0" err="1">
                <a:solidFill>
                  <a:srgbClr val="4C4C4C"/>
                </a:solidFill>
                <a:latin typeface="Lucida Sans" pitchFamily="34" charset="0"/>
                <a:cs typeface="Lucida Sans" pitchFamily="34" charset="0"/>
              </a:rPr>
              <a:t>RenterInnen</a:t>
            </a:r>
            <a:r>
              <a:rPr lang="de-DE" altLang="de-DE" sz="1200" dirty="0">
                <a:solidFill>
                  <a:srgbClr val="4C4C4C"/>
                </a:solidFill>
                <a:latin typeface="Lucida Sans" pitchFamily="34" charset="0"/>
                <a:cs typeface="Lucida Sans" pitchFamily="34" charset="0"/>
              </a:rPr>
              <a:t>)</a:t>
            </a:r>
          </a:p>
          <a:p>
            <a:pPr marL="0" indent="0">
              <a:buFontTx/>
              <a:buNone/>
              <a:defRPr/>
            </a:pPr>
            <a:r>
              <a:rPr lang="de-DE" altLang="de-DE" sz="1200" dirty="0">
                <a:solidFill>
                  <a:srgbClr val="4C4C4C"/>
                </a:solidFill>
                <a:latin typeface="Lucida Sans" pitchFamily="34" charset="0"/>
                <a:cs typeface="Lucida Sans" pitchFamily="34" charset="0"/>
              </a:rPr>
              <a:t>Angepasste Arbeiten und auch Leistungslohn und Leistungsziele</a:t>
            </a:r>
            <a:br>
              <a:rPr lang="de-DE" altLang="de-DE" sz="1200" dirty="0">
                <a:solidFill>
                  <a:srgbClr val="4C4C4C"/>
                </a:solidFill>
                <a:latin typeface="Lucida Sans" pitchFamily="34" charset="0"/>
                <a:cs typeface="Lucida Sans" pitchFamily="34" charset="0"/>
              </a:rPr>
            </a:br>
            <a:r>
              <a:rPr lang="de-DE" altLang="de-DE" sz="1200" dirty="0">
                <a:solidFill>
                  <a:srgbClr val="4C4C4C"/>
                </a:solidFill>
                <a:latin typeface="Lucida Sans" pitchFamily="34" charset="0"/>
                <a:cs typeface="Lucida Sans" pitchFamily="34" charset="0"/>
              </a:rPr>
              <a:t>Arbeitgebende gewinnen um spezifische Jobs zu schaffen</a:t>
            </a:r>
            <a:br>
              <a:rPr lang="de-DE" altLang="de-DE" sz="1200" dirty="0">
                <a:solidFill>
                  <a:srgbClr val="4C4C4C"/>
                </a:solidFill>
                <a:latin typeface="Lucida Sans" pitchFamily="34" charset="0"/>
                <a:cs typeface="Lucida Sans" pitchFamily="34" charset="0"/>
              </a:rPr>
            </a:br>
            <a:r>
              <a:rPr lang="de-DE" altLang="de-DE" sz="1200" dirty="0">
                <a:solidFill>
                  <a:srgbClr val="4C4C4C"/>
                </a:solidFill>
                <a:latin typeface="Lucida Sans" pitchFamily="34" charset="0"/>
                <a:cs typeface="Lucida Sans" pitchFamily="34" charset="0"/>
              </a:rPr>
              <a:t>Einarbeitung und Kennenlernen mittels befristetem Praktikum</a:t>
            </a:r>
          </a:p>
          <a:p>
            <a:pPr marL="0" indent="0">
              <a:buFontTx/>
              <a:buNone/>
              <a:defRPr/>
            </a:pPr>
            <a:r>
              <a:rPr lang="de-DE" altLang="de-DE" sz="1200" dirty="0">
                <a:solidFill>
                  <a:srgbClr val="4C4C4C"/>
                </a:solidFill>
                <a:latin typeface="Lucida Sans" pitchFamily="34" charset="0"/>
                <a:cs typeface="Lucida Sans" pitchFamily="34" charset="0"/>
              </a:rPr>
              <a:t>Fragen betreffend Versicherungen, Mindestlohn GAV etc.</a:t>
            </a:r>
          </a:p>
          <a:p>
            <a:pPr marL="0" indent="0">
              <a:buFontTx/>
              <a:buNone/>
              <a:defRPr/>
            </a:pPr>
            <a:endParaRPr lang="de-DE" altLang="de-DE" sz="1200" dirty="0">
              <a:solidFill>
                <a:srgbClr val="4C4C4C"/>
              </a:solidFill>
              <a:latin typeface="Lucida Sans" pitchFamily="34" charset="0"/>
              <a:cs typeface="Lucida Sans"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49476" y="9422209"/>
            <a:ext cx="2945024" cy="496491"/>
          </a:xfrm>
          <a:prstGeom prst="rect">
            <a:avLst/>
          </a:prstGeom>
          <a:noFill/>
          <a:ln w="9525">
            <a:noFill/>
            <a:miter lim="800000"/>
            <a:headEnd/>
            <a:tailEnd/>
          </a:ln>
        </p:spPr>
        <p:txBody>
          <a:bodyPr lIns="91376" tIns="45688" rIns="91376" bIns="45688" anchor="b">
            <a:prstTxWarp prst="textNoShape">
              <a:avLst/>
            </a:prstTxWarp>
          </a:bodyPr>
          <a:lstStyle/>
          <a:p>
            <a:pPr algn="r"/>
            <a:fld id="{00380DBA-F216-E349-ADDD-6CD3B982B95F}" type="slidenum">
              <a:rPr lang="de-DE" sz="1200"/>
              <a:pPr algn="r"/>
              <a:t>5</a:t>
            </a:fld>
            <a:endParaRPr lang="de-DE" sz="12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r>
              <a:rPr lang="de-DE" dirty="0">
                <a:latin typeface="Arial" pitchFamily="-83" charset="0"/>
                <a:ea typeface="ＭＳ Ｐゴシック" pitchFamily="-83" charset="-128"/>
                <a:cs typeface="ＭＳ Ｐゴシック" pitchFamily="-83" charset="-128"/>
              </a:rPr>
              <a:t>Was ist der Grund, weshalb sich </a:t>
            </a:r>
            <a:r>
              <a:rPr lang="de-DE" dirty="0" err="1">
                <a:latin typeface="Arial" pitchFamily="-83" charset="0"/>
                <a:ea typeface="ＭＳ Ｐゴシック" pitchFamily="-83" charset="-128"/>
                <a:cs typeface="ＭＳ Ｐゴシック" pitchFamily="-83" charset="-128"/>
              </a:rPr>
              <a:t>ArG</a:t>
            </a:r>
            <a:r>
              <a:rPr lang="de-DE" dirty="0">
                <a:latin typeface="Arial" pitchFamily="-83" charset="0"/>
                <a:ea typeface="ＭＳ Ｐゴシック" pitchFamily="-83" charset="-128"/>
                <a:cs typeface="ＭＳ Ｐゴシック" pitchFamily="-83" charset="-128"/>
              </a:rPr>
              <a:t> für </a:t>
            </a:r>
            <a:r>
              <a:rPr lang="de-DE" dirty="0" err="1">
                <a:latin typeface="Arial" pitchFamily="-83" charset="0"/>
                <a:ea typeface="ＭＳ Ｐゴシック" pitchFamily="-83" charset="-128"/>
                <a:cs typeface="ＭＳ Ｐゴシック" pitchFamily="-83" charset="-128"/>
              </a:rPr>
              <a:t>Inlusion</a:t>
            </a:r>
            <a:r>
              <a:rPr lang="de-DE" dirty="0">
                <a:latin typeface="Arial" pitchFamily="-83" charset="0"/>
                <a:ea typeface="ＭＳ Ｐゴシック" pitchFamily="-83" charset="-128"/>
                <a:cs typeface="ＭＳ Ｐゴシック" pitchFamily="-83" charset="-128"/>
              </a:rPr>
              <a:t> engagieren?</a:t>
            </a:r>
          </a:p>
          <a:p>
            <a:pPr eaLnBrk="1" hangingPunct="1"/>
            <a:r>
              <a:rPr lang="de-DE" dirty="0">
                <a:latin typeface="Arial" pitchFamily="-83" charset="0"/>
                <a:ea typeface="ＭＳ Ｐゴシック" pitchFamily="-83" charset="-128"/>
                <a:cs typeface="ＭＳ Ｐゴシック" pitchFamily="-83" charset="-128"/>
              </a:rPr>
              <a:t>Sehr unterschiedlich: KMU sehen das oftmals noch als reines „soziales Engagement“ (Guten tun aber nicht darüber reden). Das ist natürlich ehrenwert, aber auch etwas schade. </a:t>
            </a:r>
            <a:br>
              <a:rPr lang="de-DE" dirty="0">
                <a:latin typeface="Arial" pitchFamily="-83" charset="0"/>
                <a:ea typeface="ＭＳ Ｐゴシック" pitchFamily="-83" charset="-128"/>
                <a:cs typeface="ＭＳ Ｐゴシック" pitchFamily="-83" charset="-128"/>
              </a:rPr>
            </a:br>
            <a:r>
              <a:rPr lang="de-DE" dirty="0">
                <a:latin typeface="Arial" pitchFamily="-83" charset="0"/>
                <a:ea typeface="ＭＳ Ｐゴシック" pitchFamily="-83" charset="-128"/>
                <a:cs typeface="ＭＳ Ｐゴシック" pitchFamily="-83" charset="-128"/>
              </a:rPr>
              <a:t>Wir sind der Überzeugung, dass sich </a:t>
            </a:r>
            <a:r>
              <a:rPr lang="de-DE" dirty="0" err="1">
                <a:latin typeface="Arial" pitchFamily="-83" charset="0"/>
                <a:ea typeface="ＭＳ Ｐゴシック" pitchFamily="-83" charset="-128"/>
                <a:cs typeface="ＭＳ Ｐゴシック" pitchFamily="-83" charset="-128"/>
              </a:rPr>
              <a:t>Inclusion</a:t>
            </a:r>
            <a:r>
              <a:rPr lang="de-DE" dirty="0">
                <a:latin typeface="Arial" pitchFamily="-83" charset="0"/>
                <a:ea typeface="ＭＳ Ｐゴシック" pitchFamily="-83" charset="-128"/>
                <a:cs typeface="ＭＳ Ｐゴシック" pitchFamily="-83" charset="-128"/>
              </a:rPr>
              <a:t> auch </a:t>
            </a:r>
            <a:r>
              <a:rPr lang="de-DE" dirty="0" err="1">
                <a:latin typeface="Arial" pitchFamily="-83" charset="0"/>
                <a:ea typeface="ＭＳ Ｐゴシック" pitchFamily="-83" charset="-128"/>
                <a:cs typeface="ＭＳ Ｐゴシック" pitchFamily="-83" charset="-128"/>
              </a:rPr>
              <a:t>betriebswirtschafltlich</a:t>
            </a:r>
            <a:r>
              <a:rPr lang="de-DE" dirty="0">
                <a:latin typeface="Arial" pitchFamily="-83" charset="0"/>
                <a:ea typeface="ＭＳ Ｐゴシック" pitchFamily="-83" charset="-128"/>
                <a:cs typeface="ＭＳ Ｐゴシック" pitchFamily="-83" charset="-128"/>
              </a:rPr>
              <a:t> lohnt. Einerseits </a:t>
            </a:r>
            <a:r>
              <a:rPr lang="de-DE" dirty="0" err="1">
                <a:latin typeface="Arial" pitchFamily="-83" charset="0"/>
                <a:ea typeface="ＭＳ Ｐゴシック" pitchFamily="-83" charset="-128"/>
                <a:cs typeface="ＭＳ Ｐゴシック" pitchFamily="-83" charset="-128"/>
              </a:rPr>
              <a:t>Imagemässig</a:t>
            </a:r>
            <a:r>
              <a:rPr lang="de-DE" dirty="0">
                <a:latin typeface="Arial" pitchFamily="-83" charset="0"/>
                <a:ea typeface="ＭＳ Ｐゴシック" pitchFamily="-83" charset="-128"/>
                <a:cs typeface="ＭＳ Ｐゴシック" pitchFamily="-83" charset="-128"/>
              </a:rPr>
              <a:t>, um  sich als nachhaltiges, modernes Unternehmen zu etablieren, aber auch als attraktiver Arbeitgeber (Stichwort PURPOSE).</a:t>
            </a:r>
          </a:p>
          <a:p>
            <a:pPr eaLnBrk="1" hangingPunct="1"/>
            <a:r>
              <a:rPr lang="de-DE" dirty="0">
                <a:latin typeface="Arial" pitchFamily="-83" charset="0"/>
                <a:ea typeface="ＭＳ Ｐゴシック" pitchFamily="-83" charset="-128"/>
                <a:cs typeface="ＭＳ Ｐゴシック" pitchFamily="-83" charset="-128"/>
              </a:rPr>
              <a:t>Studien der HSG  und von McKinsey zum Thema haben gezeigt, Integration von MA </a:t>
            </a:r>
            <a:r>
              <a:rPr lang="de-DE" dirty="0" err="1">
                <a:latin typeface="Arial" pitchFamily="-83" charset="0"/>
                <a:ea typeface="ＭＳ Ｐゴシック" pitchFamily="-83" charset="-128"/>
                <a:cs typeface="ＭＳ Ｐゴシック" pitchFamily="-83" charset="-128"/>
              </a:rPr>
              <a:t>mB</a:t>
            </a:r>
            <a:r>
              <a:rPr lang="de-DE" dirty="0">
                <a:latin typeface="Arial" pitchFamily="-83" charset="0"/>
                <a:ea typeface="ＭＳ Ｐゴシック" pitchFamily="-83" charset="-128"/>
                <a:cs typeface="ＭＳ Ｐゴシック" pitchFamily="-83" charset="-128"/>
              </a:rPr>
              <a:t> hat einen positiven Effekt auf die Kultur in einem Unternehmen. Betriebe gewinnen nicht nur einen loyalen Mitarbeitenden. Auch der allgemeine Umgang mit individuellen Interessen wird verbessert. Von </a:t>
            </a:r>
            <a:r>
              <a:rPr lang="de-DE" dirty="0" err="1">
                <a:latin typeface="Arial" pitchFamily="-83" charset="0"/>
                <a:ea typeface="ＭＳ Ｐゴシック" pitchFamily="-83" charset="-128"/>
                <a:cs typeface="ＭＳ Ｐゴシック" pitchFamily="-83" charset="-128"/>
              </a:rPr>
              <a:t>Inclusion</a:t>
            </a:r>
            <a:r>
              <a:rPr lang="de-DE" dirty="0">
                <a:latin typeface="Arial" pitchFamily="-83" charset="0"/>
                <a:ea typeface="ＭＳ Ｐゴシック" pitchFamily="-83" charset="-128"/>
                <a:cs typeface="ＭＳ Ｐゴシック" pitchFamily="-83" charset="-128"/>
              </a:rPr>
              <a:t> profitieren als nicht nur die MA </a:t>
            </a:r>
            <a:r>
              <a:rPr lang="de-DE" dirty="0" err="1">
                <a:latin typeface="Arial" pitchFamily="-83" charset="0"/>
                <a:ea typeface="ＭＳ Ｐゴシック" pitchFamily="-83" charset="-128"/>
                <a:cs typeface="ＭＳ Ｐゴシック" pitchFamily="-83" charset="-128"/>
              </a:rPr>
              <a:t>mB</a:t>
            </a:r>
            <a:r>
              <a:rPr lang="de-DE" dirty="0">
                <a:latin typeface="Arial" pitchFamily="-83" charset="0"/>
                <a:ea typeface="ＭＳ Ｐゴシック" pitchFamily="-83" charset="-128"/>
                <a:cs typeface="ＭＳ Ｐゴシック" pitchFamily="-83" charset="-128"/>
              </a:rPr>
              <a:t>, sondern auch  die anderen </a:t>
            </a:r>
            <a:r>
              <a:rPr lang="de-DE" dirty="0" err="1">
                <a:latin typeface="Arial" pitchFamily="-83" charset="0"/>
                <a:ea typeface="ＭＳ Ｐゴシック" pitchFamily="-83" charset="-128"/>
                <a:cs typeface="ＭＳ Ｐゴシック" pitchFamily="-83" charset="-128"/>
              </a:rPr>
              <a:t>Angestellen</a:t>
            </a:r>
            <a:r>
              <a:rPr lang="de-DE" dirty="0">
                <a:latin typeface="Arial" pitchFamily="-83" charset="0"/>
                <a:ea typeface="ＭＳ Ｐゴシック" pitchFamily="-83" charset="-128"/>
                <a:cs typeface="ＭＳ Ｐゴシック" pitchFamily="-83" charset="-128"/>
              </a:rPr>
              <a:t>. Das Zugehörigkeitsgefühl aller wird erhöht und das wiederum hat einen positiven Effekt auf die Fluktuation und </a:t>
            </a:r>
            <a:r>
              <a:rPr lang="de-DE" dirty="0" err="1">
                <a:latin typeface="Arial" pitchFamily="-83" charset="0"/>
                <a:ea typeface="ＭＳ Ｐゴシック" pitchFamily="-83" charset="-128"/>
                <a:cs typeface="ＭＳ Ｐゴシック" pitchFamily="-83" charset="-128"/>
              </a:rPr>
              <a:t>Absenzzahlen</a:t>
            </a:r>
            <a:r>
              <a:rPr lang="de-DE" dirty="0">
                <a:latin typeface="Arial" pitchFamily="-83" charset="0"/>
                <a:ea typeface="ＭＳ Ｐゴシック" pitchFamily="-83" charset="-128"/>
                <a:cs typeface="ＭＳ Ｐゴシック" pitchFamily="-83" charset="-128"/>
              </a:rPr>
              <a:t>. </a:t>
            </a:r>
            <a:br>
              <a:rPr lang="de-DE" dirty="0">
                <a:latin typeface="Arial" pitchFamily="-83" charset="0"/>
                <a:ea typeface="ＭＳ Ｐゴシック" pitchFamily="-83" charset="-128"/>
                <a:cs typeface="ＭＳ Ｐゴシック" pitchFamily="-83" charset="-128"/>
              </a:rPr>
            </a:br>
            <a:r>
              <a:rPr lang="de-DE" dirty="0">
                <a:latin typeface="Arial" pitchFamily="-83" charset="0"/>
                <a:ea typeface="ＭＳ Ｐゴシック" pitchFamily="-83" charset="-128"/>
                <a:cs typeface="ＭＳ Ｐゴシック" pitchFamily="-83" charset="-128"/>
              </a:rPr>
              <a:t>Des Weiteren haben die Studien gezeigt, dass diverse Team innovativer sind. Die </a:t>
            </a:r>
            <a:r>
              <a:rPr lang="de-DE" dirty="0" err="1">
                <a:latin typeface="Arial" pitchFamily="-83" charset="0"/>
                <a:ea typeface="ＭＳ Ｐゴシック" pitchFamily="-83" charset="-128"/>
                <a:cs typeface="ＭＳ Ｐゴシック" pitchFamily="-83" charset="-128"/>
              </a:rPr>
              <a:t>zugänglichkeit</a:t>
            </a:r>
            <a:r>
              <a:rPr lang="de-DE" dirty="0">
                <a:latin typeface="Arial" pitchFamily="-83" charset="0"/>
                <a:ea typeface="ＭＳ Ｐゴシック" pitchFamily="-83" charset="-128"/>
                <a:cs typeface="ＭＳ Ｐゴシック" pitchFamily="-83" charset="-128"/>
              </a:rPr>
              <a:t> der Produkte und </a:t>
            </a:r>
            <a:r>
              <a:rPr lang="de-DE" dirty="0" err="1">
                <a:latin typeface="Arial" pitchFamily="-83" charset="0"/>
                <a:ea typeface="ＭＳ Ｐゴシック" pitchFamily="-83" charset="-128"/>
                <a:cs typeface="ＭＳ Ｐゴシック" pitchFamily="-83" charset="-128"/>
              </a:rPr>
              <a:t>Dienstlesitungen</a:t>
            </a:r>
            <a:r>
              <a:rPr lang="de-DE" dirty="0">
                <a:latin typeface="Arial" pitchFamily="-83" charset="0"/>
                <a:ea typeface="ＭＳ Ｐゴシック" pitchFamily="-83" charset="-128"/>
                <a:cs typeface="ＭＳ Ｐゴシック" pitchFamily="-83" charset="-128"/>
              </a:rPr>
              <a:t> wird erhöht.</a:t>
            </a:r>
            <a:br>
              <a:rPr lang="de-DE" dirty="0">
                <a:latin typeface="Arial" pitchFamily="-83" charset="0"/>
                <a:ea typeface="ＭＳ Ｐゴシック" pitchFamily="-83" charset="-128"/>
                <a:cs typeface="ＭＳ Ｐゴシック" pitchFamily="-83" charset="-128"/>
              </a:rPr>
            </a:br>
            <a:r>
              <a:rPr lang="de-DE" dirty="0">
                <a:latin typeface="Arial" pitchFamily="-83" charset="0"/>
                <a:ea typeface="ＭＳ Ｐゴシック" pitchFamily="-83" charset="-128"/>
                <a:cs typeface="ＭＳ Ｐゴシック" pitchFamily="-83" charset="-128"/>
              </a:rPr>
              <a:t>Wir haben vorher gesehen, dass je älter eine Gesellschaft wir, je mehr </a:t>
            </a:r>
            <a:r>
              <a:rPr lang="de-DE" dirty="0" err="1">
                <a:latin typeface="Arial" pitchFamily="-83" charset="0"/>
                <a:ea typeface="ＭＳ Ｐゴシック" pitchFamily="-83" charset="-128"/>
                <a:cs typeface="ＭＳ Ｐゴシック" pitchFamily="-83" charset="-128"/>
              </a:rPr>
              <a:t>MmB</a:t>
            </a:r>
            <a:r>
              <a:rPr lang="de-DE" dirty="0">
                <a:latin typeface="Arial" pitchFamily="-83" charset="0"/>
                <a:ea typeface="ＭＳ Ｐゴシック" pitchFamily="-83" charset="-128"/>
                <a:cs typeface="ＭＳ Ｐゴシック" pitchFamily="-83" charset="-128"/>
              </a:rPr>
              <a:t> gibt es. Studien aus GB haben gezeigt, dass ein barrierefreier Webshop bis zu 30 % Umsatz bringt, weil auch ältere Leute oder digital weniger Affine Personen sich einfacher darin zurecht finden.</a:t>
            </a:r>
          </a:p>
        </p:txBody>
      </p:sp>
    </p:spTree>
    <p:extLst>
      <p:ext uri="{BB962C8B-B14F-4D97-AF65-F5344CB8AC3E}">
        <p14:creationId xmlns:p14="http://schemas.microsoft.com/office/powerpoint/2010/main" val="1983742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851275" y="9429750"/>
            <a:ext cx="29464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ea typeface="ＭＳ Ｐゴシック" pitchFamily="34" charset="-128"/>
              </a:defRPr>
            </a:lvl1pPr>
            <a:lvl2pPr marL="742950" indent="-285750" eaLnBrk="0" hangingPunct="0">
              <a:spcBef>
                <a:spcPct val="30000"/>
              </a:spcBef>
              <a:defRPr sz="1200">
                <a:solidFill>
                  <a:schemeClr val="tx1"/>
                </a:solidFill>
                <a:latin typeface="Arial" pitchFamily="34" charset="0"/>
                <a:ea typeface="ＭＳ Ｐゴシック" pitchFamily="34" charset="-128"/>
              </a:defRPr>
            </a:lvl2pPr>
            <a:lvl3pPr marL="1143000" indent="-228600" eaLnBrk="0" hangingPunct="0">
              <a:spcBef>
                <a:spcPct val="30000"/>
              </a:spcBef>
              <a:defRPr sz="1200">
                <a:solidFill>
                  <a:schemeClr val="tx1"/>
                </a:solidFill>
                <a:latin typeface="Arial" pitchFamily="34" charset="0"/>
                <a:ea typeface="ＭＳ Ｐゴシック" pitchFamily="34" charset="-128"/>
              </a:defRPr>
            </a:lvl3pPr>
            <a:lvl4pPr marL="1600200" indent="-228600" eaLnBrk="0" hangingPunct="0">
              <a:spcBef>
                <a:spcPct val="30000"/>
              </a:spcBef>
              <a:defRPr sz="1200">
                <a:solidFill>
                  <a:schemeClr val="tx1"/>
                </a:solidFill>
                <a:latin typeface="Arial" pitchFamily="34" charset="0"/>
                <a:ea typeface="ＭＳ Ｐゴシック" pitchFamily="34" charset="-128"/>
              </a:defRPr>
            </a:lvl4pPr>
            <a:lvl5pPr marL="2057400" indent="-228600" eaLnBrk="0" hangingPunct="0">
              <a:spcBef>
                <a:spcPct val="30000"/>
              </a:spcBef>
              <a:defRPr sz="1200">
                <a:solidFill>
                  <a:schemeClr val="tx1"/>
                </a:solidFill>
                <a:latin typeface="Arial"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ＭＳ Ｐゴシック" pitchFamily="34" charset="-128"/>
              </a:defRPr>
            </a:lvl9pPr>
          </a:lstStyle>
          <a:p>
            <a:pPr algn="r">
              <a:spcBef>
                <a:spcPct val="0"/>
              </a:spcBef>
            </a:pPr>
            <a:fld id="{9BCEBCA7-AA60-4C8D-BDA8-56866C2F81AF}" type="slidenum">
              <a:rPr lang="de-DE" altLang="de-DE"/>
              <a:pPr algn="r">
                <a:spcBef>
                  <a:spcPct val="0"/>
                </a:spcBef>
              </a:pPr>
              <a:t>6</a:t>
            </a:fld>
            <a:endParaRPr lang="de-DE" altLang="de-DE"/>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latin typeface="Arial" pitchFamily="34" charset="0"/>
                <a:ea typeface="ＭＳ Ｐゴシック" pitchFamily="34" charset="-128"/>
              </a:rPr>
              <a:t>Was sind die Vorbehalte seitens Arbeitgebenden? Wie geht ihr damit um?</a:t>
            </a:r>
            <a:br>
              <a:rPr lang="de-DE" altLang="de-DE" dirty="0">
                <a:latin typeface="Arial" pitchFamily="34" charset="0"/>
                <a:ea typeface="ＭＳ Ｐゴシック" pitchFamily="34" charset="-128"/>
              </a:rPr>
            </a:br>
            <a:r>
              <a:rPr lang="de-DE" altLang="de-DE" dirty="0">
                <a:latin typeface="Arial" pitchFamily="34" charset="0"/>
                <a:ea typeface="ＭＳ Ｐゴシック" pitchFamily="34" charset="-128"/>
              </a:rPr>
              <a:t>Je nach Situation des Arbeitgebers sind die Fragen unterschiedlich. Wichtig ist, dass wir mit  den Arbeitgebenden ins Gespräch kommen und von Ihnen erfahren, wo der Schuh drückt. </a:t>
            </a:r>
            <a:br>
              <a:rPr lang="de-DE" altLang="de-DE" dirty="0">
                <a:latin typeface="Arial" pitchFamily="34" charset="0"/>
                <a:ea typeface="ＭＳ Ｐゴシック" pitchFamily="34" charset="-128"/>
              </a:rPr>
            </a:br>
            <a:r>
              <a:rPr lang="de-DE" altLang="de-DE" dirty="0">
                <a:latin typeface="Arial" pitchFamily="34" charset="0"/>
                <a:ea typeface="ＭＳ Ｐゴシック" pitchFamily="34" charset="-128"/>
              </a:rPr>
              <a:t>Wir leisten viel Informationsarbeit bezgl. Rechtlichen und sozialversicherungsrechtlichen Fragen. Hier gibt es viele Möglichkeiten, gewisse Risiken zu reduzieren. Z. B. Auch mit dem Personalverleih. </a:t>
            </a:r>
            <a:br>
              <a:rPr lang="de-DE" altLang="de-DE" dirty="0">
                <a:latin typeface="Arial" pitchFamily="34" charset="0"/>
                <a:ea typeface="ＭＳ Ｐゴシック" pitchFamily="34" charset="-128"/>
              </a:rPr>
            </a:br>
            <a:r>
              <a:rPr lang="de-DE" altLang="de-DE" dirty="0">
                <a:latin typeface="Arial" pitchFamily="34" charset="0"/>
                <a:ea typeface="ＭＳ Ｐゴシック" pitchFamily="34" charset="-128"/>
              </a:rPr>
              <a:t>Wir wollen aber auch konkret helfen und helfen bei der Information eines Teams oder übernehmen für </a:t>
            </a:r>
            <a:r>
              <a:rPr lang="de-DE" altLang="de-DE" dirty="0" err="1">
                <a:latin typeface="Arial" pitchFamily="34" charset="0"/>
                <a:ea typeface="ＭＳ Ｐゴシック" pitchFamily="34" charset="-128"/>
              </a:rPr>
              <a:t>für</a:t>
            </a:r>
            <a:r>
              <a:rPr lang="de-DE" altLang="de-DE" dirty="0">
                <a:latin typeface="Arial" pitchFamily="34" charset="0"/>
                <a:ea typeface="ＭＳ Ｐゴシック" pitchFamily="34" charset="-128"/>
              </a:rPr>
              <a:t> </a:t>
            </a:r>
            <a:r>
              <a:rPr lang="de-DE" altLang="de-DE" dirty="0" err="1">
                <a:latin typeface="Arial" pitchFamily="34" charset="0"/>
                <a:ea typeface="ＭＳ Ｐゴシック" pitchFamily="34" charset="-128"/>
              </a:rPr>
              <a:t>Arbeitgende</a:t>
            </a:r>
            <a:r>
              <a:rPr lang="de-DE" altLang="de-DE" dirty="0">
                <a:latin typeface="Arial" pitchFamily="34" charset="0"/>
                <a:ea typeface="ＭＳ Ｐゴシック" pitchFamily="34" charset="-128"/>
              </a:rPr>
              <a:t> Abklärungen bei der KTV oder der Paritätischen Kommission. </a:t>
            </a:r>
          </a:p>
          <a:p>
            <a:pPr eaLnBrk="1" hangingPunct="1"/>
            <a:br>
              <a:rPr lang="de-DE" altLang="de-DE" dirty="0">
                <a:latin typeface="Arial" pitchFamily="34" charset="0"/>
                <a:ea typeface="ＭＳ Ｐゴシック" pitchFamily="34" charset="-128"/>
              </a:rPr>
            </a:br>
            <a:r>
              <a:rPr lang="de-DE" altLang="de-DE" dirty="0">
                <a:latin typeface="Arial" pitchFamily="34" charset="0"/>
                <a:ea typeface="ＭＳ Ｐゴシック" pitchFamily="34" charset="-128"/>
              </a:rPr>
              <a:t>Wichtig ist,  dass wir hier Möglichkeiten schaffen können (über Arbeitsversuch oder befristete Anstellungen) für ein unverbindliches Kennenlernen für beide </a:t>
            </a:r>
            <a:r>
              <a:rPr lang="de-DE" altLang="de-DE" dirty="0" err="1">
                <a:latin typeface="Arial" pitchFamily="34" charset="0"/>
                <a:ea typeface="ＭＳ Ｐゴシック" pitchFamily="34" charset="-128"/>
              </a:rPr>
              <a:t>seiten</a:t>
            </a:r>
            <a:r>
              <a:rPr lang="de-DE" altLang="de-DE" dirty="0">
                <a:latin typeface="Arial" pitchFamily="34" charset="0"/>
                <a:ea typeface="ＭＳ Ｐゴシック" pitchFamily="34" charset="-128"/>
              </a:rPr>
              <a:t> und dass wir für Arbeitgebende da sind. Auch wenn es einmal nicht klappen sollte. Initiativ ist es so, Inklusion bedeutet einen gewissen Mehraufwand und eine Flexibilität seitens der Arbeitgebers, aber langfristig zahlt sich das in den meisten Fällen aus.</a:t>
            </a:r>
          </a:p>
        </p:txBody>
      </p:sp>
    </p:spTree>
    <p:extLst>
      <p:ext uri="{BB962C8B-B14F-4D97-AF65-F5344CB8AC3E}">
        <p14:creationId xmlns:p14="http://schemas.microsoft.com/office/powerpoint/2010/main" val="1751137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685800" y="2506745"/>
            <a:ext cx="7772400" cy="1470025"/>
          </a:xfrm>
          <a:prstGeom prst="rect">
            <a:avLst/>
          </a:prstGeom>
        </p:spPr>
        <p:txBody>
          <a:bodyPr/>
          <a:lstStyle>
            <a:lvl1pPr algn="l">
              <a:defRPr sz="4400"/>
            </a:lvl1pPr>
          </a:lstStyle>
          <a:p>
            <a:r>
              <a:rPr lang="de-DE" sz="2400" b="1" dirty="0">
                <a:solidFill>
                  <a:schemeClr val="tx1">
                    <a:lumMod val="50000"/>
                    <a:lumOff val="50000"/>
                  </a:schemeClr>
                </a:solidFill>
                <a:latin typeface="Lucida Sans"/>
                <a:ea typeface="Helvetica Neue" pitchFamily="-83" charset="0"/>
                <a:cs typeface="Lucida Sans"/>
              </a:rPr>
              <a:t>Muster Konzept</a:t>
            </a:r>
            <a:br>
              <a:rPr lang="de-DE" sz="2400" dirty="0">
                <a:solidFill>
                  <a:schemeClr val="tx1">
                    <a:lumMod val="50000"/>
                    <a:lumOff val="50000"/>
                  </a:schemeClr>
                </a:solidFill>
                <a:latin typeface="Lucida Sans"/>
                <a:ea typeface="Helvetica Neue" pitchFamily="-83" charset="0"/>
                <a:cs typeface="Lucida Sans"/>
              </a:rPr>
            </a:br>
            <a:r>
              <a:rPr lang="de-DE" sz="2400" dirty="0">
                <a:solidFill>
                  <a:schemeClr val="tx1">
                    <a:lumMod val="50000"/>
                    <a:lumOff val="50000"/>
                  </a:schemeClr>
                </a:solidFill>
                <a:latin typeface="Lucida Sans"/>
                <a:ea typeface="Helvetica Neue" pitchFamily="-83" charset="0"/>
                <a:cs typeface="Lucida Sans"/>
              </a:rPr>
              <a:t>Stiftung Profil Arbeit &amp; Handicap</a:t>
            </a:r>
            <a:br>
              <a:rPr lang="de-DE" sz="2400" dirty="0">
                <a:solidFill>
                  <a:schemeClr val="tx1">
                    <a:lumMod val="50000"/>
                    <a:lumOff val="50000"/>
                  </a:schemeClr>
                </a:solidFill>
                <a:latin typeface="Lucida Sans"/>
                <a:ea typeface="Helvetica Neue" pitchFamily="-83" charset="0"/>
                <a:cs typeface="Lucida Sans"/>
              </a:rPr>
            </a:br>
            <a:r>
              <a:rPr lang="de-DE" sz="2400" dirty="0">
                <a:solidFill>
                  <a:schemeClr val="tx1">
                    <a:lumMod val="50000"/>
                    <a:lumOff val="50000"/>
                  </a:schemeClr>
                </a:solidFill>
                <a:latin typeface="Lucida Sans"/>
                <a:ea typeface="Helvetica Neue" pitchFamily="-83" charset="0"/>
                <a:cs typeface="Lucida Sans"/>
              </a:rPr>
              <a:t>Dezember 2015</a:t>
            </a:r>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lgn="l">
              <a:defRPr sz="2400">
                <a:latin typeface="Lucida Sans"/>
                <a:cs typeface="Lucida Sans"/>
              </a:defRPr>
            </a:lvl1pPr>
          </a:lstStyle>
          <a:p>
            <a:r>
              <a:rPr lang="de-DE" dirty="0"/>
              <a:t>Titelmasterformat durch Klicken bearbeiten</a:t>
            </a:r>
          </a:p>
        </p:txBody>
      </p:sp>
      <p:sp>
        <p:nvSpPr>
          <p:cNvPr id="3" name="Inhaltsplatzhalter 2"/>
          <p:cNvSpPr>
            <a:spLocks noGrp="1"/>
          </p:cNvSpPr>
          <p:nvPr>
            <p:ph idx="1" hasCustomPrompt="1"/>
          </p:nvPr>
        </p:nvSpPr>
        <p:spPr>
          <a:xfrm>
            <a:off x="457200" y="1600200"/>
            <a:ext cx="8229600" cy="4525963"/>
          </a:xfrm>
          <a:prstGeom prst="rect">
            <a:avLst/>
          </a:prstGeom>
        </p:spPr>
        <p:txBody>
          <a:bodyPr/>
          <a:lstStyle>
            <a:lvl1pPr>
              <a:buSzPct val="85000"/>
              <a:buNone/>
              <a:defRPr sz="1200">
                <a:latin typeface="Lucida Sans"/>
                <a:cs typeface="Lucida Sans"/>
              </a:defRPr>
            </a:lvl1pPr>
            <a:lvl2pPr>
              <a:buSzPct val="85000"/>
              <a:buNone/>
              <a:defRPr sz="1200">
                <a:latin typeface="Lucida Sans"/>
                <a:cs typeface="Lucida Sans"/>
              </a:defRPr>
            </a:lvl2pPr>
            <a:lvl3pPr>
              <a:buSzPct val="85000"/>
              <a:buNone/>
              <a:defRPr>
                <a:latin typeface="Lucida Sans"/>
                <a:cs typeface="Lucida Sans"/>
              </a:defRPr>
            </a:lvl3pPr>
          </a:lstStyle>
          <a:p>
            <a:pPr marL="360363" indent="-360363">
              <a:buFont typeface="Wingdings" charset="2"/>
              <a:buChar char="§"/>
            </a:pPr>
            <a:r>
              <a:rPr lang="de-CH" sz="1600" dirty="0">
                <a:solidFill>
                  <a:srgbClr val="606060"/>
                </a:solidFill>
                <a:latin typeface="Helvetica Neue" pitchFamily="-83" charset="0"/>
                <a:cs typeface="ＭＳ Ｐゴシック" pitchFamily="-83" charset="-128"/>
              </a:rPr>
              <a:t>Muster</a:t>
            </a:r>
          </a:p>
          <a:p>
            <a:pPr marL="760413" lvl="1" indent="-360363">
              <a:buFont typeface="Wingdings" charset="2"/>
              <a:buChar char="§"/>
            </a:pPr>
            <a:r>
              <a:rPr lang="de-CH" sz="1600" dirty="0">
                <a:solidFill>
                  <a:srgbClr val="606060"/>
                </a:solidFill>
                <a:latin typeface="Helvetica Neue" pitchFamily="-83" charset="0"/>
                <a:cs typeface="ＭＳ Ｐゴシック" pitchFamily="-83" charset="-128"/>
              </a:rPr>
              <a:t>Muster</a:t>
            </a:r>
          </a:p>
          <a:p>
            <a:pPr marL="1160463" lvl="2" indent="-360363">
              <a:buFont typeface="Wingdings" charset="2"/>
              <a:buChar char="§"/>
            </a:pPr>
            <a:r>
              <a:rPr lang="de-CH" sz="1600" dirty="0">
                <a:solidFill>
                  <a:srgbClr val="606060"/>
                </a:solidFill>
                <a:latin typeface="Helvetica Neue" pitchFamily="-83" charset="0"/>
                <a:cs typeface="ＭＳ Ｐゴシック" pitchFamily="-83" charset="-128"/>
              </a:rPr>
              <a:t>Muster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Bild 6" descr="Bildschirmfoto 2015-12-15 um 13.58.39.png"/>
          <p:cNvPicPr>
            <a:picLocks noChangeAspect="1"/>
          </p:cNvPicPr>
          <p:nvPr userDrawn="1"/>
        </p:nvPicPr>
        <p:blipFill>
          <a:blip r:embed="rId13"/>
          <a:srcRect b="29559"/>
          <a:stretch>
            <a:fillRect/>
          </a:stretch>
        </p:blipFill>
        <p:spPr>
          <a:xfrm>
            <a:off x="15680" y="6624762"/>
            <a:ext cx="9144000" cy="243040"/>
          </a:xfrm>
          <a:prstGeom prst="rect">
            <a:avLst/>
          </a:prstGeom>
        </p:spPr>
      </p:pic>
      <p:sp>
        <p:nvSpPr>
          <p:cNvPr id="1033" name="Text Box 9"/>
          <p:cNvSpPr txBox="1">
            <a:spLocks noChangeArrowheads="1"/>
          </p:cNvSpPr>
          <p:nvPr userDrawn="1"/>
        </p:nvSpPr>
        <p:spPr bwMode="auto">
          <a:xfrm>
            <a:off x="99879" y="6642556"/>
            <a:ext cx="2806700" cy="215444"/>
          </a:xfrm>
          <a:prstGeom prst="rect">
            <a:avLst/>
          </a:prstGeom>
          <a:noFill/>
          <a:ln w="9525">
            <a:noFill/>
            <a:miter lim="800000"/>
            <a:headEnd/>
            <a:tailEnd/>
          </a:ln>
          <a:effectLst/>
        </p:spPr>
        <p:txBody>
          <a:bodyPr>
            <a:prstTxWarp prst="textNoShape">
              <a:avLst/>
            </a:prstTxWarp>
            <a:spAutoFit/>
          </a:bodyPr>
          <a:lstStyle/>
          <a:p>
            <a:pPr>
              <a:defRPr/>
            </a:pPr>
            <a:r>
              <a:rPr lang="de-DE" sz="800" dirty="0">
                <a:solidFill>
                  <a:srgbClr val="7F7F7F"/>
                </a:solidFill>
                <a:latin typeface="Lucida Sans"/>
                <a:ea typeface="ＭＳ Ｐゴシック" charset="-128"/>
                <a:cs typeface="Lucida Sans"/>
              </a:rPr>
              <a:t>Stiftung Profil Arbeit &amp; Handicap </a:t>
            </a:r>
          </a:p>
        </p:txBody>
      </p:sp>
      <p:sp>
        <p:nvSpPr>
          <p:cNvPr id="1034" name="Rectangle 10"/>
          <p:cNvSpPr>
            <a:spLocks noGrp="1" noChangeArrowheads="1"/>
          </p:cNvSpPr>
          <p:nvPr userDrawn="1"/>
        </p:nvSpPr>
        <p:spPr bwMode="auto">
          <a:xfrm>
            <a:off x="6583363" y="6629400"/>
            <a:ext cx="2195512" cy="436563"/>
          </a:xfrm>
          <a:prstGeom prst="rect">
            <a:avLst/>
          </a:prstGeom>
          <a:noFill/>
          <a:ln w="9525">
            <a:noFill/>
            <a:miter lim="800000"/>
            <a:headEnd/>
            <a:tailEnd/>
          </a:ln>
          <a:effectLst/>
        </p:spPr>
        <p:txBody>
          <a:bodyPr>
            <a:prstTxWarp prst="textNoShape">
              <a:avLst/>
            </a:prstTxWarp>
          </a:bodyPr>
          <a:lstStyle/>
          <a:p>
            <a:pPr algn="r">
              <a:defRPr/>
            </a:pPr>
            <a:fld id="{8B313B08-E09D-D341-B5C4-6950B99A3134}" type="slidenum">
              <a:rPr lang="de-DE" sz="700">
                <a:solidFill>
                  <a:schemeClr val="bg1"/>
                </a:solidFill>
                <a:latin typeface="Arial" charset="0"/>
                <a:ea typeface="ＭＳ Ｐゴシック" charset="-128"/>
                <a:cs typeface="ＭＳ Ｐゴシック" charset="-128"/>
              </a:rPr>
              <a:pPr algn="r">
                <a:defRPr/>
              </a:pPr>
              <a:t>‹Nr.›</a:t>
            </a:fld>
            <a:endParaRPr lang="de-DE" sz="800">
              <a:solidFill>
                <a:schemeClr val="bg1"/>
              </a:solidFill>
              <a:latin typeface="Arial" charset="0"/>
              <a:ea typeface="ＭＳ Ｐゴシック" charset="-128"/>
              <a:cs typeface="ＭＳ Ｐゴシック" charset="-128"/>
            </a:endParaRPr>
          </a:p>
        </p:txBody>
      </p:sp>
      <p:pic>
        <p:nvPicPr>
          <p:cNvPr id="6" name="Bild 5" descr="Bildschirmfoto 2015-12-15 um 13.56.20.png"/>
          <p:cNvPicPr>
            <a:picLocks noChangeAspect="1"/>
          </p:cNvPicPr>
          <p:nvPr userDrawn="1"/>
        </p:nvPicPr>
        <p:blipFill>
          <a:blip r:embed="rId14"/>
          <a:stretch>
            <a:fillRect/>
          </a:stretch>
        </p:blipFill>
        <p:spPr>
          <a:xfrm>
            <a:off x="7087063" y="109760"/>
            <a:ext cx="1986377" cy="77421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pitchFamily="-65" charset="-128"/>
        </a:defRPr>
      </a:lvl1pPr>
      <a:lvl2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2pPr>
      <a:lvl3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3pPr>
      <a:lvl4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4pPr>
      <a:lvl5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5pPr>
      <a:lvl6pPr marL="457200" algn="ctr" rtl="0" fontAlgn="base">
        <a:spcBef>
          <a:spcPct val="0"/>
        </a:spcBef>
        <a:spcAft>
          <a:spcPct val="0"/>
        </a:spcAft>
        <a:defRPr sz="4400">
          <a:solidFill>
            <a:schemeClr val="tx2"/>
          </a:solidFill>
          <a:latin typeface="Arial" charset="0"/>
          <a:ea typeface="ＭＳ Ｐゴシック" pitchFamily="-67" charset="-128"/>
        </a:defRPr>
      </a:lvl6pPr>
      <a:lvl7pPr marL="914400" algn="ctr" rtl="0" fontAlgn="base">
        <a:spcBef>
          <a:spcPct val="0"/>
        </a:spcBef>
        <a:spcAft>
          <a:spcPct val="0"/>
        </a:spcAft>
        <a:defRPr sz="4400">
          <a:solidFill>
            <a:schemeClr val="tx2"/>
          </a:solidFill>
          <a:latin typeface="Arial" charset="0"/>
          <a:ea typeface="ＭＳ Ｐゴシック" pitchFamily="-67" charset="-128"/>
        </a:defRPr>
      </a:lvl7pPr>
      <a:lvl8pPr marL="1371600" algn="ctr" rtl="0" fontAlgn="base">
        <a:spcBef>
          <a:spcPct val="0"/>
        </a:spcBef>
        <a:spcAft>
          <a:spcPct val="0"/>
        </a:spcAft>
        <a:defRPr sz="4400">
          <a:solidFill>
            <a:schemeClr val="tx2"/>
          </a:solidFill>
          <a:latin typeface="Arial" charset="0"/>
          <a:ea typeface="ＭＳ Ｐゴシック" pitchFamily="-67" charset="-128"/>
        </a:defRPr>
      </a:lvl8pPr>
      <a:lvl9pPr marL="1828800" algn="ctr" rtl="0" fontAlgn="base">
        <a:spcBef>
          <a:spcPct val="0"/>
        </a:spcBef>
        <a:spcAft>
          <a:spcPct val="0"/>
        </a:spcAft>
        <a:defRPr sz="4400">
          <a:solidFill>
            <a:schemeClr val="tx2"/>
          </a:solidFill>
          <a:latin typeface="Arial" charset="0"/>
          <a:ea typeface="ＭＳ Ｐゴシック" pitchFamily="-67"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685800" y="1828840"/>
            <a:ext cx="7772400" cy="1854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de-DE" sz="2800" dirty="0">
                <a:solidFill>
                  <a:schemeClr val="accent1">
                    <a:lumMod val="50000"/>
                  </a:schemeClr>
                </a:solidFill>
                <a:latin typeface="Lucida Sans"/>
                <a:ea typeface="Helvetica Neue" pitchFamily="-83" charset="0"/>
                <a:cs typeface="Lucida Sans"/>
              </a:rPr>
              <a:t>Stiftung – Arbeit &amp; Handicap</a:t>
            </a:r>
            <a:br>
              <a:rPr lang="de-DE" sz="2400" b="1" dirty="0">
                <a:solidFill>
                  <a:schemeClr val="bg2">
                    <a:lumMod val="50000"/>
                  </a:schemeClr>
                </a:solidFill>
                <a:latin typeface="Lucida Sans"/>
                <a:ea typeface="Helvetica Neue" pitchFamily="-83" charset="0"/>
                <a:cs typeface="Lucida Sans"/>
              </a:rPr>
            </a:br>
            <a:br>
              <a:rPr lang="de-DE" sz="2400" b="1" dirty="0">
                <a:solidFill>
                  <a:schemeClr val="bg2">
                    <a:lumMod val="50000"/>
                  </a:schemeClr>
                </a:solidFill>
                <a:latin typeface="Lucida Sans"/>
                <a:ea typeface="Helvetica Neue" pitchFamily="-83" charset="0"/>
                <a:cs typeface="Lucida Sans"/>
              </a:rPr>
            </a:br>
            <a:br>
              <a:rPr lang="de-DE" b="1" dirty="0">
                <a:solidFill>
                  <a:schemeClr val="bg2">
                    <a:lumMod val="50000"/>
                  </a:schemeClr>
                </a:solidFill>
                <a:ea typeface="Helvetica Neue" pitchFamily="-83" charset="0"/>
              </a:rPr>
            </a:br>
            <a:r>
              <a:rPr lang="de-DE" dirty="0">
                <a:solidFill>
                  <a:schemeClr val="bg2">
                    <a:lumMod val="50000"/>
                  </a:schemeClr>
                </a:solidFill>
                <a:ea typeface="Helvetica Neue" pitchFamily="-83" charset="0"/>
              </a:rPr>
              <a:t>Zukunft Inklusion</a:t>
            </a:r>
            <a:br>
              <a:rPr lang="de-DE" dirty="0">
                <a:solidFill>
                  <a:schemeClr val="bg2">
                    <a:lumMod val="50000"/>
                  </a:schemeClr>
                </a:solidFill>
                <a:ea typeface="Helvetica Neue" pitchFamily="-83" charset="0"/>
              </a:rPr>
            </a:br>
            <a:r>
              <a:rPr lang="de-DE" dirty="0">
                <a:solidFill>
                  <a:schemeClr val="bg2">
                    <a:lumMod val="50000"/>
                  </a:schemeClr>
                </a:solidFill>
                <a:ea typeface="Helvetica Neue" pitchFamily="-83" charset="0"/>
              </a:rPr>
              <a:t>Praxisdialog</a:t>
            </a:r>
            <a:br>
              <a:rPr lang="de-DE" dirty="0">
                <a:solidFill>
                  <a:schemeClr val="bg2">
                    <a:lumMod val="50000"/>
                  </a:schemeClr>
                </a:solidFill>
                <a:ea typeface="Helvetica Neue" pitchFamily="-83" charset="0"/>
              </a:rPr>
            </a:br>
            <a:br>
              <a:rPr lang="de-DE" sz="1600" b="1" dirty="0">
                <a:solidFill>
                  <a:schemeClr val="bg2">
                    <a:lumMod val="50000"/>
                  </a:schemeClr>
                </a:solidFill>
                <a:latin typeface="Lucida Sans"/>
                <a:ea typeface="Helvetica Neue" pitchFamily="-83" charset="0"/>
                <a:cs typeface="Lucida Sans"/>
              </a:rPr>
            </a:br>
            <a:endParaRPr lang="de-DE" dirty="0">
              <a:latin typeface="Helvetica Neue" pitchFamily="-83" charset="0"/>
              <a:ea typeface="Helvetica Neue" pitchFamily="-83" charset="0"/>
              <a:cs typeface="Helvetica Neue" pitchFamily="-83" charset="0"/>
            </a:endParaRPr>
          </a:p>
        </p:txBody>
      </p:sp>
      <p:pic>
        <p:nvPicPr>
          <p:cNvPr id="3" name="Bild 2" descr="Bildschirmfoto 2015-12-16 um 09.59.10.png"/>
          <p:cNvPicPr>
            <a:picLocks noChangeAspect="1"/>
          </p:cNvPicPr>
          <p:nvPr/>
        </p:nvPicPr>
        <p:blipFill>
          <a:blip r:embed="rId3"/>
          <a:srcRect t="14035" b="7046"/>
          <a:stretch>
            <a:fillRect/>
          </a:stretch>
        </p:blipFill>
        <p:spPr>
          <a:xfrm>
            <a:off x="8467" y="5650647"/>
            <a:ext cx="9144000" cy="1207353"/>
          </a:xfrm>
          <a:prstGeom prst="rect">
            <a:avLst/>
          </a:prstGeom>
        </p:spPr>
      </p:pic>
    </p:spTree>
    <p:extLst>
      <p:ext uri="{BB962C8B-B14F-4D97-AF65-F5344CB8AC3E}">
        <p14:creationId xmlns:p14="http://schemas.microsoft.com/office/powerpoint/2010/main" val="2995627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ieren 8">
            <a:extLst>
              <a:ext uri="{FF2B5EF4-FFF2-40B4-BE49-F238E27FC236}">
                <a16:creationId xmlns:a16="http://schemas.microsoft.com/office/drawing/2014/main" id="{9ECB704E-7D30-005A-EBD7-B2DA23283775}"/>
              </a:ext>
            </a:extLst>
          </p:cNvPr>
          <p:cNvGrpSpPr/>
          <p:nvPr/>
        </p:nvGrpSpPr>
        <p:grpSpPr>
          <a:xfrm>
            <a:off x="200526" y="1402877"/>
            <a:ext cx="8622632" cy="4052246"/>
            <a:chOff x="-228330" y="832576"/>
            <a:chExt cx="9569932" cy="4652448"/>
          </a:xfrm>
        </p:grpSpPr>
        <p:pic>
          <p:nvPicPr>
            <p:cNvPr id="2" name="Grafik 1" descr="Ein Bild, das Stuhl, Mobiliar, Rollstuhl, Person enthält.&#10;&#10;Automatisch generierte Beschreibung">
              <a:extLst>
                <a:ext uri="{FF2B5EF4-FFF2-40B4-BE49-F238E27FC236}">
                  <a16:creationId xmlns:a16="http://schemas.microsoft.com/office/drawing/2014/main" id="{5DBEADDA-2227-69C9-FC93-98B208501F9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1211" r="29040" b="2"/>
            <a:stretch/>
          </p:blipFill>
          <p:spPr>
            <a:xfrm>
              <a:off x="2245777" y="832576"/>
              <a:ext cx="4652446" cy="4652448"/>
            </a:xfrm>
            <a:custGeom>
              <a:avLst/>
              <a:gdLst/>
              <a:ahLst/>
              <a:cxnLst/>
              <a:rect l="l" t="t" r="r" b="b"/>
              <a:pathLst>
                <a:path w="4627646" h="4627648">
                  <a:moveTo>
                    <a:pt x="2313823" y="0"/>
                  </a:moveTo>
                  <a:cubicBezTo>
                    <a:pt x="3591712" y="0"/>
                    <a:pt x="4627646" y="1035934"/>
                    <a:pt x="4627646" y="2313824"/>
                  </a:cubicBezTo>
                  <a:cubicBezTo>
                    <a:pt x="4627646" y="3591714"/>
                    <a:pt x="3591712" y="4627648"/>
                    <a:pt x="2313823" y="4627648"/>
                  </a:cubicBezTo>
                  <a:cubicBezTo>
                    <a:pt x="1035934" y="4627648"/>
                    <a:pt x="0" y="3591714"/>
                    <a:pt x="0" y="2313824"/>
                  </a:cubicBezTo>
                  <a:cubicBezTo>
                    <a:pt x="0" y="1035934"/>
                    <a:pt x="1035934" y="0"/>
                    <a:pt x="2313823" y="0"/>
                  </a:cubicBezTo>
                  <a:close/>
                </a:path>
              </a:pathLst>
            </a:custGeom>
          </p:spPr>
        </p:pic>
        <p:pic>
          <p:nvPicPr>
            <p:cNvPr id="4" name="Picture 5">
              <a:extLst>
                <a:ext uri="{FF2B5EF4-FFF2-40B4-BE49-F238E27FC236}">
                  <a16:creationId xmlns:a16="http://schemas.microsoft.com/office/drawing/2014/main" id="{CEFACEAC-74A1-7DFD-B527-EFB5898AB11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 b="26447"/>
            <a:stretch/>
          </p:blipFill>
          <p:spPr bwMode="auto">
            <a:xfrm>
              <a:off x="-228330" y="1845927"/>
              <a:ext cx="2604621" cy="2942642"/>
            </a:xfrm>
            <a:custGeom>
              <a:avLst/>
              <a:gdLst/>
              <a:ahLst/>
              <a:cxnLst/>
              <a:rect l="l" t="t" r="r" b="b"/>
              <a:pathLst>
                <a:path w="2590737" h="2926956">
                  <a:moveTo>
                    <a:pt x="1463478" y="0"/>
                  </a:moveTo>
                  <a:cubicBezTo>
                    <a:pt x="1867606" y="0"/>
                    <a:pt x="2233476" y="163805"/>
                    <a:pt x="2498313" y="428643"/>
                  </a:cubicBezTo>
                  <a:lnTo>
                    <a:pt x="2501029" y="431631"/>
                  </a:lnTo>
                  <a:lnTo>
                    <a:pt x="2445696" y="582811"/>
                  </a:lnTo>
                  <a:cubicBezTo>
                    <a:pt x="2374039" y="813196"/>
                    <a:pt x="2335437" y="1058145"/>
                    <a:pt x="2335437" y="1312109"/>
                  </a:cubicBezTo>
                  <a:cubicBezTo>
                    <a:pt x="2335437" y="1650728"/>
                    <a:pt x="2404063" y="1973319"/>
                    <a:pt x="2528166" y="2266732"/>
                  </a:cubicBezTo>
                  <a:lnTo>
                    <a:pt x="2590737" y="2396622"/>
                  </a:lnTo>
                  <a:lnTo>
                    <a:pt x="2498313" y="2498313"/>
                  </a:lnTo>
                  <a:cubicBezTo>
                    <a:pt x="2233476" y="2763151"/>
                    <a:pt x="1867606" y="2926956"/>
                    <a:pt x="1463478" y="2926956"/>
                  </a:cubicBezTo>
                  <a:cubicBezTo>
                    <a:pt x="655221" y="2926956"/>
                    <a:pt x="0" y="2271735"/>
                    <a:pt x="0" y="1463478"/>
                  </a:cubicBezTo>
                  <a:cubicBezTo>
                    <a:pt x="0" y="655221"/>
                    <a:pt x="655221" y="0"/>
                    <a:pt x="1463478" y="0"/>
                  </a:cubicBezTo>
                  <a:close/>
                </a:path>
              </a:pathLst>
            </a:cu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Jung von Matt/Limmat «Für Pro Infirmis Behinderung sichtbar gemacht» –  Seiler&amp;#39;s Werbeblog">
              <a:extLst>
                <a:ext uri="{FF2B5EF4-FFF2-40B4-BE49-F238E27FC236}">
                  <a16:creationId xmlns:a16="http://schemas.microsoft.com/office/drawing/2014/main" id="{15648DA2-7395-15EC-9BFE-432D41D4704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9911" r="24823" b="-2"/>
            <a:stretch/>
          </p:blipFill>
          <p:spPr bwMode="auto">
            <a:xfrm>
              <a:off x="6749958" y="1845927"/>
              <a:ext cx="2591644" cy="2942642"/>
            </a:xfrm>
            <a:custGeom>
              <a:avLst/>
              <a:gdLst/>
              <a:ahLst/>
              <a:cxnLst/>
              <a:rect l="l" t="t" r="r" b="b"/>
              <a:pathLst>
                <a:path w="2577829" h="2926956">
                  <a:moveTo>
                    <a:pt x="1114351" y="0"/>
                  </a:moveTo>
                  <a:cubicBezTo>
                    <a:pt x="1922608" y="0"/>
                    <a:pt x="2577829" y="655221"/>
                    <a:pt x="2577829" y="1463478"/>
                  </a:cubicBezTo>
                  <a:cubicBezTo>
                    <a:pt x="2577829" y="2271735"/>
                    <a:pt x="1922608" y="2926956"/>
                    <a:pt x="1114351" y="2926956"/>
                  </a:cubicBezTo>
                  <a:cubicBezTo>
                    <a:pt x="710223" y="2926956"/>
                    <a:pt x="344353" y="2763151"/>
                    <a:pt x="79516" y="2498313"/>
                  </a:cubicBezTo>
                  <a:lnTo>
                    <a:pt x="0" y="2410824"/>
                  </a:lnTo>
                  <a:lnTo>
                    <a:pt x="69413" y="2266732"/>
                  </a:lnTo>
                  <a:cubicBezTo>
                    <a:pt x="193516" y="1973319"/>
                    <a:pt x="262142" y="1650728"/>
                    <a:pt x="262142" y="1312109"/>
                  </a:cubicBezTo>
                  <a:cubicBezTo>
                    <a:pt x="262142" y="1058145"/>
                    <a:pt x="223540" y="813196"/>
                    <a:pt x="151883" y="582811"/>
                  </a:cubicBezTo>
                  <a:lnTo>
                    <a:pt x="91478" y="417771"/>
                  </a:lnTo>
                  <a:lnTo>
                    <a:pt x="183443" y="334187"/>
                  </a:lnTo>
                  <a:cubicBezTo>
                    <a:pt x="436418" y="125413"/>
                    <a:pt x="760739" y="0"/>
                    <a:pt x="1114351" y="0"/>
                  </a:cubicBezTo>
                  <a:close/>
                </a:path>
              </a:pathLst>
            </a:cu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491564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685800" y="838200"/>
            <a:ext cx="7772400" cy="598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a:solidFill>
                  <a:schemeClr val="tx2"/>
                </a:solidFill>
                <a:latin typeface="+mj-lt"/>
                <a:ea typeface="+mj-ea"/>
                <a:cs typeface="ＭＳ Ｐゴシック" pitchFamily="-65" charset="-128"/>
              </a:defRPr>
            </a:lvl1pPr>
            <a:lvl2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2pPr>
            <a:lvl3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3pPr>
            <a:lvl4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4pPr>
            <a:lvl5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5pPr>
            <a:lvl6pPr marL="457200" algn="ctr" rtl="0" fontAlgn="base">
              <a:spcBef>
                <a:spcPct val="0"/>
              </a:spcBef>
              <a:spcAft>
                <a:spcPct val="0"/>
              </a:spcAft>
              <a:defRPr sz="4400">
                <a:solidFill>
                  <a:schemeClr val="tx2"/>
                </a:solidFill>
                <a:latin typeface="Arial" charset="0"/>
                <a:ea typeface="ＭＳ Ｐゴシック" pitchFamily="-67" charset="-128"/>
              </a:defRPr>
            </a:lvl6pPr>
            <a:lvl7pPr marL="914400" algn="ctr" rtl="0" fontAlgn="base">
              <a:spcBef>
                <a:spcPct val="0"/>
              </a:spcBef>
              <a:spcAft>
                <a:spcPct val="0"/>
              </a:spcAft>
              <a:defRPr sz="4400">
                <a:solidFill>
                  <a:schemeClr val="tx2"/>
                </a:solidFill>
                <a:latin typeface="Arial" charset="0"/>
                <a:ea typeface="ＭＳ Ｐゴシック" pitchFamily="-67" charset="-128"/>
              </a:defRPr>
            </a:lvl7pPr>
            <a:lvl8pPr marL="1371600" algn="ctr" rtl="0" fontAlgn="base">
              <a:spcBef>
                <a:spcPct val="0"/>
              </a:spcBef>
              <a:spcAft>
                <a:spcPct val="0"/>
              </a:spcAft>
              <a:defRPr sz="4400">
                <a:solidFill>
                  <a:schemeClr val="tx2"/>
                </a:solidFill>
                <a:latin typeface="Arial" charset="0"/>
                <a:ea typeface="ＭＳ Ｐゴシック" pitchFamily="-67" charset="-128"/>
              </a:defRPr>
            </a:lvl8pPr>
            <a:lvl9pPr marL="1828800" algn="ctr" rtl="0" fontAlgn="base">
              <a:spcBef>
                <a:spcPct val="0"/>
              </a:spcBef>
              <a:spcAft>
                <a:spcPct val="0"/>
              </a:spcAft>
              <a:defRPr sz="4400">
                <a:solidFill>
                  <a:schemeClr val="tx2"/>
                </a:solidFill>
                <a:latin typeface="Arial" charset="0"/>
                <a:ea typeface="ＭＳ Ｐゴシック" pitchFamily="-67" charset="-128"/>
              </a:defRPr>
            </a:lvl9pPr>
          </a:lstStyle>
          <a:p>
            <a:pPr algn="l" eaLnBrk="1" hangingPunct="1">
              <a:defRPr/>
            </a:pPr>
            <a:r>
              <a:rPr lang="de-DE" altLang="de-DE" sz="2400" kern="0" dirty="0">
                <a:solidFill>
                  <a:schemeClr val="accent1">
                    <a:lumMod val="50000"/>
                  </a:schemeClr>
                </a:solidFill>
                <a:latin typeface="Lucida Sans" pitchFamily="34" charset="0"/>
                <a:cs typeface="Lucida Sans" pitchFamily="34" charset="0"/>
              </a:rPr>
              <a:t>Menschen mit Behinderung in der Schweiz</a:t>
            </a:r>
          </a:p>
          <a:p>
            <a:pPr algn="l" eaLnBrk="1" hangingPunct="1">
              <a:defRPr/>
            </a:pPr>
            <a:endParaRPr lang="de-DE" altLang="de-DE" sz="2000" kern="0" dirty="0">
              <a:solidFill>
                <a:srgbClr val="000000"/>
              </a:solidFill>
              <a:latin typeface="Lucida Sans" pitchFamily="34" charset="0"/>
              <a:cs typeface="Lucida Sans" pitchFamily="34" charset="0"/>
            </a:endParaRPr>
          </a:p>
          <a:p>
            <a:pPr algn="l" eaLnBrk="1" hangingPunct="1">
              <a:defRPr/>
            </a:pPr>
            <a:endParaRPr lang="de-DE" altLang="de-DE" sz="2000" kern="0" dirty="0">
              <a:solidFill>
                <a:srgbClr val="000000"/>
              </a:solidFill>
              <a:latin typeface="Lucida Sans" pitchFamily="34" charset="0"/>
              <a:cs typeface="Lucida Sans" pitchFamily="34" charset="0"/>
            </a:endParaRPr>
          </a:p>
          <a:p>
            <a:pPr algn="l" eaLnBrk="1" hangingPunct="1">
              <a:defRPr/>
            </a:pPr>
            <a:r>
              <a:rPr lang="de-DE" altLang="de-DE" sz="2000" kern="0" dirty="0">
                <a:solidFill>
                  <a:srgbClr val="000000"/>
                </a:solidFill>
                <a:latin typeface="Lucida Sans" pitchFamily="34" charset="0"/>
                <a:cs typeface="Lucida Sans" pitchFamily="34" charset="0"/>
              </a:rPr>
              <a:t>1.8 Millionen Menschen in der Schweiz</a:t>
            </a:r>
          </a:p>
          <a:p>
            <a:pPr algn="l" eaLnBrk="1" hangingPunct="1">
              <a:defRPr/>
            </a:pPr>
            <a:endParaRPr lang="de-CH" altLang="de-DE" sz="2000" kern="0" dirty="0">
              <a:solidFill>
                <a:srgbClr val="000000"/>
              </a:solidFill>
              <a:latin typeface="Lucida Sans" pitchFamily="34" charset="0"/>
              <a:cs typeface="Lucida Sans" pitchFamily="34" charset="0"/>
            </a:endParaRPr>
          </a:p>
          <a:p>
            <a:pPr algn="l" eaLnBrk="1" hangingPunct="1">
              <a:defRPr/>
            </a:pPr>
            <a:r>
              <a:rPr lang="de-CH" altLang="de-DE" sz="2000" kern="0" dirty="0">
                <a:solidFill>
                  <a:srgbClr val="000000"/>
                </a:solidFill>
                <a:latin typeface="Lucida Sans" pitchFamily="34" charset="0"/>
                <a:cs typeface="Lucida Sans" pitchFamily="34" charset="0"/>
              </a:rPr>
              <a:t>250’000 Personen mit IV Rente, nur wenige davon arbeiten in einer Institution</a:t>
            </a:r>
          </a:p>
          <a:p>
            <a:pPr algn="l" eaLnBrk="1" hangingPunct="1">
              <a:defRPr/>
            </a:pPr>
            <a:endParaRPr lang="de-DE" altLang="de-DE" sz="2000" kern="0" dirty="0">
              <a:solidFill>
                <a:srgbClr val="000000"/>
              </a:solidFill>
              <a:latin typeface="Lucida Sans" pitchFamily="34" charset="0"/>
              <a:cs typeface="Lucida Sans" pitchFamily="34" charset="0"/>
            </a:endParaRPr>
          </a:p>
          <a:p>
            <a:pPr algn="l" eaLnBrk="1" hangingPunct="1">
              <a:defRPr/>
            </a:pPr>
            <a:r>
              <a:rPr lang="de-CH" altLang="de-DE" sz="2000" kern="0" dirty="0">
                <a:solidFill>
                  <a:srgbClr val="000000"/>
                </a:solidFill>
                <a:latin typeface="Lucida Sans" pitchFamily="34" charset="0"/>
                <a:cs typeface="Lucida Sans" pitchFamily="34" charset="0"/>
              </a:rPr>
              <a:t>Nur 4 % mit angeborener Behinderung - je älter je mehr..</a:t>
            </a:r>
          </a:p>
          <a:p>
            <a:pPr algn="l" eaLnBrk="1" hangingPunct="1">
              <a:defRPr/>
            </a:pPr>
            <a:endParaRPr lang="de-CH" altLang="de-DE" sz="2000" kern="0" dirty="0">
              <a:solidFill>
                <a:srgbClr val="000000"/>
              </a:solidFill>
              <a:latin typeface="Lucida Sans" pitchFamily="34" charset="0"/>
              <a:cs typeface="Lucida Sans" pitchFamily="34" charset="0"/>
            </a:endParaRPr>
          </a:p>
          <a:p>
            <a:pPr algn="l" eaLnBrk="1" hangingPunct="1">
              <a:defRPr/>
            </a:pPr>
            <a:r>
              <a:rPr lang="de-CH" altLang="de-DE" sz="2000" kern="0" dirty="0">
                <a:solidFill>
                  <a:srgbClr val="000000"/>
                </a:solidFill>
                <a:latin typeface="Lucida Sans" pitchFamily="34" charset="0"/>
                <a:cs typeface="Lucida Sans" pitchFamily="34" charset="0"/>
              </a:rPr>
              <a:t>Menschen mit Behinderung sind trotz Arbeitsfähigkeit häufiger erwerbslos (84 % zu 68 %)</a:t>
            </a:r>
          </a:p>
          <a:p>
            <a:pPr algn="l" eaLnBrk="1" hangingPunct="1">
              <a:defRPr/>
            </a:pPr>
            <a:endParaRPr lang="de-CH" altLang="de-DE" sz="2000" kern="0" dirty="0">
              <a:solidFill>
                <a:srgbClr val="000000"/>
              </a:solidFill>
              <a:latin typeface="Lucida Sans" pitchFamily="34" charset="0"/>
              <a:cs typeface="Lucida Sans" pitchFamily="34" charset="0"/>
            </a:endParaRPr>
          </a:p>
          <a:p>
            <a:pPr algn="l" eaLnBrk="1" hangingPunct="1">
              <a:defRPr/>
            </a:pPr>
            <a:r>
              <a:rPr lang="de-CH" altLang="de-DE" sz="2000" kern="0" dirty="0">
                <a:solidFill>
                  <a:srgbClr val="000000"/>
                </a:solidFill>
                <a:latin typeface="Lucida Sans" pitchFamily="34" charset="0"/>
                <a:cs typeface="Lucida Sans" pitchFamily="34" charset="0"/>
              </a:rPr>
              <a:t>Krankheitsbedingte Absenzen nehmen zu, gerade bei jungen Mitarbeitenden</a:t>
            </a:r>
          </a:p>
          <a:p>
            <a:pPr algn="l" eaLnBrk="1" hangingPunct="1">
              <a:defRPr/>
            </a:pPr>
            <a:endParaRPr lang="de-CH" altLang="de-DE" sz="1800" b="1" kern="0" dirty="0">
              <a:solidFill>
                <a:srgbClr val="FF0000"/>
              </a:solidFill>
              <a:latin typeface="Lucida Sans" pitchFamily="34" charset="0"/>
              <a:cs typeface="Lucida Sans" pitchFamily="34" charset="0"/>
            </a:endParaRPr>
          </a:p>
        </p:txBody>
      </p:sp>
    </p:spTree>
    <p:extLst>
      <p:ext uri="{BB962C8B-B14F-4D97-AF65-F5344CB8AC3E}">
        <p14:creationId xmlns:p14="http://schemas.microsoft.com/office/powerpoint/2010/main" val="45102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98" name="Gerader Verbinder 8197">
            <a:extLst>
              <a:ext uri="{FF2B5EF4-FFF2-40B4-BE49-F238E27FC236}">
                <a16:creationId xmlns:a16="http://schemas.microsoft.com/office/drawing/2014/main" id="{96C8865C-B5D8-81D5-B59D-474E1333B093}"/>
              </a:ext>
            </a:extLst>
          </p:cNvPr>
          <p:cNvCxnSpPr>
            <a:cxnSpLocks/>
          </p:cNvCxnSpPr>
          <p:nvPr/>
        </p:nvCxnSpPr>
        <p:spPr bwMode="auto">
          <a:xfrm>
            <a:off x="3526969" y="2736281"/>
            <a:ext cx="0" cy="620109"/>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197" name="Gerader Verbinder 8196">
            <a:extLst>
              <a:ext uri="{FF2B5EF4-FFF2-40B4-BE49-F238E27FC236}">
                <a16:creationId xmlns:a16="http://schemas.microsoft.com/office/drawing/2014/main" id="{D525BDE9-F30F-D59A-E85E-A7400F1EEDD5}"/>
              </a:ext>
            </a:extLst>
          </p:cNvPr>
          <p:cNvCxnSpPr>
            <a:cxnSpLocks/>
          </p:cNvCxnSpPr>
          <p:nvPr/>
        </p:nvCxnSpPr>
        <p:spPr bwMode="auto">
          <a:xfrm>
            <a:off x="2601683" y="2768943"/>
            <a:ext cx="0" cy="620109"/>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8" name="Gerader Verbinder 37">
            <a:extLst>
              <a:ext uri="{FF2B5EF4-FFF2-40B4-BE49-F238E27FC236}">
                <a16:creationId xmlns:a16="http://schemas.microsoft.com/office/drawing/2014/main" id="{4F9CED24-46E7-48AE-83B9-002C25990713}"/>
              </a:ext>
            </a:extLst>
          </p:cNvPr>
          <p:cNvCxnSpPr>
            <a:cxnSpLocks/>
          </p:cNvCxnSpPr>
          <p:nvPr/>
        </p:nvCxnSpPr>
        <p:spPr bwMode="auto">
          <a:xfrm>
            <a:off x="1643739" y="2692745"/>
            <a:ext cx="0" cy="620109"/>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1" name="Gerader Verbinder 20">
            <a:extLst>
              <a:ext uri="{FF2B5EF4-FFF2-40B4-BE49-F238E27FC236}">
                <a16:creationId xmlns:a16="http://schemas.microsoft.com/office/drawing/2014/main" id="{21995DB5-7733-BE33-2F9F-A2EA5F8B899D}"/>
              </a:ext>
            </a:extLst>
          </p:cNvPr>
          <p:cNvCxnSpPr>
            <a:cxnSpLocks/>
          </p:cNvCxnSpPr>
          <p:nvPr/>
        </p:nvCxnSpPr>
        <p:spPr bwMode="auto">
          <a:xfrm flipH="1">
            <a:off x="609595" y="2714517"/>
            <a:ext cx="1" cy="620109"/>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Gerader Verbinder 17">
            <a:extLst>
              <a:ext uri="{FF2B5EF4-FFF2-40B4-BE49-F238E27FC236}">
                <a16:creationId xmlns:a16="http://schemas.microsoft.com/office/drawing/2014/main" id="{7831FA0D-357A-5D17-57D9-03A099873397}"/>
              </a:ext>
            </a:extLst>
          </p:cNvPr>
          <p:cNvCxnSpPr>
            <a:cxnSpLocks/>
            <a:endCxn id="10" idx="2"/>
          </p:cNvCxnSpPr>
          <p:nvPr/>
        </p:nvCxnSpPr>
        <p:spPr bwMode="auto">
          <a:xfrm>
            <a:off x="718457" y="2627433"/>
            <a:ext cx="2694214" cy="45011"/>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194" name="Rectangle 2"/>
          <p:cNvSpPr>
            <a:spLocks noGrp="1" noChangeArrowheads="1"/>
          </p:cNvSpPr>
          <p:nvPr>
            <p:ph type="title" idx="4294967295"/>
          </p:nvPr>
        </p:nvSpPr>
        <p:spPr bwMode="auto">
          <a:xfrm>
            <a:off x="324035" y="1124413"/>
            <a:ext cx="3690257" cy="461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1" hangingPunct="1"/>
            <a:r>
              <a:rPr lang="de-DE" altLang="de-DE" sz="2400" dirty="0">
                <a:solidFill>
                  <a:schemeClr val="accent1">
                    <a:lumMod val="50000"/>
                  </a:schemeClr>
                </a:solidFill>
                <a:latin typeface="Lucida Sans" pitchFamily="34" charset="0"/>
                <a:cs typeface="Lucida Sans" pitchFamily="34" charset="0"/>
              </a:rPr>
              <a:t>Regulärer Arbeitsplatz</a:t>
            </a:r>
          </a:p>
        </p:txBody>
      </p:sp>
      <p:sp>
        <p:nvSpPr>
          <p:cNvPr id="3" name="Rectangle 2">
            <a:extLst>
              <a:ext uri="{FF2B5EF4-FFF2-40B4-BE49-F238E27FC236}">
                <a16:creationId xmlns:a16="http://schemas.microsoft.com/office/drawing/2014/main" id="{C69390AB-93C7-EDFE-2C15-590DB2931CAC}"/>
              </a:ext>
            </a:extLst>
          </p:cNvPr>
          <p:cNvSpPr txBox="1">
            <a:spLocks noChangeArrowheads="1"/>
          </p:cNvSpPr>
          <p:nvPr/>
        </p:nvSpPr>
        <p:spPr bwMode="auto">
          <a:xfrm>
            <a:off x="4887686" y="1124413"/>
            <a:ext cx="3765698" cy="461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a:solidFill>
                  <a:schemeClr val="tx2"/>
                </a:solidFill>
                <a:latin typeface="+mj-lt"/>
                <a:ea typeface="+mj-ea"/>
                <a:cs typeface="ＭＳ Ｐゴシック" pitchFamily="-65" charset="-128"/>
              </a:defRPr>
            </a:lvl1pPr>
            <a:lvl2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2pPr>
            <a:lvl3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3pPr>
            <a:lvl4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4pPr>
            <a:lvl5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5pPr>
            <a:lvl6pPr marL="457200" algn="ctr" rtl="0" fontAlgn="base">
              <a:spcBef>
                <a:spcPct val="0"/>
              </a:spcBef>
              <a:spcAft>
                <a:spcPct val="0"/>
              </a:spcAft>
              <a:defRPr sz="4400">
                <a:solidFill>
                  <a:schemeClr val="tx2"/>
                </a:solidFill>
                <a:latin typeface="Arial" charset="0"/>
                <a:ea typeface="ＭＳ Ｐゴシック" pitchFamily="-67" charset="-128"/>
              </a:defRPr>
            </a:lvl6pPr>
            <a:lvl7pPr marL="914400" algn="ctr" rtl="0" fontAlgn="base">
              <a:spcBef>
                <a:spcPct val="0"/>
              </a:spcBef>
              <a:spcAft>
                <a:spcPct val="0"/>
              </a:spcAft>
              <a:defRPr sz="4400">
                <a:solidFill>
                  <a:schemeClr val="tx2"/>
                </a:solidFill>
                <a:latin typeface="Arial" charset="0"/>
                <a:ea typeface="ＭＳ Ｐゴシック" pitchFamily="-67" charset="-128"/>
              </a:defRPr>
            </a:lvl7pPr>
            <a:lvl8pPr marL="1371600" algn="ctr" rtl="0" fontAlgn="base">
              <a:spcBef>
                <a:spcPct val="0"/>
              </a:spcBef>
              <a:spcAft>
                <a:spcPct val="0"/>
              </a:spcAft>
              <a:defRPr sz="4400">
                <a:solidFill>
                  <a:schemeClr val="tx2"/>
                </a:solidFill>
                <a:latin typeface="Arial" charset="0"/>
                <a:ea typeface="ＭＳ Ｐゴシック" pitchFamily="-67" charset="-128"/>
              </a:defRPr>
            </a:lvl8pPr>
            <a:lvl9pPr marL="1828800" algn="ctr" rtl="0" fontAlgn="base">
              <a:spcBef>
                <a:spcPct val="0"/>
              </a:spcBef>
              <a:spcAft>
                <a:spcPct val="0"/>
              </a:spcAft>
              <a:defRPr sz="4400">
                <a:solidFill>
                  <a:schemeClr val="tx2"/>
                </a:solidFill>
                <a:latin typeface="Arial" charset="0"/>
                <a:ea typeface="ＭＳ Ｐゴシック" pitchFamily="-67" charset="-128"/>
              </a:defRPr>
            </a:lvl9pPr>
          </a:lstStyle>
          <a:p>
            <a:pPr algn="l" eaLnBrk="1" hangingPunct="1"/>
            <a:r>
              <a:rPr lang="de-DE" altLang="de-DE" sz="2400" kern="0" dirty="0">
                <a:solidFill>
                  <a:schemeClr val="accent1">
                    <a:lumMod val="50000"/>
                  </a:schemeClr>
                </a:solidFill>
                <a:latin typeface="Lucida Sans" pitchFamily="34" charset="0"/>
                <a:cs typeface="Lucida Sans" pitchFamily="34" charset="0"/>
              </a:rPr>
              <a:t>Inklusionsarbeitsplatz</a:t>
            </a:r>
          </a:p>
        </p:txBody>
      </p:sp>
      <p:sp>
        <p:nvSpPr>
          <p:cNvPr id="4" name="Ellipse 3">
            <a:extLst>
              <a:ext uri="{FF2B5EF4-FFF2-40B4-BE49-F238E27FC236}">
                <a16:creationId xmlns:a16="http://schemas.microsoft.com/office/drawing/2014/main" id="{3FA08188-5C1D-5E03-72A3-CF197FC2BCE9}"/>
              </a:ext>
            </a:extLst>
          </p:cNvPr>
          <p:cNvSpPr/>
          <p:nvPr/>
        </p:nvSpPr>
        <p:spPr bwMode="auto">
          <a:xfrm>
            <a:off x="2002971" y="1947075"/>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5" name="Ellipse 4">
            <a:extLst>
              <a:ext uri="{FF2B5EF4-FFF2-40B4-BE49-F238E27FC236}">
                <a16:creationId xmlns:a16="http://schemas.microsoft.com/office/drawing/2014/main" id="{4F946ECB-549B-0BE4-D418-5A7A5245B94A}"/>
              </a:ext>
            </a:extLst>
          </p:cNvPr>
          <p:cNvSpPr/>
          <p:nvPr/>
        </p:nvSpPr>
        <p:spPr bwMode="auto">
          <a:xfrm>
            <a:off x="489857" y="2525487"/>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6" name="Ellipse 5">
            <a:extLst>
              <a:ext uri="{FF2B5EF4-FFF2-40B4-BE49-F238E27FC236}">
                <a16:creationId xmlns:a16="http://schemas.microsoft.com/office/drawing/2014/main" id="{C7049106-404A-B0F7-5278-31B76198AD03}"/>
              </a:ext>
            </a:extLst>
          </p:cNvPr>
          <p:cNvSpPr/>
          <p:nvPr/>
        </p:nvSpPr>
        <p:spPr bwMode="auto">
          <a:xfrm>
            <a:off x="1529439" y="2532181"/>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9" name="Ellipse 8">
            <a:extLst>
              <a:ext uri="{FF2B5EF4-FFF2-40B4-BE49-F238E27FC236}">
                <a16:creationId xmlns:a16="http://schemas.microsoft.com/office/drawing/2014/main" id="{BEA95963-C20F-5636-A2F3-89C565F65636}"/>
              </a:ext>
            </a:extLst>
          </p:cNvPr>
          <p:cNvSpPr/>
          <p:nvPr/>
        </p:nvSpPr>
        <p:spPr bwMode="auto">
          <a:xfrm>
            <a:off x="2491452" y="2544314"/>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10" name="Ellipse 9">
            <a:extLst>
              <a:ext uri="{FF2B5EF4-FFF2-40B4-BE49-F238E27FC236}">
                <a16:creationId xmlns:a16="http://schemas.microsoft.com/office/drawing/2014/main" id="{49F757D1-D92E-0D30-8AB9-C2E3A4F6B27C}"/>
              </a:ext>
            </a:extLst>
          </p:cNvPr>
          <p:cNvSpPr/>
          <p:nvPr/>
        </p:nvSpPr>
        <p:spPr bwMode="auto">
          <a:xfrm>
            <a:off x="3412671" y="2569030"/>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cxnSp>
        <p:nvCxnSpPr>
          <p:cNvPr id="12" name="Gerader Verbinder 11">
            <a:extLst>
              <a:ext uri="{FF2B5EF4-FFF2-40B4-BE49-F238E27FC236}">
                <a16:creationId xmlns:a16="http://schemas.microsoft.com/office/drawing/2014/main" id="{2AA6662A-F09A-DA5F-9453-2F4CDEA087B1}"/>
              </a:ext>
            </a:extLst>
          </p:cNvPr>
          <p:cNvCxnSpPr>
            <a:cxnSpLocks/>
          </p:cNvCxnSpPr>
          <p:nvPr/>
        </p:nvCxnSpPr>
        <p:spPr bwMode="auto">
          <a:xfrm>
            <a:off x="2117271" y="2153903"/>
            <a:ext cx="0" cy="481692"/>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37" name="Gruppieren 36">
            <a:extLst>
              <a:ext uri="{FF2B5EF4-FFF2-40B4-BE49-F238E27FC236}">
                <a16:creationId xmlns:a16="http://schemas.microsoft.com/office/drawing/2014/main" id="{3EA31292-2FEE-3EF1-1B91-138696278396}"/>
              </a:ext>
            </a:extLst>
          </p:cNvPr>
          <p:cNvGrpSpPr/>
          <p:nvPr/>
        </p:nvGrpSpPr>
        <p:grpSpPr>
          <a:xfrm>
            <a:off x="286431" y="3091535"/>
            <a:ext cx="755192" cy="696690"/>
            <a:chOff x="319089" y="4103908"/>
            <a:chExt cx="755192" cy="696690"/>
          </a:xfrm>
        </p:grpSpPr>
        <p:sp>
          <p:nvSpPr>
            <p:cNvPr id="36" name="Rechteck: abgerundete Ecken 35">
              <a:extLst>
                <a:ext uri="{FF2B5EF4-FFF2-40B4-BE49-F238E27FC236}">
                  <a16:creationId xmlns:a16="http://schemas.microsoft.com/office/drawing/2014/main" id="{24E560FA-6113-CE49-97FD-46C02E23A06F}"/>
                </a:ext>
              </a:extLst>
            </p:cNvPr>
            <p:cNvSpPr/>
            <p:nvPr/>
          </p:nvSpPr>
          <p:spPr bwMode="auto">
            <a:xfrm>
              <a:off x="319089" y="4103908"/>
              <a:ext cx="755192" cy="6966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28" name="Ellipse 27">
              <a:extLst>
                <a:ext uri="{FF2B5EF4-FFF2-40B4-BE49-F238E27FC236}">
                  <a16:creationId xmlns:a16="http://schemas.microsoft.com/office/drawing/2014/main" id="{71B564AE-B266-D3BF-4CF4-22512E432D75}"/>
                </a:ext>
              </a:extLst>
            </p:cNvPr>
            <p:cNvSpPr/>
            <p:nvPr/>
          </p:nvSpPr>
          <p:spPr bwMode="auto">
            <a:xfrm>
              <a:off x="419098"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29" name="Ellipse 28">
              <a:extLst>
                <a:ext uri="{FF2B5EF4-FFF2-40B4-BE49-F238E27FC236}">
                  <a16:creationId xmlns:a16="http://schemas.microsoft.com/office/drawing/2014/main" id="{B4B64511-E6F4-D272-9F9F-B031EEB92FCC}"/>
                </a:ext>
              </a:extLst>
            </p:cNvPr>
            <p:cNvSpPr/>
            <p:nvPr/>
          </p:nvSpPr>
          <p:spPr bwMode="auto">
            <a:xfrm>
              <a:off x="756554"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30" name="Ellipse 29">
              <a:extLst>
                <a:ext uri="{FF2B5EF4-FFF2-40B4-BE49-F238E27FC236}">
                  <a16:creationId xmlns:a16="http://schemas.microsoft.com/office/drawing/2014/main" id="{161686E9-42E5-F48F-1DB4-D291ABB1EB05}"/>
                </a:ext>
              </a:extLst>
            </p:cNvPr>
            <p:cNvSpPr/>
            <p:nvPr/>
          </p:nvSpPr>
          <p:spPr bwMode="auto">
            <a:xfrm>
              <a:off x="391884"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31" name="Ellipse 30">
              <a:extLst>
                <a:ext uri="{FF2B5EF4-FFF2-40B4-BE49-F238E27FC236}">
                  <a16:creationId xmlns:a16="http://schemas.microsoft.com/office/drawing/2014/main" id="{179319CB-922B-EA41-9B3A-3F53FC047921}"/>
                </a:ext>
              </a:extLst>
            </p:cNvPr>
            <p:cNvSpPr/>
            <p:nvPr/>
          </p:nvSpPr>
          <p:spPr bwMode="auto">
            <a:xfrm>
              <a:off x="740226"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grpSp>
      <p:grpSp>
        <p:nvGrpSpPr>
          <p:cNvPr id="39" name="Gruppieren 38">
            <a:extLst>
              <a:ext uri="{FF2B5EF4-FFF2-40B4-BE49-F238E27FC236}">
                <a16:creationId xmlns:a16="http://schemas.microsoft.com/office/drawing/2014/main" id="{C47640BE-8193-99FD-4D84-C774A9250BD7}"/>
              </a:ext>
            </a:extLst>
          </p:cNvPr>
          <p:cNvGrpSpPr/>
          <p:nvPr/>
        </p:nvGrpSpPr>
        <p:grpSpPr>
          <a:xfrm>
            <a:off x="1320574" y="3069763"/>
            <a:ext cx="755192" cy="696690"/>
            <a:chOff x="319089" y="4103908"/>
            <a:chExt cx="755192" cy="696690"/>
          </a:xfrm>
        </p:grpSpPr>
        <p:sp>
          <p:nvSpPr>
            <p:cNvPr id="40" name="Rechteck: abgerundete Ecken 39">
              <a:extLst>
                <a:ext uri="{FF2B5EF4-FFF2-40B4-BE49-F238E27FC236}">
                  <a16:creationId xmlns:a16="http://schemas.microsoft.com/office/drawing/2014/main" id="{D19D0250-49F7-2E16-DEED-728D35C3D4D3}"/>
                </a:ext>
              </a:extLst>
            </p:cNvPr>
            <p:cNvSpPr/>
            <p:nvPr/>
          </p:nvSpPr>
          <p:spPr bwMode="auto">
            <a:xfrm>
              <a:off x="319089" y="4103908"/>
              <a:ext cx="755192" cy="6966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41" name="Ellipse 40">
              <a:extLst>
                <a:ext uri="{FF2B5EF4-FFF2-40B4-BE49-F238E27FC236}">
                  <a16:creationId xmlns:a16="http://schemas.microsoft.com/office/drawing/2014/main" id="{7F5AFF38-6DCA-3304-255E-58F0FF7D4DD3}"/>
                </a:ext>
              </a:extLst>
            </p:cNvPr>
            <p:cNvSpPr/>
            <p:nvPr/>
          </p:nvSpPr>
          <p:spPr bwMode="auto">
            <a:xfrm>
              <a:off x="419098"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42" name="Ellipse 41">
              <a:extLst>
                <a:ext uri="{FF2B5EF4-FFF2-40B4-BE49-F238E27FC236}">
                  <a16:creationId xmlns:a16="http://schemas.microsoft.com/office/drawing/2014/main" id="{77CBE818-8D01-53AB-D46E-85E609C2B836}"/>
                </a:ext>
              </a:extLst>
            </p:cNvPr>
            <p:cNvSpPr/>
            <p:nvPr/>
          </p:nvSpPr>
          <p:spPr bwMode="auto">
            <a:xfrm>
              <a:off x="756554"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43" name="Ellipse 42">
              <a:extLst>
                <a:ext uri="{FF2B5EF4-FFF2-40B4-BE49-F238E27FC236}">
                  <a16:creationId xmlns:a16="http://schemas.microsoft.com/office/drawing/2014/main" id="{55418BD5-89F4-4081-F1CC-F2B4AE3F258E}"/>
                </a:ext>
              </a:extLst>
            </p:cNvPr>
            <p:cNvSpPr/>
            <p:nvPr/>
          </p:nvSpPr>
          <p:spPr bwMode="auto">
            <a:xfrm>
              <a:off x="391884"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44" name="Ellipse 43">
              <a:extLst>
                <a:ext uri="{FF2B5EF4-FFF2-40B4-BE49-F238E27FC236}">
                  <a16:creationId xmlns:a16="http://schemas.microsoft.com/office/drawing/2014/main" id="{3D2F736E-9191-701D-C64D-EF7B6D106304}"/>
                </a:ext>
              </a:extLst>
            </p:cNvPr>
            <p:cNvSpPr/>
            <p:nvPr/>
          </p:nvSpPr>
          <p:spPr bwMode="auto">
            <a:xfrm>
              <a:off x="740226"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grpSp>
      <p:grpSp>
        <p:nvGrpSpPr>
          <p:cNvPr id="46" name="Gruppieren 45">
            <a:extLst>
              <a:ext uri="{FF2B5EF4-FFF2-40B4-BE49-F238E27FC236}">
                <a16:creationId xmlns:a16="http://schemas.microsoft.com/office/drawing/2014/main" id="{B2669A62-653B-DBD7-0499-D171C9EF7C3B}"/>
              </a:ext>
            </a:extLst>
          </p:cNvPr>
          <p:cNvGrpSpPr/>
          <p:nvPr/>
        </p:nvGrpSpPr>
        <p:grpSpPr>
          <a:xfrm>
            <a:off x="2285996" y="3058871"/>
            <a:ext cx="755192" cy="696690"/>
            <a:chOff x="319089" y="4103908"/>
            <a:chExt cx="755192" cy="696690"/>
          </a:xfrm>
        </p:grpSpPr>
        <p:sp>
          <p:nvSpPr>
            <p:cNvPr id="47" name="Rechteck: abgerundete Ecken 46">
              <a:extLst>
                <a:ext uri="{FF2B5EF4-FFF2-40B4-BE49-F238E27FC236}">
                  <a16:creationId xmlns:a16="http://schemas.microsoft.com/office/drawing/2014/main" id="{8D361CFD-EB68-4824-C905-488AA36292A9}"/>
                </a:ext>
              </a:extLst>
            </p:cNvPr>
            <p:cNvSpPr/>
            <p:nvPr/>
          </p:nvSpPr>
          <p:spPr bwMode="auto">
            <a:xfrm>
              <a:off x="319089" y="4103908"/>
              <a:ext cx="755192" cy="6966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48" name="Ellipse 47">
              <a:extLst>
                <a:ext uri="{FF2B5EF4-FFF2-40B4-BE49-F238E27FC236}">
                  <a16:creationId xmlns:a16="http://schemas.microsoft.com/office/drawing/2014/main" id="{8D25D90A-59D0-2789-9530-C14E8E451B70}"/>
                </a:ext>
              </a:extLst>
            </p:cNvPr>
            <p:cNvSpPr/>
            <p:nvPr/>
          </p:nvSpPr>
          <p:spPr bwMode="auto">
            <a:xfrm>
              <a:off x="419098"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49" name="Ellipse 48">
              <a:extLst>
                <a:ext uri="{FF2B5EF4-FFF2-40B4-BE49-F238E27FC236}">
                  <a16:creationId xmlns:a16="http://schemas.microsoft.com/office/drawing/2014/main" id="{68B8D2CE-B031-5554-01D3-D47C789D8A5A}"/>
                </a:ext>
              </a:extLst>
            </p:cNvPr>
            <p:cNvSpPr/>
            <p:nvPr/>
          </p:nvSpPr>
          <p:spPr bwMode="auto">
            <a:xfrm>
              <a:off x="756554"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50" name="Ellipse 49">
              <a:extLst>
                <a:ext uri="{FF2B5EF4-FFF2-40B4-BE49-F238E27FC236}">
                  <a16:creationId xmlns:a16="http://schemas.microsoft.com/office/drawing/2014/main" id="{330E8AC4-0042-5A7E-17B7-6C15A8D0C1DC}"/>
                </a:ext>
              </a:extLst>
            </p:cNvPr>
            <p:cNvSpPr/>
            <p:nvPr/>
          </p:nvSpPr>
          <p:spPr bwMode="auto">
            <a:xfrm>
              <a:off x="391884"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51" name="Ellipse 50">
              <a:extLst>
                <a:ext uri="{FF2B5EF4-FFF2-40B4-BE49-F238E27FC236}">
                  <a16:creationId xmlns:a16="http://schemas.microsoft.com/office/drawing/2014/main" id="{D7005DA9-8CD0-8490-C8C8-43124969A9A2}"/>
                </a:ext>
              </a:extLst>
            </p:cNvPr>
            <p:cNvSpPr/>
            <p:nvPr/>
          </p:nvSpPr>
          <p:spPr bwMode="auto">
            <a:xfrm>
              <a:off x="740226"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grpSp>
      <p:sp>
        <p:nvSpPr>
          <p:cNvPr id="54" name="Rechteck: abgerundete Ecken 53">
            <a:extLst>
              <a:ext uri="{FF2B5EF4-FFF2-40B4-BE49-F238E27FC236}">
                <a16:creationId xmlns:a16="http://schemas.microsoft.com/office/drawing/2014/main" id="{1635BB95-9D24-4CDA-8C23-1DAA0E360096}"/>
              </a:ext>
            </a:extLst>
          </p:cNvPr>
          <p:cNvSpPr/>
          <p:nvPr/>
        </p:nvSpPr>
        <p:spPr bwMode="auto">
          <a:xfrm>
            <a:off x="3189515" y="3047985"/>
            <a:ext cx="755192" cy="6966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55" name="Ellipse 54">
            <a:extLst>
              <a:ext uri="{FF2B5EF4-FFF2-40B4-BE49-F238E27FC236}">
                <a16:creationId xmlns:a16="http://schemas.microsoft.com/office/drawing/2014/main" id="{ABACFD56-C117-91D7-861E-07C70B8380ED}"/>
              </a:ext>
            </a:extLst>
          </p:cNvPr>
          <p:cNvSpPr/>
          <p:nvPr/>
        </p:nvSpPr>
        <p:spPr bwMode="auto">
          <a:xfrm>
            <a:off x="3311296" y="3118741"/>
            <a:ext cx="228600" cy="206828"/>
          </a:xfrm>
          <a:prstGeom prst="ellipse">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56" name="Ellipse 55">
            <a:extLst>
              <a:ext uri="{FF2B5EF4-FFF2-40B4-BE49-F238E27FC236}">
                <a16:creationId xmlns:a16="http://schemas.microsoft.com/office/drawing/2014/main" id="{6D9DD93A-097E-6282-0F6F-FB1B19E8DFCA}"/>
              </a:ext>
            </a:extLst>
          </p:cNvPr>
          <p:cNvSpPr/>
          <p:nvPr/>
        </p:nvSpPr>
        <p:spPr bwMode="auto">
          <a:xfrm>
            <a:off x="3648752" y="3118741"/>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57" name="Ellipse 56">
            <a:extLst>
              <a:ext uri="{FF2B5EF4-FFF2-40B4-BE49-F238E27FC236}">
                <a16:creationId xmlns:a16="http://schemas.microsoft.com/office/drawing/2014/main" id="{3A8FFF82-AE8A-88FE-5173-4B40C8C58EC9}"/>
              </a:ext>
            </a:extLst>
          </p:cNvPr>
          <p:cNvSpPr/>
          <p:nvPr/>
        </p:nvSpPr>
        <p:spPr bwMode="auto">
          <a:xfrm>
            <a:off x="3284082" y="3505185"/>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58" name="Ellipse 57">
            <a:extLst>
              <a:ext uri="{FF2B5EF4-FFF2-40B4-BE49-F238E27FC236}">
                <a16:creationId xmlns:a16="http://schemas.microsoft.com/office/drawing/2014/main" id="{7D195B28-5B14-D6F5-CF12-0F0656CA6695}"/>
              </a:ext>
            </a:extLst>
          </p:cNvPr>
          <p:cNvSpPr/>
          <p:nvPr/>
        </p:nvSpPr>
        <p:spPr bwMode="auto">
          <a:xfrm>
            <a:off x="3632424" y="3505185"/>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cxnSp>
        <p:nvCxnSpPr>
          <p:cNvPr id="61" name="Gerade Verbindung mit Pfeil 60">
            <a:extLst>
              <a:ext uri="{FF2B5EF4-FFF2-40B4-BE49-F238E27FC236}">
                <a16:creationId xmlns:a16="http://schemas.microsoft.com/office/drawing/2014/main" id="{15604FEB-3255-A782-2427-A9400C865D7F}"/>
              </a:ext>
            </a:extLst>
          </p:cNvPr>
          <p:cNvCxnSpPr>
            <a:cxnSpLocks/>
            <a:endCxn id="55" idx="3"/>
          </p:cNvCxnSpPr>
          <p:nvPr/>
        </p:nvCxnSpPr>
        <p:spPr bwMode="auto">
          <a:xfrm flipV="1">
            <a:off x="2134966" y="3295280"/>
            <a:ext cx="1209808" cy="1127022"/>
          </a:xfrm>
          <a:prstGeom prst="straightConnector1">
            <a:avLst/>
          </a:prstGeom>
          <a:solidFill>
            <a:schemeClr val="accent1"/>
          </a:solidFill>
          <a:ln w="50800" cap="flat" cmpd="sng" algn="ctr">
            <a:solidFill>
              <a:schemeClr val="tx1"/>
            </a:solidFill>
            <a:prstDash val="solid"/>
            <a:round/>
            <a:headEnd type="none" w="med" len="med"/>
            <a:tailEnd type="triangle"/>
          </a:ln>
          <a:effectLst/>
        </p:spPr>
      </p:cxnSp>
      <p:sp>
        <p:nvSpPr>
          <p:cNvPr id="8192" name="Rectangle 2">
            <a:extLst>
              <a:ext uri="{FF2B5EF4-FFF2-40B4-BE49-F238E27FC236}">
                <a16:creationId xmlns:a16="http://schemas.microsoft.com/office/drawing/2014/main" id="{E892B6F4-BD20-0E97-DB1D-EDB7EC985A90}"/>
              </a:ext>
            </a:extLst>
          </p:cNvPr>
          <p:cNvSpPr txBox="1">
            <a:spLocks noChangeArrowheads="1"/>
          </p:cNvSpPr>
          <p:nvPr/>
        </p:nvSpPr>
        <p:spPr bwMode="auto">
          <a:xfrm>
            <a:off x="293227" y="4476731"/>
            <a:ext cx="4289660" cy="11829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a:solidFill>
                  <a:schemeClr val="tx2"/>
                </a:solidFill>
                <a:latin typeface="+mj-lt"/>
                <a:ea typeface="+mj-ea"/>
                <a:cs typeface="ＭＳ Ｐゴシック" pitchFamily="-65" charset="-128"/>
              </a:defRPr>
            </a:lvl1pPr>
            <a:lvl2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2pPr>
            <a:lvl3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3pPr>
            <a:lvl4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4pPr>
            <a:lvl5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5pPr>
            <a:lvl6pPr marL="457200" algn="ctr" rtl="0" fontAlgn="base">
              <a:spcBef>
                <a:spcPct val="0"/>
              </a:spcBef>
              <a:spcAft>
                <a:spcPct val="0"/>
              </a:spcAft>
              <a:defRPr sz="4400">
                <a:solidFill>
                  <a:schemeClr val="tx2"/>
                </a:solidFill>
                <a:latin typeface="Arial" charset="0"/>
                <a:ea typeface="ＭＳ Ｐゴシック" pitchFamily="-67" charset="-128"/>
              </a:defRPr>
            </a:lvl6pPr>
            <a:lvl7pPr marL="914400" algn="ctr" rtl="0" fontAlgn="base">
              <a:spcBef>
                <a:spcPct val="0"/>
              </a:spcBef>
              <a:spcAft>
                <a:spcPct val="0"/>
              </a:spcAft>
              <a:defRPr sz="4400">
                <a:solidFill>
                  <a:schemeClr val="tx2"/>
                </a:solidFill>
                <a:latin typeface="Arial" charset="0"/>
                <a:ea typeface="ＭＳ Ｐゴシック" pitchFamily="-67" charset="-128"/>
              </a:defRPr>
            </a:lvl7pPr>
            <a:lvl8pPr marL="1371600" algn="ctr" rtl="0" fontAlgn="base">
              <a:spcBef>
                <a:spcPct val="0"/>
              </a:spcBef>
              <a:spcAft>
                <a:spcPct val="0"/>
              </a:spcAft>
              <a:defRPr sz="4400">
                <a:solidFill>
                  <a:schemeClr val="tx2"/>
                </a:solidFill>
                <a:latin typeface="Arial" charset="0"/>
                <a:ea typeface="ＭＳ Ｐゴシック" pitchFamily="-67" charset="-128"/>
              </a:defRPr>
            </a:lvl8pPr>
            <a:lvl9pPr marL="1828800" algn="ctr" rtl="0" fontAlgn="base">
              <a:spcBef>
                <a:spcPct val="0"/>
              </a:spcBef>
              <a:spcAft>
                <a:spcPct val="0"/>
              </a:spcAft>
              <a:defRPr sz="4400">
                <a:solidFill>
                  <a:schemeClr val="tx2"/>
                </a:solidFill>
                <a:latin typeface="Arial" charset="0"/>
                <a:ea typeface="ＭＳ Ｐゴシック" pitchFamily="-67" charset="-128"/>
              </a:defRPr>
            </a:lvl9pPr>
          </a:lstStyle>
          <a:p>
            <a:pPr algn="l" eaLnBrk="1" hangingPunct="1"/>
            <a:r>
              <a:rPr lang="de-DE" altLang="de-DE" sz="2200" kern="0" dirty="0">
                <a:solidFill>
                  <a:srgbClr val="000000"/>
                </a:solidFill>
                <a:latin typeface="Lucida Sans" pitchFamily="34" charset="0"/>
                <a:cs typeface="Lucida Sans" pitchFamily="34" charset="0"/>
              </a:rPr>
              <a:t>Volle Leistungsfähigkeit</a:t>
            </a:r>
          </a:p>
          <a:p>
            <a:pPr algn="l" eaLnBrk="1" hangingPunct="1"/>
            <a:r>
              <a:rPr lang="de-DE" altLang="de-DE" sz="2200" kern="0" dirty="0">
                <a:solidFill>
                  <a:srgbClr val="000000"/>
                </a:solidFill>
                <a:latin typeface="Lucida Sans" pitchFamily="34" charset="0"/>
                <a:cs typeface="Lucida Sans" pitchFamily="34" charset="0"/>
              </a:rPr>
              <a:t>Allenfalls kleine Anpassungen</a:t>
            </a:r>
          </a:p>
          <a:p>
            <a:pPr algn="l" eaLnBrk="1" hangingPunct="1"/>
            <a:r>
              <a:rPr lang="de-DE" altLang="de-DE" sz="2200" kern="0" dirty="0">
                <a:solidFill>
                  <a:srgbClr val="000000"/>
                </a:solidFill>
                <a:latin typeface="Lucida Sans" pitchFamily="34" charset="0"/>
                <a:cs typeface="Lucida Sans" pitchFamily="34" charset="0"/>
              </a:rPr>
              <a:t>Hilfsmittel bei Bedarf</a:t>
            </a:r>
          </a:p>
        </p:txBody>
      </p:sp>
      <p:cxnSp>
        <p:nvCxnSpPr>
          <p:cNvPr id="8199" name="Gerader Verbinder 8198">
            <a:extLst>
              <a:ext uri="{FF2B5EF4-FFF2-40B4-BE49-F238E27FC236}">
                <a16:creationId xmlns:a16="http://schemas.microsoft.com/office/drawing/2014/main" id="{E3E9396A-816B-6A2C-E40C-BB4A31F6FE32}"/>
              </a:ext>
            </a:extLst>
          </p:cNvPr>
          <p:cNvCxnSpPr>
            <a:cxnSpLocks/>
          </p:cNvCxnSpPr>
          <p:nvPr/>
        </p:nvCxnSpPr>
        <p:spPr bwMode="auto">
          <a:xfrm>
            <a:off x="8599709" y="2638306"/>
            <a:ext cx="0" cy="620109"/>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200" name="Gerader Verbinder 8199">
            <a:extLst>
              <a:ext uri="{FF2B5EF4-FFF2-40B4-BE49-F238E27FC236}">
                <a16:creationId xmlns:a16="http://schemas.microsoft.com/office/drawing/2014/main" id="{DF8CCB1D-BE98-ACD9-2034-0BC231747BC4}"/>
              </a:ext>
            </a:extLst>
          </p:cNvPr>
          <p:cNvCxnSpPr>
            <a:cxnSpLocks/>
          </p:cNvCxnSpPr>
          <p:nvPr/>
        </p:nvCxnSpPr>
        <p:spPr bwMode="auto">
          <a:xfrm>
            <a:off x="7674423" y="2670968"/>
            <a:ext cx="0" cy="620109"/>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201" name="Gerader Verbinder 8200">
            <a:extLst>
              <a:ext uri="{FF2B5EF4-FFF2-40B4-BE49-F238E27FC236}">
                <a16:creationId xmlns:a16="http://schemas.microsoft.com/office/drawing/2014/main" id="{55FC640A-02C6-130A-AFAF-6E21ADEA7361}"/>
              </a:ext>
            </a:extLst>
          </p:cNvPr>
          <p:cNvCxnSpPr>
            <a:cxnSpLocks/>
          </p:cNvCxnSpPr>
          <p:nvPr/>
        </p:nvCxnSpPr>
        <p:spPr bwMode="auto">
          <a:xfrm>
            <a:off x="6716479" y="2594770"/>
            <a:ext cx="0" cy="620109"/>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202" name="Gerader Verbinder 8201">
            <a:extLst>
              <a:ext uri="{FF2B5EF4-FFF2-40B4-BE49-F238E27FC236}">
                <a16:creationId xmlns:a16="http://schemas.microsoft.com/office/drawing/2014/main" id="{92F24F74-0F8E-AAC1-5DE9-40FF4328EDB8}"/>
              </a:ext>
            </a:extLst>
          </p:cNvPr>
          <p:cNvCxnSpPr>
            <a:cxnSpLocks/>
          </p:cNvCxnSpPr>
          <p:nvPr/>
        </p:nvCxnSpPr>
        <p:spPr bwMode="auto">
          <a:xfrm flipH="1">
            <a:off x="5682335" y="2616542"/>
            <a:ext cx="1" cy="620109"/>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203" name="Gerader Verbinder 8202">
            <a:extLst>
              <a:ext uri="{FF2B5EF4-FFF2-40B4-BE49-F238E27FC236}">
                <a16:creationId xmlns:a16="http://schemas.microsoft.com/office/drawing/2014/main" id="{45934C59-6D6D-C363-6346-40F2D8F21406}"/>
              </a:ext>
            </a:extLst>
          </p:cNvPr>
          <p:cNvCxnSpPr>
            <a:cxnSpLocks/>
            <a:endCxn id="8208" idx="2"/>
          </p:cNvCxnSpPr>
          <p:nvPr/>
        </p:nvCxnSpPr>
        <p:spPr bwMode="auto">
          <a:xfrm>
            <a:off x="5791197" y="2529458"/>
            <a:ext cx="2694214" cy="45011"/>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204" name="Ellipse 8203">
            <a:extLst>
              <a:ext uri="{FF2B5EF4-FFF2-40B4-BE49-F238E27FC236}">
                <a16:creationId xmlns:a16="http://schemas.microsoft.com/office/drawing/2014/main" id="{9D175DEE-72FE-B4E7-99F2-EDB15B0D5C51}"/>
              </a:ext>
            </a:extLst>
          </p:cNvPr>
          <p:cNvSpPr/>
          <p:nvPr/>
        </p:nvSpPr>
        <p:spPr bwMode="auto">
          <a:xfrm>
            <a:off x="7059379" y="1880281"/>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05" name="Ellipse 8204">
            <a:extLst>
              <a:ext uri="{FF2B5EF4-FFF2-40B4-BE49-F238E27FC236}">
                <a16:creationId xmlns:a16="http://schemas.microsoft.com/office/drawing/2014/main" id="{79925C94-3184-4780-6D2F-8AD856712B26}"/>
              </a:ext>
            </a:extLst>
          </p:cNvPr>
          <p:cNvSpPr/>
          <p:nvPr/>
        </p:nvSpPr>
        <p:spPr bwMode="auto">
          <a:xfrm>
            <a:off x="5562597" y="2427512"/>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06" name="Ellipse 8205">
            <a:extLst>
              <a:ext uri="{FF2B5EF4-FFF2-40B4-BE49-F238E27FC236}">
                <a16:creationId xmlns:a16="http://schemas.microsoft.com/office/drawing/2014/main" id="{972B2E3E-C7AE-78CB-108D-15685B2E1C08}"/>
              </a:ext>
            </a:extLst>
          </p:cNvPr>
          <p:cNvSpPr/>
          <p:nvPr/>
        </p:nvSpPr>
        <p:spPr bwMode="auto">
          <a:xfrm>
            <a:off x="6602179" y="2434206"/>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07" name="Ellipse 8206">
            <a:extLst>
              <a:ext uri="{FF2B5EF4-FFF2-40B4-BE49-F238E27FC236}">
                <a16:creationId xmlns:a16="http://schemas.microsoft.com/office/drawing/2014/main" id="{F5595995-97E6-9CAB-7208-85FAF15630AA}"/>
              </a:ext>
            </a:extLst>
          </p:cNvPr>
          <p:cNvSpPr/>
          <p:nvPr/>
        </p:nvSpPr>
        <p:spPr bwMode="auto">
          <a:xfrm>
            <a:off x="7564192" y="2446339"/>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08" name="Ellipse 8207">
            <a:extLst>
              <a:ext uri="{FF2B5EF4-FFF2-40B4-BE49-F238E27FC236}">
                <a16:creationId xmlns:a16="http://schemas.microsoft.com/office/drawing/2014/main" id="{7B7117CF-7AD3-439A-3A94-5C3CBB773DBF}"/>
              </a:ext>
            </a:extLst>
          </p:cNvPr>
          <p:cNvSpPr/>
          <p:nvPr/>
        </p:nvSpPr>
        <p:spPr bwMode="auto">
          <a:xfrm>
            <a:off x="8485411" y="2471055"/>
            <a:ext cx="228600" cy="206828"/>
          </a:xfrm>
          <a:prstGeom prst="ellipse">
            <a:avLst/>
          </a:prstGeom>
          <a:solidFill>
            <a:srgbClr val="0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cxnSp>
        <p:nvCxnSpPr>
          <p:cNvPr id="8209" name="Gerader Verbinder 8208">
            <a:extLst>
              <a:ext uri="{FF2B5EF4-FFF2-40B4-BE49-F238E27FC236}">
                <a16:creationId xmlns:a16="http://schemas.microsoft.com/office/drawing/2014/main" id="{2B4A8923-7FDA-7745-6920-E66804315BF0}"/>
              </a:ext>
            </a:extLst>
          </p:cNvPr>
          <p:cNvCxnSpPr>
            <a:cxnSpLocks/>
          </p:cNvCxnSpPr>
          <p:nvPr/>
        </p:nvCxnSpPr>
        <p:spPr bwMode="auto">
          <a:xfrm>
            <a:off x="7190011" y="2055928"/>
            <a:ext cx="0" cy="481692"/>
          </a:xfrm>
          <a:prstGeom prst="line">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211" name="Rechteck: abgerundete Ecken 8210">
            <a:extLst>
              <a:ext uri="{FF2B5EF4-FFF2-40B4-BE49-F238E27FC236}">
                <a16:creationId xmlns:a16="http://schemas.microsoft.com/office/drawing/2014/main" id="{44F88B52-A205-FAB9-95AB-4791A7BBCE3F}"/>
              </a:ext>
            </a:extLst>
          </p:cNvPr>
          <p:cNvSpPr/>
          <p:nvPr/>
        </p:nvSpPr>
        <p:spPr bwMode="auto">
          <a:xfrm>
            <a:off x="5061293" y="2993560"/>
            <a:ext cx="1053070" cy="6966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12" name="Ellipse 8211">
            <a:extLst>
              <a:ext uri="{FF2B5EF4-FFF2-40B4-BE49-F238E27FC236}">
                <a16:creationId xmlns:a16="http://schemas.microsoft.com/office/drawing/2014/main" id="{D842E628-8CA8-5B12-68F8-E03909EAA4F7}"/>
              </a:ext>
            </a:extLst>
          </p:cNvPr>
          <p:cNvSpPr/>
          <p:nvPr/>
        </p:nvSpPr>
        <p:spPr bwMode="auto">
          <a:xfrm>
            <a:off x="5459180" y="3064320"/>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13" name="Ellipse 8212">
            <a:extLst>
              <a:ext uri="{FF2B5EF4-FFF2-40B4-BE49-F238E27FC236}">
                <a16:creationId xmlns:a16="http://schemas.microsoft.com/office/drawing/2014/main" id="{93E8FBF4-E40F-FAEE-0927-E24ABBE22202}"/>
              </a:ext>
            </a:extLst>
          </p:cNvPr>
          <p:cNvSpPr/>
          <p:nvPr/>
        </p:nvSpPr>
        <p:spPr bwMode="auto">
          <a:xfrm>
            <a:off x="5796636" y="3064320"/>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14" name="Ellipse 8213">
            <a:extLst>
              <a:ext uri="{FF2B5EF4-FFF2-40B4-BE49-F238E27FC236}">
                <a16:creationId xmlns:a16="http://schemas.microsoft.com/office/drawing/2014/main" id="{A794E8B7-9756-D195-FFFE-A4046094A412}"/>
              </a:ext>
            </a:extLst>
          </p:cNvPr>
          <p:cNvSpPr/>
          <p:nvPr/>
        </p:nvSpPr>
        <p:spPr bwMode="auto">
          <a:xfrm>
            <a:off x="5431966" y="3450764"/>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15" name="Ellipse 8214">
            <a:extLst>
              <a:ext uri="{FF2B5EF4-FFF2-40B4-BE49-F238E27FC236}">
                <a16:creationId xmlns:a16="http://schemas.microsoft.com/office/drawing/2014/main" id="{FBDFC459-F771-AB25-D71B-EEC36C52A1EE}"/>
              </a:ext>
            </a:extLst>
          </p:cNvPr>
          <p:cNvSpPr/>
          <p:nvPr/>
        </p:nvSpPr>
        <p:spPr bwMode="auto">
          <a:xfrm>
            <a:off x="5780308" y="3450764"/>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grpSp>
        <p:nvGrpSpPr>
          <p:cNvPr id="8216" name="Gruppieren 8215">
            <a:extLst>
              <a:ext uri="{FF2B5EF4-FFF2-40B4-BE49-F238E27FC236}">
                <a16:creationId xmlns:a16="http://schemas.microsoft.com/office/drawing/2014/main" id="{6A7E0234-DC0C-E3CE-273C-D4E3B939DCB2}"/>
              </a:ext>
            </a:extLst>
          </p:cNvPr>
          <p:cNvGrpSpPr/>
          <p:nvPr/>
        </p:nvGrpSpPr>
        <p:grpSpPr>
          <a:xfrm>
            <a:off x="6393314" y="2971788"/>
            <a:ext cx="755192" cy="696690"/>
            <a:chOff x="319089" y="4103908"/>
            <a:chExt cx="755192" cy="696690"/>
          </a:xfrm>
        </p:grpSpPr>
        <p:sp>
          <p:nvSpPr>
            <p:cNvPr id="8217" name="Rechteck: abgerundete Ecken 8216">
              <a:extLst>
                <a:ext uri="{FF2B5EF4-FFF2-40B4-BE49-F238E27FC236}">
                  <a16:creationId xmlns:a16="http://schemas.microsoft.com/office/drawing/2014/main" id="{15DA0C00-6026-16B1-27F1-B9A58FC2A7EE}"/>
                </a:ext>
              </a:extLst>
            </p:cNvPr>
            <p:cNvSpPr/>
            <p:nvPr/>
          </p:nvSpPr>
          <p:spPr bwMode="auto">
            <a:xfrm>
              <a:off x="319089" y="4103908"/>
              <a:ext cx="755192" cy="6966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18" name="Ellipse 8217">
              <a:extLst>
                <a:ext uri="{FF2B5EF4-FFF2-40B4-BE49-F238E27FC236}">
                  <a16:creationId xmlns:a16="http://schemas.microsoft.com/office/drawing/2014/main" id="{7CDB4375-C328-FE93-E77C-6B2E2B487C40}"/>
                </a:ext>
              </a:extLst>
            </p:cNvPr>
            <p:cNvSpPr/>
            <p:nvPr/>
          </p:nvSpPr>
          <p:spPr bwMode="auto">
            <a:xfrm>
              <a:off x="419098"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19" name="Ellipse 8218">
              <a:extLst>
                <a:ext uri="{FF2B5EF4-FFF2-40B4-BE49-F238E27FC236}">
                  <a16:creationId xmlns:a16="http://schemas.microsoft.com/office/drawing/2014/main" id="{DF175233-AD46-D53B-A0AE-EE08AB4D7D85}"/>
                </a:ext>
              </a:extLst>
            </p:cNvPr>
            <p:cNvSpPr/>
            <p:nvPr/>
          </p:nvSpPr>
          <p:spPr bwMode="auto">
            <a:xfrm>
              <a:off x="756554"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20" name="Ellipse 8219">
              <a:extLst>
                <a:ext uri="{FF2B5EF4-FFF2-40B4-BE49-F238E27FC236}">
                  <a16:creationId xmlns:a16="http://schemas.microsoft.com/office/drawing/2014/main" id="{C51B6358-BF9B-64FD-6EB9-1811E2A964E3}"/>
                </a:ext>
              </a:extLst>
            </p:cNvPr>
            <p:cNvSpPr/>
            <p:nvPr/>
          </p:nvSpPr>
          <p:spPr bwMode="auto">
            <a:xfrm>
              <a:off x="391884"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21" name="Ellipse 8220">
              <a:extLst>
                <a:ext uri="{FF2B5EF4-FFF2-40B4-BE49-F238E27FC236}">
                  <a16:creationId xmlns:a16="http://schemas.microsoft.com/office/drawing/2014/main" id="{A4EAC26A-7923-4D80-CCD8-CA2F94AB3785}"/>
                </a:ext>
              </a:extLst>
            </p:cNvPr>
            <p:cNvSpPr/>
            <p:nvPr/>
          </p:nvSpPr>
          <p:spPr bwMode="auto">
            <a:xfrm>
              <a:off x="740226"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grpSp>
      <p:grpSp>
        <p:nvGrpSpPr>
          <p:cNvPr id="8222" name="Gruppieren 8221">
            <a:extLst>
              <a:ext uri="{FF2B5EF4-FFF2-40B4-BE49-F238E27FC236}">
                <a16:creationId xmlns:a16="http://schemas.microsoft.com/office/drawing/2014/main" id="{A47DAAEC-1709-E389-6350-5D42BE038476}"/>
              </a:ext>
            </a:extLst>
          </p:cNvPr>
          <p:cNvGrpSpPr/>
          <p:nvPr/>
        </p:nvGrpSpPr>
        <p:grpSpPr>
          <a:xfrm>
            <a:off x="7358736" y="2960896"/>
            <a:ext cx="755192" cy="696690"/>
            <a:chOff x="319089" y="4103908"/>
            <a:chExt cx="755192" cy="696690"/>
          </a:xfrm>
        </p:grpSpPr>
        <p:sp>
          <p:nvSpPr>
            <p:cNvPr id="8223" name="Rechteck: abgerundete Ecken 8222">
              <a:extLst>
                <a:ext uri="{FF2B5EF4-FFF2-40B4-BE49-F238E27FC236}">
                  <a16:creationId xmlns:a16="http://schemas.microsoft.com/office/drawing/2014/main" id="{F059505A-C43F-8E17-0515-0048A6C63214}"/>
                </a:ext>
              </a:extLst>
            </p:cNvPr>
            <p:cNvSpPr/>
            <p:nvPr/>
          </p:nvSpPr>
          <p:spPr bwMode="auto">
            <a:xfrm>
              <a:off x="319089" y="4103908"/>
              <a:ext cx="755192" cy="6966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24" name="Ellipse 8223">
              <a:extLst>
                <a:ext uri="{FF2B5EF4-FFF2-40B4-BE49-F238E27FC236}">
                  <a16:creationId xmlns:a16="http://schemas.microsoft.com/office/drawing/2014/main" id="{1309E509-ADDF-6226-8F9C-3D9ADD625ECE}"/>
                </a:ext>
              </a:extLst>
            </p:cNvPr>
            <p:cNvSpPr/>
            <p:nvPr/>
          </p:nvSpPr>
          <p:spPr bwMode="auto">
            <a:xfrm>
              <a:off x="419098"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25" name="Ellipse 8224">
              <a:extLst>
                <a:ext uri="{FF2B5EF4-FFF2-40B4-BE49-F238E27FC236}">
                  <a16:creationId xmlns:a16="http://schemas.microsoft.com/office/drawing/2014/main" id="{F3636079-EA6E-82EF-6D86-6E6DA0F6B09E}"/>
                </a:ext>
              </a:extLst>
            </p:cNvPr>
            <p:cNvSpPr/>
            <p:nvPr/>
          </p:nvSpPr>
          <p:spPr bwMode="auto">
            <a:xfrm>
              <a:off x="756554" y="4174668"/>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26" name="Ellipse 8225">
              <a:extLst>
                <a:ext uri="{FF2B5EF4-FFF2-40B4-BE49-F238E27FC236}">
                  <a16:creationId xmlns:a16="http://schemas.microsoft.com/office/drawing/2014/main" id="{E5FF1258-0CA2-468F-52A9-35BB42C86069}"/>
                </a:ext>
              </a:extLst>
            </p:cNvPr>
            <p:cNvSpPr/>
            <p:nvPr/>
          </p:nvSpPr>
          <p:spPr bwMode="auto">
            <a:xfrm>
              <a:off x="391884"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27" name="Ellipse 8226">
              <a:extLst>
                <a:ext uri="{FF2B5EF4-FFF2-40B4-BE49-F238E27FC236}">
                  <a16:creationId xmlns:a16="http://schemas.microsoft.com/office/drawing/2014/main" id="{DD60FAA5-63FC-E453-D1C7-A6C632CC4DDC}"/>
                </a:ext>
              </a:extLst>
            </p:cNvPr>
            <p:cNvSpPr/>
            <p:nvPr/>
          </p:nvSpPr>
          <p:spPr bwMode="auto">
            <a:xfrm>
              <a:off x="740226" y="4561112"/>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grpSp>
      <p:sp>
        <p:nvSpPr>
          <p:cNvPr id="8228" name="Rechteck: abgerundete Ecken 8227">
            <a:extLst>
              <a:ext uri="{FF2B5EF4-FFF2-40B4-BE49-F238E27FC236}">
                <a16:creationId xmlns:a16="http://schemas.microsoft.com/office/drawing/2014/main" id="{020C22D2-8BD9-7A59-C54E-CCAE2085CD78}"/>
              </a:ext>
            </a:extLst>
          </p:cNvPr>
          <p:cNvSpPr/>
          <p:nvPr/>
        </p:nvSpPr>
        <p:spPr bwMode="auto">
          <a:xfrm>
            <a:off x="8262255" y="2950010"/>
            <a:ext cx="755192" cy="6966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29" name="Ellipse 8228">
            <a:extLst>
              <a:ext uri="{FF2B5EF4-FFF2-40B4-BE49-F238E27FC236}">
                <a16:creationId xmlns:a16="http://schemas.microsoft.com/office/drawing/2014/main" id="{6C59A366-2D90-23D3-DFE2-6B7579A57E7E}"/>
              </a:ext>
            </a:extLst>
          </p:cNvPr>
          <p:cNvSpPr/>
          <p:nvPr/>
        </p:nvSpPr>
        <p:spPr bwMode="auto">
          <a:xfrm>
            <a:off x="8384036" y="3020766"/>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30" name="Ellipse 8229">
            <a:extLst>
              <a:ext uri="{FF2B5EF4-FFF2-40B4-BE49-F238E27FC236}">
                <a16:creationId xmlns:a16="http://schemas.microsoft.com/office/drawing/2014/main" id="{EEFE1985-8057-DF57-8B88-92C4C473FE11}"/>
              </a:ext>
            </a:extLst>
          </p:cNvPr>
          <p:cNvSpPr/>
          <p:nvPr/>
        </p:nvSpPr>
        <p:spPr bwMode="auto">
          <a:xfrm>
            <a:off x="8721492" y="3020766"/>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31" name="Ellipse 8230">
            <a:extLst>
              <a:ext uri="{FF2B5EF4-FFF2-40B4-BE49-F238E27FC236}">
                <a16:creationId xmlns:a16="http://schemas.microsoft.com/office/drawing/2014/main" id="{D7FD53BE-BEFE-82C5-3120-8E057B663D26}"/>
              </a:ext>
            </a:extLst>
          </p:cNvPr>
          <p:cNvSpPr/>
          <p:nvPr/>
        </p:nvSpPr>
        <p:spPr bwMode="auto">
          <a:xfrm>
            <a:off x="8356822" y="3407210"/>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sp>
        <p:nvSpPr>
          <p:cNvPr id="8232" name="Ellipse 8231">
            <a:extLst>
              <a:ext uri="{FF2B5EF4-FFF2-40B4-BE49-F238E27FC236}">
                <a16:creationId xmlns:a16="http://schemas.microsoft.com/office/drawing/2014/main" id="{6F49DB68-9CD5-4B71-FAD5-291423A4EC76}"/>
              </a:ext>
            </a:extLst>
          </p:cNvPr>
          <p:cNvSpPr/>
          <p:nvPr/>
        </p:nvSpPr>
        <p:spPr bwMode="auto">
          <a:xfrm>
            <a:off x="8705164" y="3407210"/>
            <a:ext cx="228600" cy="20682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cxnSp>
        <p:nvCxnSpPr>
          <p:cNvPr id="8233" name="Gerader Verbinder 8232">
            <a:extLst>
              <a:ext uri="{FF2B5EF4-FFF2-40B4-BE49-F238E27FC236}">
                <a16:creationId xmlns:a16="http://schemas.microsoft.com/office/drawing/2014/main" id="{898C71BA-C7AC-7B41-7EEE-BCD7A857BD7F}"/>
              </a:ext>
            </a:extLst>
          </p:cNvPr>
          <p:cNvCxnSpPr>
            <a:cxnSpLocks/>
            <a:stCxn id="8205" idx="2"/>
          </p:cNvCxnSpPr>
          <p:nvPr/>
        </p:nvCxnSpPr>
        <p:spPr bwMode="auto">
          <a:xfrm rot="10800000" flipV="1">
            <a:off x="5238231" y="2530925"/>
            <a:ext cx="324366" cy="713011"/>
          </a:xfrm>
          <a:prstGeom prst="bentConnector2">
            <a:avLst/>
          </a:prstGeom>
          <a:ln w="38100">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238" name="Ellipse 8237">
            <a:extLst>
              <a:ext uri="{FF2B5EF4-FFF2-40B4-BE49-F238E27FC236}">
                <a16:creationId xmlns:a16="http://schemas.microsoft.com/office/drawing/2014/main" id="{CF070A95-73E9-A2DE-7A9E-BDBC9D1EE187}"/>
              </a:ext>
            </a:extLst>
          </p:cNvPr>
          <p:cNvSpPr/>
          <p:nvPr/>
        </p:nvSpPr>
        <p:spPr bwMode="auto">
          <a:xfrm>
            <a:off x="5126896" y="3216700"/>
            <a:ext cx="228600" cy="206828"/>
          </a:xfrm>
          <a:prstGeom prst="ellipse">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2400" b="0" i="0" u="none" strike="noStrike" cap="none" normalizeH="0" baseline="0">
              <a:ln>
                <a:noFill/>
              </a:ln>
              <a:solidFill>
                <a:schemeClr val="tx1"/>
              </a:solidFill>
              <a:effectLst/>
              <a:latin typeface="Arial" charset="0"/>
              <a:ea typeface="ＭＳ Ｐゴシック" pitchFamily="-67" charset="-128"/>
            </a:endParaRPr>
          </a:p>
        </p:txBody>
      </p:sp>
      <p:cxnSp>
        <p:nvCxnSpPr>
          <p:cNvPr id="8242" name="Gerade Verbindung mit Pfeil 8241">
            <a:extLst>
              <a:ext uri="{FF2B5EF4-FFF2-40B4-BE49-F238E27FC236}">
                <a16:creationId xmlns:a16="http://schemas.microsoft.com/office/drawing/2014/main" id="{F1E1596F-3A70-565C-5717-965771509F4B}"/>
              </a:ext>
            </a:extLst>
          </p:cNvPr>
          <p:cNvCxnSpPr>
            <a:cxnSpLocks/>
          </p:cNvCxnSpPr>
          <p:nvPr/>
        </p:nvCxnSpPr>
        <p:spPr bwMode="auto">
          <a:xfrm flipH="1" flipV="1">
            <a:off x="5226770" y="3349710"/>
            <a:ext cx="639877" cy="1127022"/>
          </a:xfrm>
          <a:prstGeom prst="straightConnector1">
            <a:avLst/>
          </a:prstGeom>
          <a:solidFill>
            <a:schemeClr val="accent1"/>
          </a:solidFill>
          <a:ln w="50800" cap="flat" cmpd="sng" algn="ctr">
            <a:solidFill>
              <a:schemeClr val="tx1"/>
            </a:solidFill>
            <a:prstDash val="solid"/>
            <a:round/>
            <a:headEnd type="none" w="med" len="med"/>
            <a:tailEnd type="triangle"/>
          </a:ln>
          <a:effectLst/>
        </p:spPr>
      </p:cxnSp>
      <p:sp>
        <p:nvSpPr>
          <p:cNvPr id="8244" name="Rectangle 2">
            <a:extLst>
              <a:ext uri="{FF2B5EF4-FFF2-40B4-BE49-F238E27FC236}">
                <a16:creationId xmlns:a16="http://schemas.microsoft.com/office/drawing/2014/main" id="{31DDE22F-1C1A-BD50-E6A7-5B3B3ADA8F70}"/>
              </a:ext>
            </a:extLst>
          </p:cNvPr>
          <p:cNvSpPr txBox="1">
            <a:spLocks noChangeArrowheads="1"/>
          </p:cNvSpPr>
          <p:nvPr/>
        </p:nvSpPr>
        <p:spPr bwMode="auto">
          <a:xfrm>
            <a:off x="4843455" y="4498501"/>
            <a:ext cx="4300545" cy="89934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a:solidFill>
                  <a:schemeClr val="tx2"/>
                </a:solidFill>
                <a:latin typeface="+mj-lt"/>
                <a:ea typeface="+mj-ea"/>
                <a:cs typeface="ＭＳ Ｐゴシック" pitchFamily="-65" charset="-128"/>
              </a:defRPr>
            </a:lvl1pPr>
            <a:lvl2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2pPr>
            <a:lvl3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3pPr>
            <a:lvl4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4pPr>
            <a:lvl5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5pPr>
            <a:lvl6pPr marL="457200" algn="ctr" rtl="0" fontAlgn="base">
              <a:spcBef>
                <a:spcPct val="0"/>
              </a:spcBef>
              <a:spcAft>
                <a:spcPct val="0"/>
              </a:spcAft>
              <a:defRPr sz="4400">
                <a:solidFill>
                  <a:schemeClr val="tx2"/>
                </a:solidFill>
                <a:latin typeface="Arial" charset="0"/>
                <a:ea typeface="ＭＳ Ｐゴシック" pitchFamily="-67" charset="-128"/>
              </a:defRPr>
            </a:lvl6pPr>
            <a:lvl7pPr marL="914400" algn="ctr" rtl="0" fontAlgn="base">
              <a:spcBef>
                <a:spcPct val="0"/>
              </a:spcBef>
              <a:spcAft>
                <a:spcPct val="0"/>
              </a:spcAft>
              <a:defRPr sz="4400">
                <a:solidFill>
                  <a:schemeClr val="tx2"/>
                </a:solidFill>
                <a:latin typeface="Arial" charset="0"/>
                <a:ea typeface="ＭＳ Ｐゴシック" pitchFamily="-67" charset="-128"/>
              </a:defRPr>
            </a:lvl7pPr>
            <a:lvl8pPr marL="1371600" algn="ctr" rtl="0" fontAlgn="base">
              <a:spcBef>
                <a:spcPct val="0"/>
              </a:spcBef>
              <a:spcAft>
                <a:spcPct val="0"/>
              </a:spcAft>
              <a:defRPr sz="4400">
                <a:solidFill>
                  <a:schemeClr val="tx2"/>
                </a:solidFill>
                <a:latin typeface="Arial" charset="0"/>
                <a:ea typeface="ＭＳ Ｐゴシック" pitchFamily="-67" charset="-128"/>
              </a:defRPr>
            </a:lvl8pPr>
            <a:lvl9pPr marL="1828800" algn="ctr" rtl="0" fontAlgn="base">
              <a:spcBef>
                <a:spcPct val="0"/>
              </a:spcBef>
              <a:spcAft>
                <a:spcPct val="0"/>
              </a:spcAft>
              <a:defRPr sz="4400">
                <a:solidFill>
                  <a:schemeClr val="tx2"/>
                </a:solidFill>
                <a:latin typeface="Arial" charset="0"/>
                <a:ea typeface="ＭＳ Ｐゴシック" pitchFamily="-67" charset="-128"/>
              </a:defRPr>
            </a:lvl9pPr>
          </a:lstStyle>
          <a:p>
            <a:pPr algn="l" eaLnBrk="1" hangingPunct="1"/>
            <a:r>
              <a:rPr lang="de-DE" altLang="de-DE" sz="2200" kern="0" dirty="0">
                <a:solidFill>
                  <a:srgbClr val="000000"/>
                </a:solidFill>
                <a:latin typeface="Lucida Sans" pitchFamily="34" charset="0"/>
                <a:cs typeface="Lucida Sans" pitchFamily="34" charset="0"/>
              </a:rPr>
              <a:t>Angepasste Arbeiten </a:t>
            </a:r>
          </a:p>
          <a:p>
            <a:pPr algn="l" eaLnBrk="1" hangingPunct="1"/>
            <a:r>
              <a:rPr lang="de-DE" altLang="de-DE" sz="2200" kern="0" dirty="0">
                <a:solidFill>
                  <a:srgbClr val="000000"/>
                </a:solidFill>
                <a:latin typeface="Lucida Sans" pitchFamily="34" charset="0"/>
                <a:cs typeface="Lucida Sans" pitchFamily="34" charset="0"/>
              </a:rPr>
              <a:t>Reduzierte Leistungsziele</a:t>
            </a:r>
          </a:p>
          <a:p>
            <a:pPr algn="l" eaLnBrk="1" hangingPunct="1"/>
            <a:r>
              <a:rPr lang="de-DE" altLang="de-DE" sz="2200" kern="0" dirty="0">
                <a:solidFill>
                  <a:srgbClr val="000000"/>
                </a:solidFill>
                <a:latin typeface="Lucida Sans" pitchFamily="34" charset="0"/>
                <a:cs typeface="Lucida Sans" pitchFamily="34" charset="0"/>
              </a:rPr>
              <a:t>Leistungslohn</a:t>
            </a:r>
          </a:p>
        </p:txBody>
      </p:sp>
    </p:spTree>
    <p:extLst>
      <p:ext uri="{BB962C8B-B14F-4D97-AF65-F5344CB8AC3E}">
        <p14:creationId xmlns:p14="http://schemas.microsoft.com/office/powerpoint/2010/main" val="1914775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bwMode="auto">
          <a:xfrm>
            <a:off x="685800" y="838200"/>
            <a:ext cx="7772400" cy="1143000"/>
          </a:xfrm>
          <a:prstGeom prst="rect">
            <a:avLst/>
          </a:prstGeom>
          <a:noFill/>
          <a:ln>
            <a:miter lim="800000"/>
            <a:headEnd/>
            <a:tailEnd/>
          </a:ln>
        </p:spPr>
        <p:txBody>
          <a:bodyPr>
            <a:prstTxWarp prst="textNoShape">
              <a:avLst/>
            </a:prstTxWarp>
          </a:bodyPr>
          <a:lstStyle/>
          <a:p>
            <a:pPr algn="l" eaLnBrk="1" hangingPunct="1"/>
            <a:br>
              <a:rPr lang="de-DE" sz="2400" dirty="0">
                <a:solidFill>
                  <a:srgbClr val="000000"/>
                </a:solidFill>
                <a:latin typeface="Lucida Sans"/>
                <a:cs typeface="Lucida Sans"/>
              </a:rPr>
            </a:br>
            <a:br>
              <a:rPr lang="de-DE" sz="2400" dirty="0">
                <a:solidFill>
                  <a:srgbClr val="000000"/>
                </a:solidFill>
                <a:latin typeface="Lucida Sans"/>
                <a:cs typeface="Lucida Sans"/>
              </a:rPr>
            </a:br>
            <a:endParaRPr lang="de-DE" sz="2400" dirty="0">
              <a:solidFill>
                <a:srgbClr val="000000"/>
              </a:solidFill>
              <a:latin typeface="Lucida Sans"/>
              <a:cs typeface="Lucida Sans"/>
            </a:endParaRPr>
          </a:p>
        </p:txBody>
      </p:sp>
      <p:sp>
        <p:nvSpPr>
          <p:cNvPr id="16387" name="Rectangle 8"/>
          <p:cNvSpPr>
            <a:spLocks noGrp="1" noChangeArrowheads="1"/>
          </p:cNvSpPr>
          <p:nvPr>
            <p:ph type="body" idx="4294967295"/>
          </p:nvPr>
        </p:nvSpPr>
        <p:spPr bwMode="auto">
          <a:xfrm>
            <a:off x="714375" y="1919288"/>
            <a:ext cx="7772400" cy="4371975"/>
          </a:xfrm>
          <a:prstGeom prst="rect">
            <a:avLst/>
          </a:prstGeom>
          <a:noFill/>
          <a:ln>
            <a:miter lim="800000"/>
            <a:headEnd/>
            <a:tailEnd/>
          </a:ln>
        </p:spPr>
        <p:txBody>
          <a:bodyPr>
            <a:prstTxWarp prst="textNoShape">
              <a:avLst/>
            </a:prstTxWarp>
          </a:bodyPr>
          <a:lstStyle/>
          <a:p>
            <a:pPr marL="360363" indent="-360363">
              <a:buFont typeface="Wingdings" charset="2"/>
              <a:buChar char="§"/>
            </a:pPr>
            <a:endParaRPr lang="de-CH" sz="1600" dirty="0">
              <a:solidFill>
                <a:srgbClr val="000000"/>
              </a:solidFill>
              <a:latin typeface="Lucida Sans"/>
              <a:cs typeface="Lucida Sans"/>
            </a:endParaRPr>
          </a:p>
          <a:p>
            <a:pPr marL="360363" indent="-360363">
              <a:buFont typeface="Wingdings" charset="2"/>
              <a:buChar char="§"/>
            </a:pPr>
            <a:endParaRPr lang="de-CH" sz="1600" dirty="0">
              <a:solidFill>
                <a:srgbClr val="000000"/>
              </a:solidFill>
              <a:latin typeface="Lucida Sans"/>
              <a:cs typeface="Lucida Sans"/>
            </a:endParaRPr>
          </a:p>
          <a:p>
            <a:pPr marL="760413" lvl="1" indent="-360363">
              <a:buFontTx/>
              <a:buNone/>
            </a:pPr>
            <a:endParaRPr lang="de-CH" sz="2000" dirty="0">
              <a:solidFill>
                <a:srgbClr val="606060"/>
              </a:solidFill>
              <a:latin typeface="Helvetica Neue" pitchFamily="-83" charset="0"/>
            </a:endParaRPr>
          </a:p>
          <a:p>
            <a:pPr marL="760413" lvl="1" indent="-360363"/>
            <a:endParaRPr lang="de-CH" sz="1800" dirty="0">
              <a:solidFill>
                <a:srgbClr val="606060"/>
              </a:solidFill>
              <a:latin typeface="Helvetica Neue" pitchFamily="-83" charset="0"/>
            </a:endParaRPr>
          </a:p>
          <a:p>
            <a:pPr marL="360363" indent="-360363">
              <a:buFontTx/>
              <a:buNone/>
            </a:pPr>
            <a:endParaRPr lang="de-CH" sz="1800" dirty="0">
              <a:latin typeface="Helvetica Neue" pitchFamily="-83" charset="0"/>
              <a:cs typeface="ＭＳ Ｐゴシック" pitchFamily="-83" charset="-128"/>
            </a:endParaRPr>
          </a:p>
          <a:p>
            <a:pPr marL="360363" indent="-360363"/>
            <a:endParaRPr lang="de-CH" sz="1800" dirty="0">
              <a:cs typeface="ＭＳ Ｐゴシック" pitchFamily="-83" charset="-128"/>
            </a:endParaRPr>
          </a:p>
          <a:p>
            <a:pPr marL="360363" indent="-360363">
              <a:buFontTx/>
              <a:buNone/>
            </a:pPr>
            <a:endParaRPr lang="de-DE" sz="1800" dirty="0">
              <a:cs typeface="ＭＳ Ｐゴシック" pitchFamily="-83" charset="-128"/>
            </a:endParaRPr>
          </a:p>
          <a:p>
            <a:pPr marL="360363" indent="-360363"/>
            <a:endParaRPr lang="de-DE" sz="1800" dirty="0">
              <a:cs typeface="ＭＳ Ｐゴシック" pitchFamily="-83" charset="-128"/>
            </a:endParaRPr>
          </a:p>
          <a:p>
            <a:pPr marL="360363" indent="-360363">
              <a:buFontTx/>
              <a:buNone/>
            </a:pPr>
            <a:endParaRPr lang="de-DE" sz="1800" dirty="0">
              <a:cs typeface="ＭＳ Ｐゴシック" pitchFamily="-83" charset="-128"/>
            </a:endParaRPr>
          </a:p>
          <a:p>
            <a:pPr marL="360363" indent="-360363"/>
            <a:endParaRPr lang="de-DE" sz="1800" dirty="0">
              <a:cs typeface="ＭＳ Ｐゴシック" pitchFamily="-83" charset="-128"/>
            </a:endParaRPr>
          </a:p>
        </p:txBody>
      </p:sp>
      <p:sp>
        <p:nvSpPr>
          <p:cNvPr id="6" name="Rectangle 2"/>
          <p:cNvSpPr txBox="1">
            <a:spLocks noChangeArrowheads="1"/>
          </p:cNvSpPr>
          <p:nvPr/>
        </p:nvSpPr>
        <p:spPr bwMode="auto">
          <a:xfrm>
            <a:off x="838200" y="250370"/>
            <a:ext cx="7772400" cy="1143000"/>
          </a:xfrm>
          <a:prstGeom prst="rect">
            <a:avLst/>
          </a:prstGeom>
          <a:noFill/>
          <a:ln>
            <a:miter lim="800000"/>
            <a:headEnd/>
            <a:tailEnd/>
          </a:ln>
        </p:spPr>
        <p:txBody>
          <a:bodyPr>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ＭＳ Ｐゴシック" pitchFamily="-65" charset="-128"/>
              </a:defRPr>
            </a:lvl1pPr>
            <a:lvl2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2pPr>
            <a:lvl3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3pPr>
            <a:lvl4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4pPr>
            <a:lvl5pPr algn="ctr" rtl="0" eaLnBrk="0" fontAlgn="base" hangingPunct="0">
              <a:spcBef>
                <a:spcPct val="0"/>
              </a:spcBef>
              <a:spcAft>
                <a:spcPct val="0"/>
              </a:spcAft>
              <a:defRPr sz="4400">
                <a:solidFill>
                  <a:schemeClr val="tx2"/>
                </a:solidFill>
                <a:latin typeface="Arial" charset="0"/>
                <a:ea typeface="ＭＳ Ｐゴシック" pitchFamily="-67" charset="-128"/>
                <a:cs typeface="ＭＳ Ｐゴシック" pitchFamily="-65" charset="-128"/>
              </a:defRPr>
            </a:lvl5pPr>
            <a:lvl6pPr marL="457200" algn="ctr" rtl="0" fontAlgn="base">
              <a:spcBef>
                <a:spcPct val="0"/>
              </a:spcBef>
              <a:spcAft>
                <a:spcPct val="0"/>
              </a:spcAft>
              <a:defRPr sz="4400">
                <a:solidFill>
                  <a:schemeClr val="tx2"/>
                </a:solidFill>
                <a:latin typeface="Arial" charset="0"/>
                <a:ea typeface="ＭＳ Ｐゴシック" pitchFamily="-67" charset="-128"/>
              </a:defRPr>
            </a:lvl6pPr>
            <a:lvl7pPr marL="914400" algn="ctr" rtl="0" fontAlgn="base">
              <a:spcBef>
                <a:spcPct val="0"/>
              </a:spcBef>
              <a:spcAft>
                <a:spcPct val="0"/>
              </a:spcAft>
              <a:defRPr sz="4400">
                <a:solidFill>
                  <a:schemeClr val="tx2"/>
                </a:solidFill>
                <a:latin typeface="Arial" charset="0"/>
                <a:ea typeface="ＭＳ Ｐゴシック" pitchFamily="-67" charset="-128"/>
              </a:defRPr>
            </a:lvl7pPr>
            <a:lvl8pPr marL="1371600" algn="ctr" rtl="0" fontAlgn="base">
              <a:spcBef>
                <a:spcPct val="0"/>
              </a:spcBef>
              <a:spcAft>
                <a:spcPct val="0"/>
              </a:spcAft>
              <a:defRPr sz="4400">
                <a:solidFill>
                  <a:schemeClr val="tx2"/>
                </a:solidFill>
                <a:latin typeface="Arial" charset="0"/>
                <a:ea typeface="ＭＳ Ｐゴシック" pitchFamily="-67" charset="-128"/>
              </a:defRPr>
            </a:lvl8pPr>
            <a:lvl9pPr marL="1828800" algn="ctr" rtl="0" fontAlgn="base">
              <a:spcBef>
                <a:spcPct val="0"/>
              </a:spcBef>
              <a:spcAft>
                <a:spcPct val="0"/>
              </a:spcAft>
              <a:defRPr sz="4400">
                <a:solidFill>
                  <a:schemeClr val="tx2"/>
                </a:solidFill>
                <a:latin typeface="Arial" charset="0"/>
                <a:ea typeface="ＭＳ Ｐゴシック" pitchFamily="-67" charset="-128"/>
              </a:defRPr>
            </a:lvl9pPr>
          </a:lstStyle>
          <a:p>
            <a:pPr lvl="0" algn="l" eaLnBrk="1" hangingPunct="1"/>
            <a:r>
              <a:rPr lang="de-CH" sz="2400" dirty="0">
                <a:solidFill>
                  <a:schemeClr val="accent1">
                    <a:lumMod val="50000"/>
                  </a:schemeClr>
                </a:solidFill>
                <a:latin typeface="Lucida Sans" pitchFamily="34" charset="0"/>
                <a:cs typeface="Lucida Sans" pitchFamily="34" charset="0"/>
              </a:rPr>
              <a:t>Nutzen von </a:t>
            </a:r>
            <a:r>
              <a:rPr lang="de-CH" sz="2400" dirty="0" err="1">
                <a:solidFill>
                  <a:schemeClr val="accent1">
                    <a:lumMod val="50000"/>
                  </a:schemeClr>
                </a:solidFill>
                <a:latin typeface="Lucida Sans" pitchFamily="34" charset="0"/>
                <a:cs typeface="Lucida Sans" pitchFamily="34" charset="0"/>
              </a:rPr>
              <a:t>Inclusion</a:t>
            </a:r>
            <a:br>
              <a:rPr lang="de-DE" sz="2400" kern="0" dirty="0">
                <a:solidFill>
                  <a:srgbClr val="000000"/>
                </a:solidFill>
                <a:latin typeface="Lucida Sans"/>
                <a:cs typeface="Lucida Sans"/>
              </a:rPr>
            </a:br>
            <a:endParaRPr lang="de-DE" sz="2400" kern="0" dirty="0">
              <a:solidFill>
                <a:srgbClr val="000000"/>
              </a:solidFill>
              <a:latin typeface="Lucida Sans"/>
              <a:cs typeface="Lucida Sans"/>
            </a:endParaRPr>
          </a:p>
          <a:p>
            <a:pPr lvl="0" algn="l" eaLnBrk="1" hangingPunct="1"/>
            <a:endParaRPr lang="de-DE" sz="2400" kern="0" dirty="0">
              <a:solidFill>
                <a:srgbClr val="000000"/>
              </a:solidFill>
              <a:latin typeface="Lucida Sans"/>
              <a:cs typeface="Lucida Sans"/>
            </a:endParaRPr>
          </a:p>
          <a:p>
            <a:pPr lvl="0" algn="l" eaLnBrk="1" hangingPunct="1"/>
            <a:r>
              <a:rPr lang="de-DE" sz="2000" b="1" kern="0" dirty="0" err="1">
                <a:solidFill>
                  <a:srgbClr val="000000"/>
                </a:solidFill>
                <a:latin typeface="Lucida Sans"/>
                <a:cs typeface="Lucida Sans"/>
              </a:rPr>
              <a:t>Employer</a:t>
            </a:r>
            <a:r>
              <a:rPr lang="de-DE" sz="2000" b="1" kern="0" dirty="0">
                <a:solidFill>
                  <a:srgbClr val="000000"/>
                </a:solidFill>
                <a:latin typeface="Lucida Sans"/>
                <a:cs typeface="Lucida Sans"/>
              </a:rPr>
              <a:t> Branding/Purpose</a:t>
            </a:r>
          </a:p>
          <a:p>
            <a:pPr lvl="0" algn="l" eaLnBrk="1" hangingPunct="1"/>
            <a:r>
              <a:rPr lang="de-DE" sz="2000" kern="0" dirty="0">
                <a:solidFill>
                  <a:srgbClr val="000000"/>
                </a:solidFill>
                <a:latin typeface="Lucida Sans"/>
                <a:cs typeface="Lucida Sans"/>
              </a:rPr>
              <a:t>Teil der DIE-Strategie</a:t>
            </a:r>
          </a:p>
          <a:p>
            <a:pPr lvl="0" algn="l" eaLnBrk="1" hangingPunct="1"/>
            <a:r>
              <a:rPr lang="de-DE" sz="2000" kern="0" dirty="0">
                <a:solidFill>
                  <a:srgbClr val="000000"/>
                </a:solidFill>
                <a:latin typeface="Lucida Sans"/>
                <a:cs typeface="Lucida Sans"/>
              </a:rPr>
              <a:t>Steigert Zufriedenheit, Gesundheit und Zugehörigkeit</a:t>
            </a:r>
            <a:br>
              <a:rPr lang="de-DE" sz="2000" kern="0" dirty="0">
                <a:solidFill>
                  <a:srgbClr val="000000"/>
                </a:solidFill>
                <a:latin typeface="Lucida Sans"/>
                <a:cs typeface="Lucida Sans"/>
              </a:rPr>
            </a:br>
            <a:endParaRPr lang="de-DE" sz="2000" kern="0" dirty="0">
              <a:solidFill>
                <a:srgbClr val="000000"/>
              </a:solidFill>
              <a:latin typeface="Lucida Sans"/>
              <a:cs typeface="Lucida Sans"/>
            </a:endParaRPr>
          </a:p>
          <a:p>
            <a:pPr lvl="0" algn="l" eaLnBrk="1" hangingPunct="1"/>
            <a:r>
              <a:rPr lang="de-DE" sz="2000" b="1" kern="0" dirty="0">
                <a:solidFill>
                  <a:srgbClr val="000000"/>
                </a:solidFill>
                <a:latin typeface="Lucida Sans"/>
                <a:cs typeface="Lucida Sans"/>
              </a:rPr>
              <a:t>Innovation der Produkte und Dienstleistungen</a:t>
            </a:r>
          </a:p>
          <a:p>
            <a:pPr lvl="0" algn="l" eaLnBrk="1" hangingPunct="1"/>
            <a:r>
              <a:rPr lang="de-DE" sz="2000" kern="0" dirty="0">
                <a:solidFill>
                  <a:srgbClr val="000000"/>
                </a:solidFill>
                <a:latin typeface="Lucida Sans"/>
                <a:cs typeface="Lucida Sans"/>
              </a:rPr>
              <a:t>Inklusion bringt neue Sichtweisen in z. B. die Entwicklung</a:t>
            </a:r>
          </a:p>
          <a:p>
            <a:pPr lvl="0" algn="l" eaLnBrk="1" hangingPunct="1"/>
            <a:r>
              <a:rPr lang="de-DE" sz="2000" kern="0" dirty="0">
                <a:solidFill>
                  <a:srgbClr val="000000"/>
                </a:solidFill>
                <a:latin typeface="Lucida Sans"/>
                <a:cs typeface="Lucida Sans"/>
              </a:rPr>
              <a:t>Barrierefreiheit bedeutet auch intuitive Handhabung</a:t>
            </a:r>
          </a:p>
          <a:p>
            <a:pPr lvl="0" algn="l" eaLnBrk="1" hangingPunct="1"/>
            <a:endParaRPr lang="de-DE" sz="2000" b="1" kern="0" dirty="0">
              <a:solidFill>
                <a:srgbClr val="000000"/>
              </a:solidFill>
              <a:latin typeface="Lucida Sans"/>
              <a:cs typeface="Lucida Sans"/>
            </a:endParaRPr>
          </a:p>
          <a:p>
            <a:pPr lvl="0" algn="l" eaLnBrk="1" hangingPunct="1"/>
            <a:r>
              <a:rPr lang="de-DE" sz="2000" b="1" kern="0" dirty="0">
                <a:solidFill>
                  <a:srgbClr val="000000"/>
                </a:solidFill>
                <a:latin typeface="Lucida Sans"/>
                <a:cs typeface="Lucida Sans"/>
              </a:rPr>
              <a:t>Zugänglichkeit Dienstleistungen und Produkte</a:t>
            </a:r>
          </a:p>
          <a:p>
            <a:pPr lvl="0" algn="l" eaLnBrk="1" hangingPunct="1"/>
            <a:r>
              <a:rPr lang="de-DE" sz="2000" kern="0" dirty="0">
                <a:solidFill>
                  <a:srgbClr val="000000"/>
                </a:solidFill>
                <a:latin typeface="Lucida Sans"/>
                <a:cs typeface="Lucida Sans"/>
              </a:rPr>
              <a:t>Barrierefreiheit für alle Kundensegmente</a:t>
            </a:r>
          </a:p>
          <a:p>
            <a:pPr lvl="0" algn="l" eaLnBrk="1" hangingPunct="1"/>
            <a:endParaRPr lang="de-DE" sz="2000" kern="0" dirty="0">
              <a:solidFill>
                <a:srgbClr val="000000"/>
              </a:solidFill>
              <a:latin typeface="Lucida Sans"/>
              <a:cs typeface="Lucida Sans"/>
            </a:endParaRPr>
          </a:p>
          <a:p>
            <a:pPr lvl="0" algn="l" eaLnBrk="1" hangingPunct="1"/>
            <a:r>
              <a:rPr lang="de-DE" sz="2000" b="1" kern="0" dirty="0">
                <a:solidFill>
                  <a:srgbClr val="000000"/>
                </a:solidFill>
                <a:latin typeface="Lucida Sans"/>
                <a:cs typeface="Lucida Sans"/>
              </a:rPr>
              <a:t>Image</a:t>
            </a:r>
          </a:p>
          <a:p>
            <a:pPr lvl="0" algn="l" eaLnBrk="1" hangingPunct="1"/>
            <a:r>
              <a:rPr lang="de-DE" sz="2000" kern="0" dirty="0">
                <a:solidFill>
                  <a:srgbClr val="000000"/>
                </a:solidFill>
                <a:latin typeface="Lucida Sans"/>
                <a:cs typeface="Lucida Sans"/>
              </a:rPr>
              <a:t>Teil der ESG- und CSR-Strategie</a:t>
            </a:r>
          </a:p>
          <a:p>
            <a:pPr lvl="0" algn="l" eaLnBrk="1" hangingPunct="1"/>
            <a:r>
              <a:rPr lang="de-DE" sz="2000" kern="0" dirty="0">
                <a:solidFill>
                  <a:srgbClr val="000000"/>
                </a:solidFill>
                <a:latin typeface="Lucida Sans"/>
                <a:cs typeface="Lucida Sans"/>
              </a:rPr>
              <a:t>Glaubwürdigkeit bei Kunden und Stake-Holdern</a:t>
            </a:r>
          </a:p>
        </p:txBody>
      </p:sp>
    </p:spTree>
    <p:extLst>
      <p:ext uri="{BB962C8B-B14F-4D97-AF65-F5344CB8AC3E}">
        <p14:creationId xmlns:p14="http://schemas.microsoft.com/office/powerpoint/2010/main" val="271978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685800" y="268165"/>
            <a:ext cx="7772400" cy="75509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1" hangingPunct="1">
              <a:defRPr/>
            </a:pPr>
            <a:r>
              <a:rPr lang="de-DE" altLang="de-DE" sz="2400" dirty="0">
                <a:solidFill>
                  <a:schemeClr val="accent5">
                    <a:lumMod val="50000"/>
                  </a:schemeClr>
                </a:solidFill>
                <a:latin typeface="Lucida Sans" pitchFamily="34" charset="0"/>
                <a:cs typeface="Lucida Sans" pitchFamily="34" charset="0"/>
              </a:rPr>
              <a:t>Fragen seitens Unternehmen</a:t>
            </a:r>
          </a:p>
        </p:txBody>
      </p:sp>
      <p:sp>
        <p:nvSpPr>
          <p:cNvPr id="10243" name="Rectangle 8"/>
          <p:cNvSpPr>
            <a:spLocks noGrp="1" noChangeArrowheads="1"/>
          </p:cNvSpPr>
          <p:nvPr>
            <p:ph type="body" idx="4294967295"/>
          </p:nvPr>
        </p:nvSpPr>
        <p:spPr bwMode="auto">
          <a:xfrm>
            <a:off x="692944" y="981414"/>
            <a:ext cx="7772400" cy="356711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defRPr/>
            </a:pPr>
            <a:r>
              <a:rPr lang="de-DE" altLang="de-DE" sz="1800" b="1" dirty="0">
                <a:solidFill>
                  <a:srgbClr val="000000"/>
                </a:solidFill>
                <a:latin typeface="Lucida Sans" pitchFamily="34" charset="0"/>
                <a:cs typeface="Lucida Sans" pitchFamily="34" charset="0"/>
              </a:rPr>
              <a:t>Kosten</a:t>
            </a:r>
          </a:p>
          <a:p>
            <a:pPr marL="0" indent="0">
              <a:buFontTx/>
              <a:buNone/>
              <a:defRPr/>
            </a:pPr>
            <a:r>
              <a:rPr lang="de-DE" altLang="de-DE" sz="1800" dirty="0">
                <a:solidFill>
                  <a:srgbClr val="4C4C4C"/>
                </a:solidFill>
                <a:latin typeface="Lucida Sans" pitchFamily="34" charset="0"/>
                <a:cs typeface="Lucida Sans" pitchFamily="34" charset="0"/>
              </a:rPr>
              <a:t>Lohn und Leistung</a:t>
            </a:r>
          </a:p>
          <a:p>
            <a:pPr marL="0" indent="0">
              <a:buFontTx/>
              <a:buNone/>
              <a:defRPr/>
            </a:pPr>
            <a:r>
              <a:rPr lang="de-DE" altLang="de-DE" sz="1800" dirty="0">
                <a:solidFill>
                  <a:srgbClr val="4C4C4C"/>
                </a:solidFill>
                <a:latin typeface="Lucida Sans" pitchFamily="34" charset="0"/>
                <a:cs typeface="Lucida Sans" pitchFamily="34" charset="0"/>
              </a:rPr>
              <a:t>Vermehrte Absenzen</a:t>
            </a:r>
          </a:p>
          <a:p>
            <a:pPr marL="0" indent="0">
              <a:buFontTx/>
              <a:buNone/>
              <a:defRPr/>
            </a:pPr>
            <a:endParaRPr lang="de-DE" altLang="de-DE" sz="1800" dirty="0">
              <a:solidFill>
                <a:srgbClr val="4C4C4C"/>
              </a:solidFill>
              <a:latin typeface="Lucida Sans" pitchFamily="34" charset="0"/>
              <a:cs typeface="Lucida Sans" pitchFamily="34" charset="0"/>
            </a:endParaRPr>
          </a:p>
          <a:p>
            <a:pPr marL="0" indent="0">
              <a:buFontTx/>
              <a:buNone/>
              <a:defRPr/>
            </a:pPr>
            <a:r>
              <a:rPr lang="de-DE" altLang="de-DE" sz="1800" b="1" dirty="0">
                <a:solidFill>
                  <a:srgbClr val="000000"/>
                </a:solidFill>
                <a:latin typeface="Lucida Sans" pitchFamily="34" charset="0"/>
                <a:cs typeface="Lucida Sans" pitchFamily="34" charset="0"/>
              </a:rPr>
              <a:t>Zeit</a:t>
            </a:r>
          </a:p>
          <a:p>
            <a:pPr marL="0" indent="0">
              <a:buFontTx/>
              <a:buNone/>
              <a:defRPr/>
            </a:pPr>
            <a:r>
              <a:rPr lang="de-DE" altLang="de-DE" sz="1800" dirty="0">
                <a:solidFill>
                  <a:srgbClr val="4C4C4C"/>
                </a:solidFill>
                <a:latin typeface="Lucida Sans" pitchFamily="34" charset="0"/>
                <a:cs typeface="Lucida Sans" pitchFamily="34" charset="0"/>
              </a:rPr>
              <a:t>Erhöhte Betreuung</a:t>
            </a:r>
          </a:p>
          <a:p>
            <a:pPr marL="0" indent="0">
              <a:buFontTx/>
              <a:buNone/>
              <a:defRPr/>
            </a:pPr>
            <a:r>
              <a:rPr lang="de-DE" altLang="de-DE" sz="1800" dirty="0">
                <a:solidFill>
                  <a:srgbClr val="4C4C4C"/>
                </a:solidFill>
                <a:latin typeface="Lucida Sans" pitchFamily="34" charset="0"/>
                <a:cs typeface="Lucida Sans" pitchFamily="34" charset="0"/>
              </a:rPr>
              <a:t>Notwendige Anpassungen</a:t>
            </a:r>
          </a:p>
          <a:p>
            <a:pPr marL="0" indent="0">
              <a:buFontTx/>
              <a:buNone/>
              <a:defRPr/>
            </a:pPr>
            <a:r>
              <a:rPr lang="de-DE" altLang="de-DE" sz="1800" dirty="0">
                <a:solidFill>
                  <a:srgbClr val="4C4C4C"/>
                </a:solidFill>
                <a:latin typeface="Lucida Sans" pitchFamily="34" charset="0"/>
                <a:cs typeface="Lucida Sans" pitchFamily="34" charset="0"/>
              </a:rPr>
              <a:t>Zusätzliche Administration</a:t>
            </a:r>
          </a:p>
          <a:p>
            <a:pPr marL="0" indent="0">
              <a:buFontTx/>
              <a:buNone/>
              <a:defRPr/>
            </a:pPr>
            <a:endParaRPr lang="de-DE" altLang="de-DE" sz="1800" dirty="0">
              <a:solidFill>
                <a:srgbClr val="000000"/>
              </a:solidFill>
              <a:latin typeface="Lucida Sans" pitchFamily="34" charset="0"/>
              <a:cs typeface="Lucida Sans" pitchFamily="34" charset="0"/>
            </a:endParaRPr>
          </a:p>
          <a:p>
            <a:pPr marL="0" indent="0">
              <a:buFontTx/>
              <a:buNone/>
              <a:defRPr/>
            </a:pPr>
            <a:r>
              <a:rPr lang="de-DE" altLang="de-DE" sz="1800" b="1" dirty="0">
                <a:solidFill>
                  <a:srgbClr val="000000"/>
                </a:solidFill>
                <a:latin typeface="Lucida Sans" pitchFamily="34" charset="0"/>
                <a:cs typeface="Lucida Sans" pitchFamily="34" charset="0"/>
              </a:rPr>
              <a:t>Zwischenmenschlich</a:t>
            </a:r>
          </a:p>
          <a:p>
            <a:pPr marL="0" indent="0">
              <a:buFontTx/>
              <a:buNone/>
              <a:defRPr/>
            </a:pPr>
            <a:r>
              <a:rPr lang="de-DE" altLang="de-DE" sz="1800" dirty="0">
                <a:solidFill>
                  <a:srgbClr val="4C4C4C"/>
                </a:solidFill>
                <a:latin typeface="Lucida Sans" pitchFamily="34" charset="0"/>
                <a:cs typeface="Lucida Sans" pitchFamily="34" charset="0"/>
              </a:rPr>
              <a:t>Unsicherheiten zu Umgang, Betreuung und Kommunikation</a:t>
            </a:r>
          </a:p>
          <a:p>
            <a:pPr marL="0" indent="0">
              <a:buFontTx/>
              <a:buNone/>
              <a:defRPr/>
            </a:pPr>
            <a:r>
              <a:rPr lang="de-DE" altLang="de-DE" sz="1800" dirty="0">
                <a:solidFill>
                  <a:srgbClr val="4C4C4C"/>
                </a:solidFill>
                <a:latin typeface="Lucida Sans" pitchFamily="34" charset="0"/>
                <a:cs typeface="Lucida Sans" pitchFamily="34" charset="0"/>
              </a:rPr>
              <a:t>Bedenken vor Konflikten</a:t>
            </a:r>
          </a:p>
          <a:p>
            <a:pPr marL="0" indent="0">
              <a:buFontTx/>
              <a:buNone/>
              <a:defRPr/>
            </a:pPr>
            <a:endParaRPr lang="de-DE" altLang="de-DE" sz="1800" b="1" dirty="0">
              <a:solidFill>
                <a:srgbClr val="4C4C4C"/>
              </a:solidFill>
              <a:latin typeface="Lucida Sans" pitchFamily="34" charset="0"/>
              <a:cs typeface="Lucida Sans" pitchFamily="34" charset="0"/>
            </a:endParaRPr>
          </a:p>
          <a:p>
            <a:pPr marL="0" indent="0">
              <a:buFontTx/>
              <a:buNone/>
              <a:defRPr/>
            </a:pPr>
            <a:r>
              <a:rPr lang="de-DE" altLang="de-DE" sz="1800" b="1" dirty="0">
                <a:solidFill>
                  <a:srgbClr val="000000"/>
                </a:solidFill>
                <a:latin typeface="Lucida Sans" pitchFamily="34" charset="0"/>
                <a:cs typeface="Lucida Sans" pitchFamily="34" charset="0"/>
              </a:rPr>
              <a:t>Rechtlich</a:t>
            </a:r>
          </a:p>
          <a:p>
            <a:pPr marL="0" indent="0">
              <a:buFontTx/>
              <a:buNone/>
              <a:defRPr/>
            </a:pPr>
            <a:r>
              <a:rPr lang="de-DE" altLang="de-DE" sz="1800" dirty="0">
                <a:solidFill>
                  <a:srgbClr val="4C4C4C"/>
                </a:solidFill>
                <a:latin typeface="Lucida Sans" pitchFamily="34" charset="0"/>
                <a:cs typeface="Lucida Sans" pitchFamily="34" charset="0"/>
              </a:rPr>
              <a:t>Arbeitsrecht, Gesamtarbeitsvertrag</a:t>
            </a:r>
          </a:p>
          <a:p>
            <a:pPr marL="0" indent="0">
              <a:buFontTx/>
              <a:buNone/>
              <a:defRPr/>
            </a:pPr>
            <a:r>
              <a:rPr lang="de-DE" altLang="de-DE" sz="1800" dirty="0">
                <a:solidFill>
                  <a:srgbClr val="4C4C4C"/>
                </a:solidFill>
                <a:latin typeface="Lucida Sans" pitchFamily="34" charset="0"/>
                <a:cs typeface="Lucida Sans" pitchFamily="34" charset="0"/>
              </a:rPr>
              <a:t>Sozialversicherungen</a:t>
            </a:r>
          </a:p>
          <a:p>
            <a:pPr marL="0" indent="0">
              <a:buFontTx/>
              <a:buNone/>
              <a:defRPr/>
            </a:pPr>
            <a:endParaRPr lang="de-DE" altLang="de-DE" sz="1800" dirty="0">
              <a:solidFill>
                <a:srgbClr val="4C4C4C"/>
              </a:solidFill>
              <a:latin typeface="Lucida Sans" pitchFamily="34" charset="0"/>
              <a:cs typeface="Lucida Sans" pitchFamily="34" charset="0"/>
            </a:endParaRPr>
          </a:p>
          <a:p>
            <a:pPr marL="0" indent="0">
              <a:buFontTx/>
              <a:buNone/>
              <a:defRPr/>
            </a:pPr>
            <a:endParaRPr lang="de-DE" altLang="de-DE" sz="1800" dirty="0">
              <a:solidFill>
                <a:srgbClr val="4C4C4C"/>
              </a:solidFill>
              <a:latin typeface="Lucida Sans" pitchFamily="34" charset="0"/>
              <a:cs typeface="Lucida Sans" pitchFamily="34" charset="0"/>
            </a:endParaRPr>
          </a:p>
          <a:p>
            <a:pPr marL="0" indent="0">
              <a:buFontTx/>
              <a:buNone/>
              <a:defRPr/>
            </a:pPr>
            <a:endParaRPr lang="de-DE" altLang="de-DE" sz="1800" dirty="0">
              <a:solidFill>
                <a:srgbClr val="4C4C4C"/>
              </a:solidFill>
              <a:latin typeface="Lucida Sans" pitchFamily="34" charset="0"/>
              <a:cs typeface="Lucida Sans" pitchFamily="34" charset="0"/>
            </a:endParaRPr>
          </a:p>
        </p:txBody>
      </p:sp>
    </p:spTree>
    <p:extLst>
      <p:ext uri="{BB962C8B-B14F-4D97-AF65-F5344CB8AC3E}">
        <p14:creationId xmlns:p14="http://schemas.microsoft.com/office/powerpoint/2010/main" val="1959380364"/>
      </p:ext>
    </p:extLst>
  </p:cSld>
  <p:clrMapOvr>
    <a:masterClrMapping/>
  </p:clrMapOvr>
</p:sld>
</file>

<file path=ppt/theme/theme1.xml><?xml version="1.0" encoding="utf-8"?>
<a:theme xmlns:a="http://schemas.openxmlformats.org/drawingml/2006/main" name="Leere Präsentation">
  <a:themeElements>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ere 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pitchFamily="-67"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pitchFamily="-67" charset="-128"/>
          </a:defRPr>
        </a:defPPr>
      </a:lstStyle>
    </a:lnDef>
  </a:objectDefaults>
  <a:extraClrSchemeLst>
    <a:extraClrScheme>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ere 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ere 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ere 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ere 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ere 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ere 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ere 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ere 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1070</Words>
  <Application>Microsoft Office PowerPoint</Application>
  <PresentationFormat>Bildschirmpräsentation (4:3)</PresentationFormat>
  <Paragraphs>107</Paragraphs>
  <Slides>6</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ＭＳ Ｐゴシック</vt:lpstr>
      <vt:lpstr>Arial</vt:lpstr>
      <vt:lpstr>Helvetica Neue</vt:lpstr>
      <vt:lpstr>Lucida Sans</vt:lpstr>
      <vt:lpstr>Wingdings</vt:lpstr>
      <vt:lpstr>Leere Präsentation</vt:lpstr>
      <vt:lpstr>Stiftung – Arbeit &amp; Handicap   Zukunft Inklusion Praxisdialog  </vt:lpstr>
      <vt:lpstr>PowerPoint-Präsentation</vt:lpstr>
      <vt:lpstr>PowerPoint-Präsentation</vt:lpstr>
      <vt:lpstr>Regulärer Arbeitsplatz</vt:lpstr>
      <vt:lpstr>  </vt:lpstr>
      <vt:lpstr>Fragen seitens Unternehmen</vt:lpstr>
    </vt:vector>
  </TitlesOfParts>
  <Company>Heber &amp; Link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Oliver Link</dc:creator>
  <cp:lastModifiedBy>Hasler Tobias</cp:lastModifiedBy>
  <cp:revision>1007</cp:revision>
  <cp:lastPrinted>2024-04-02T15:35:28Z</cp:lastPrinted>
  <dcterms:created xsi:type="dcterms:W3CDTF">2015-12-14T10:43:00Z</dcterms:created>
  <dcterms:modified xsi:type="dcterms:W3CDTF">2024-05-29T16:02:05Z</dcterms:modified>
</cp:coreProperties>
</file>