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66" r:id="rId2"/>
    <p:sldId id="274" r:id="rId3"/>
    <p:sldId id="296" r:id="rId4"/>
    <p:sldId id="264" r:id="rId5"/>
    <p:sldId id="269" r:id="rId6"/>
    <p:sldId id="265" r:id="rId7"/>
    <p:sldId id="291" r:id="rId8"/>
    <p:sldId id="338" r:id="rId9"/>
    <p:sldId id="275" r:id="rId10"/>
    <p:sldId id="464" r:id="rId11"/>
    <p:sldId id="339" r:id="rId12"/>
    <p:sldId id="292" r:id="rId13"/>
    <p:sldId id="294" r:id="rId14"/>
    <p:sldId id="295" r:id="rId15"/>
    <p:sldId id="293" r:id="rId16"/>
    <p:sldId id="340" r:id="rId17"/>
    <p:sldId id="262" r:id="rId18"/>
    <p:sldId id="261" r:id="rId19"/>
    <p:sldId id="260" r:id="rId20"/>
    <p:sldId id="341" r:id="rId21"/>
    <p:sldId id="263" r:id="rId22"/>
    <p:sldId id="345" r:id="rId23"/>
    <p:sldId id="310" r:id="rId24"/>
  </p:sldIdLst>
  <p:sldSz cx="24384000" cy="137160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82153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82153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82153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82153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82153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82153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82153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82153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15:guide id="1" orient="horz" pos="1576" userDrawn="1">
          <p15:clr>
            <a:srgbClr val="A4A3A4"/>
          </p15:clr>
        </p15:guide>
        <p15:guide id="2" pos="7226" userDrawn="1">
          <p15:clr>
            <a:srgbClr val="A4A3A4"/>
          </p15:clr>
        </p15:guide>
        <p15:guide id="3" orient="horz" pos="3005" userDrawn="1">
          <p15:clr>
            <a:srgbClr val="A4A3A4"/>
          </p15:clr>
        </p15:guide>
        <p15:guide id="4" orient="horz" pos="4320" userDrawn="1">
          <p15:clr>
            <a:srgbClr val="A4A3A4"/>
          </p15:clr>
        </p15:guide>
        <p15:guide id="5" orient="horz" pos="5703" userDrawn="1">
          <p15:clr>
            <a:srgbClr val="A4A3A4"/>
          </p15:clr>
        </p15:guide>
        <p15:guide id="6" orient="horz" pos="7110" userDrawn="1">
          <p15:clr>
            <a:srgbClr val="A4A3A4"/>
          </p15:clr>
        </p15:guide>
        <p15:guide id="7" pos="14008" userDrawn="1">
          <p15:clr>
            <a:srgbClr val="A4A3A4"/>
          </p15:clr>
        </p15:guide>
        <p15:guide id="8" pos="12670" userDrawn="1">
          <p15:clr>
            <a:srgbClr val="A4A3A4"/>
          </p15:clr>
        </p15:guide>
        <p15:guide id="9" pos="11286" userDrawn="1">
          <p15:clr>
            <a:srgbClr val="A4A3A4"/>
          </p15:clr>
        </p15:guide>
        <p15:guide id="10" pos="9948" userDrawn="1">
          <p15:clr>
            <a:srgbClr val="A4A3A4"/>
          </p15:clr>
        </p15:guide>
        <p15:guide id="11" pos="8587" userDrawn="1">
          <p15:clr>
            <a:srgbClr val="A4A3A4"/>
          </p15:clr>
        </p15:guide>
        <p15:guide id="12" pos="423" userDrawn="1">
          <p15:clr>
            <a:srgbClr val="A4A3A4"/>
          </p15:clr>
        </p15:guide>
        <p15:guide id="13" pos="1783" userDrawn="1">
          <p15:clr>
            <a:srgbClr val="A4A3A4"/>
          </p15:clr>
        </p15:guide>
        <p15:guide id="14" pos="3144" userDrawn="1">
          <p15:clr>
            <a:srgbClr val="A4A3A4"/>
          </p15:clr>
        </p15:guide>
        <p15:guide id="15" pos="4618" userDrawn="1">
          <p15:clr>
            <a:srgbClr val="A4A3A4"/>
          </p15:clr>
        </p15:guide>
        <p15:guide id="16" pos="5866" userDrawn="1">
          <p15:clr>
            <a:srgbClr val="A4A3A4"/>
          </p15:clr>
        </p15:guide>
        <p15:guide id="17" orient="horz" pos="8198" userDrawn="1">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9999"/>
    <a:srgbClr val="FDFDFD"/>
    <a:srgbClr val="6B9492"/>
    <a:srgbClr val="FFFF00"/>
    <a:srgbClr val="099396"/>
    <a:srgbClr val="84A59D"/>
    <a:srgbClr val="748597"/>
    <a:srgbClr val="1E88E5"/>
    <a:srgbClr val="6BB436"/>
    <a:srgbClr val="2454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889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143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889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889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889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889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889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889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8" d="100"/>
          <a:sy n="78" d="100"/>
        </p:scale>
        <p:origin x="2394" y="114"/>
      </p:cViewPr>
      <p:guideLst>
        <p:guide orient="horz" pos="1576"/>
        <p:guide pos="7226"/>
        <p:guide orient="horz" pos="3005"/>
        <p:guide orient="horz" pos="4320"/>
        <p:guide orient="horz" pos="5703"/>
        <p:guide orient="horz" pos="7110"/>
        <p:guide pos="14008"/>
        <p:guide pos="12670"/>
        <p:guide pos="11286"/>
        <p:guide pos="9948"/>
        <p:guide pos="8587"/>
        <p:guide pos="423"/>
        <p:guide pos="1783"/>
        <p:guide pos="3144"/>
        <p:guide pos="4618"/>
        <p:guide pos="5866"/>
        <p:guide orient="horz" pos="8198"/>
      </p:guideLst>
    </p:cSldViewPr>
  </p:slideViewPr>
  <p:notesTextViewPr>
    <p:cViewPr>
      <p:scale>
        <a:sx n="1" d="1"/>
        <a:sy n="1" d="1"/>
      </p:scale>
      <p:origin x="0" y="0"/>
    </p:cViewPr>
  </p:notesTextViewPr>
  <p:notesViewPr>
    <p:cSldViewPr snapToGrid="0">
      <p:cViewPr varScale="1">
        <p:scale>
          <a:sx n="89" d="100"/>
          <a:sy n="89" d="100"/>
        </p:scale>
        <p:origin x="376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5300"/>
          </a:xfrm>
          <a:prstGeom prst="rect">
            <a:avLst/>
          </a:prstGeom>
        </p:spPr>
        <p:txBody>
          <a:bodyPr vert="horz" lIns="91440" tIns="45720" rIns="91440" bIns="45720" rtlCol="0"/>
          <a:lstStyle>
            <a:lvl1pPr algn="l">
              <a:defRPr sz="1200"/>
            </a:lvl1pPr>
          </a:lstStyle>
          <a:p>
            <a:endParaRPr lang="de-CH" dirty="0">
              <a:latin typeface="Fira Sans" panose="020B0503050000020004" pitchFamily="34" charset="0"/>
            </a:endParaRPr>
          </a:p>
        </p:txBody>
      </p:sp>
      <p:sp>
        <p:nvSpPr>
          <p:cNvPr id="3" name="Datumsplatzhalt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8F2A453D-FD9D-440D-AC7A-E3B3D32D3996}" type="datetimeFigureOut">
              <a:rPr lang="de-CH" smtClean="0">
                <a:latin typeface="Fira Sans" panose="020B0503050000020004" pitchFamily="34" charset="0"/>
              </a:rPr>
              <a:t>20.01.2025</a:t>
            </a:fld>
            <a:endParaRPr lang="de-CH" dirty="0">
              <a:latin typeface="Fira Sans" panose="020B0503050000020004" pitchFamily="34" charset="0"/>
            </a:endParaRPr>
          </a:p>
        </p:txBody>
      </p:sp>
      <p:sp>
        <p:nvSpPr>
          <p:cNvPr id="4" name="Fußzeilenplatzhalter 3"/>
          <p:cNvSpPr>
            <a:spLocks noGrp="1"/>
          </p:cNvSpPr>
          <p:nvPr>
            <p:ph type="ftr" sz="quarter" idx="2"/>
          </p:nvPr>
        </p:nvSpPr>
        <p:spPr>
          <a:xfrm>
            <a:off x="1" y="9377363"/>
            <a:ext cx="2946400" cy="495300"/>
          </a:xfrm>
          <a:prstGeom prst="rect">
            <a:avLst/>
          </a:prstGeom>
        </p:spPr>
        <p:txBody>
          <a:bodyPr vert="horz" lIns="91440" tIns="45720" rIns="91440" bIns="45720" rtlCol="0" anchor="b"/>
          <a:lstStyle>
            <a:lvl1pPr algn="l">
              <a:defRPr sz="1200"/>
            </a:lvl1pPr>
          </a:lstStyle>
          <a:p>
            <a:endParaRPr lang="de-CH" dirty="0">
              <a:latin typeface="Fira Sans" panose="020B0503050000020004" pitchFamily="34" charset="0"/>
            </a:endParaRPr>
          </a:p>
        </p:txBody>
      </p:sp>
      <p:sp>
        <p:nvSpPr>
          <p:cNvPr id="5" name="Foliennummernplatzhalter 4"/>
          <p:cNvSpPr>
            <a:spLocks noGrp="1"/>
          </p:cNvSpPr>
          <p:nvPr>
            <p:ph type="sldNum" sz="quarter" idx="3"/>
          </p:nvPr>
        </p:nvSpPr>
        <p:spPr>
          <a:xfrm>
            <a:off x="3849688" y="9377363"/>
            <a:ext cx="2946400" cy="495300"/>
          </a:xfrm>
          <a:prstGeom prst="rect">
            <a:avLst/>
          </a:prstGeom>
        </p:spPr>
        <p:txBody>
          <a:bodyPr vert="horz" lIns="91440" tIns="45720" rIns="91440" bIns="45720" rtlCol="0" anchor="b"/>
          <a:lstStyle>
            <a:lvl1pPr algn="r">
              <a:defRPr sz="1200"/>
            </a:lvl1pPr>
          </a:lstStyle>
          <a:p>
            <a:fld id="{099A54D9-E1F3-48EE-AF95-9076695A5113}" type="slidenum">
              <a:rPr lang="de-CH" smtClean="0">
                <a:latin typeface="Fira Sans" panose="020B0503050000020004" pitchFamily="34" charset="0"/>
              </a:rPr>
              <a:t>‹Nr.›</a:t>
            </a:fld>
            <a:endParaRPr lang="de-CH" dirty="0">
              <a:latin typeface="Fira Sans" panose="020B0503050000020004" pitchFamily="34" charset="0"/>
            </a:endParaRPr>
          </a:p>
        </p:txBody>
      </p:sp>
    </p:spTree>
    <p:extLst>
      <p:ext uri="{BB962C8B-B14F-4D97-AF65-F5344CB8AC3E}">
        <p14:creationId xmlns:p14="http://schemas.microsoft.com/office/powerpoint/2010/main" val="2682192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06363" y="739775"/>
            <a:ext cx="6584950" cy="3703638"/>
          </a:xfrm>
          <a:prstGeom prst="rect">
            <a:avLst/>
          </a:prstGeom>
        </p:spPr>
        <p:txBody>
          <a:bodyPr/>
          <a:lstStyle/>
          <a:p>
            <a:endParaRPr/>
          </a:p>
        </p:txBody>
      </p:sp>
      <p:sp>
        <p:nvSpPr>
          <p:cNvPr id="145" name="Shape 145"/>
          <p:cNvSpPr>
            <a:spLocks noGrp="1"/>
          </p:cNvSpPr>
          <p:nvPr>
            <p:ph type="body" sz="quarter" idx="1"/>
          </p:nvPr>
        </p:nvSpPr>
        <p:spPr>
          <a:xfrm>
            <a:off x="27509" y="4689515"/>
            <a:ext cx="6742657" cy="4442698"/>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1500">
        <a:latin typeface="+mn-lt"/>
        <a:ea typeface="+mn-ea"/>
        <a:cs typeface="+mn-cs"/>
        <a:sym typeface="Fira Sans"/>
      </a:defRPr>
    </a:lvl1pPr>
    <a:lvl2pPr indent="228600" defTabSz="457200" latinLnBrk="0">
      <a:lnSpc>
        <a:spcPct val="117999"/>
      </a:lnSpc>
      <a:defRPr sz="2200">
        <a:latin typeface="+mn-lt"/>
        <a:ea typeface="+mn-ea"/>
        <a:cs typeface="+mn-cs"/>
        <a:sym typeface="Fira Sans"/>
      </a:defRPr>
    </a:lvl2pPr>
    <a:lvl3pPr indent="457200" defTabSz="457200" latinLnBrk="0">
      <a:lnSpc>
        <a:spcPct val="117999"/>
      </a:lnSpc>
      <a:defRPr sz="2200">
        <a:latin typeface="+mn-lt"/>
        <a:ea typeface="+mn-ea"/>
        <a:cs typeface="+mn-cs"/>
        <a:sym typeface="Fira Sans"/>
      </a:defRPr>
    </a:lvl3pPr>
    <a:lvl4pPr indent="685800" defTabSz="457200" latinLnBrk="0">
      <a:lnSpc>
        <a:spcPct val="117999"/>
      </a:lnSpc>
      <a:defRPr sz="2200">
        <a:latin typeface="+mn-lt"/>
        <a:ea typeface="+mn-ea"/>
        <a:cs typeface="+mn-cs"/>
        <a:sym typeface="Fira Sans"/>
      </a:defRPr>
    </a:lvl4pPr>
    <a:lvl5pPr indent="914400" defTabSz="457200" latinLnBrk="0">
      <a:lnSpc>
        <a:spcPct val="117999"/>
      </a:lnSpc>
      <a:defRPr sz="2200">
        <a:latin typeface="+mn-lt"/>
        <a:ea typeface="+mn-ea"/>
        <a:cs typeface="+mn-cs"/>
        <a:sym typeface="Fira Sans"/>
      </a:defRPr>
    </a:lvl5pPr>
    <a:lvl6pPr indent="1143000" defTabSz="457200" latinLnBrk="0">
      <a:lnSpc>
        <a:spcPct val="117999"/>
      </a:lnSpc>
      <a:defRPr sz="2200">
        <a:latin typeface="+mn-lt"/>
        <a:ea typeface="+mn-ea"/>
        <a:cs typeface="+mn-cs"/>
        <a:sym typeface="Fira Sans"/>
      </a:defRPr>
    </a:lvl6pPr>
    <a:lvl7pPr indent="1371600" defTabSz="457200" latinLnBrk="0">
      <a:lnSpc>
        <a:spcPct val="117999"/>
      </a:lnSpc>
      <a:defRPr sz="2200">
        <a:latin typeface="+mn-lt"/>
        <a:ea typeface="+mn-ea"/>
        <a:cs typeface="+mn-cs"/>
        <a:sym typeface="Fira Sans"/>
      </a:defRPr>
    </a:lvl7pPr>
    <a:lvl8pPr indent="1600200" defTabSz="457200" latinLnBrk="0">
      <a:lnSpc>
        <a:spcPct val="117999"/>
      </a:lnSpc>
      <a:defRPr sz="2200">
        <a:latin typeface="+mn-lt"/>
        <a:ea typeface="+mn-ea"/>
        <a:cs typeface="+mn-cs"/>
        <a:sym typeface="Fira Sans"/>
      </a:defRPr>
    </a:lvl8pPr>
    <a:lvl9pPr indent="1828800" defTabSz="457200" latinLnBrk="0">
      <a:lnSpc>
        <a:spcPct val="117999"/>
      </a:lnSpc>
      <a:defRPr sz="2200">
        <a:latin typeface="+mn-lt"/>
        <a:ea typeface="+mn-ea"/>
        <a:cs typeface="+mn-cs"/>
        <a:sym typeface="Fira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106885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86808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46421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89478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294195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88618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09155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75462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64588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Tree>
    <p:extLst>
      <p:ext uri="{BB962C8B-B14F-4D97-AF65-F5344CB8AC3E}">
        <p14:creationId xmlns:p14="http://schemas.microsoft.com/office/powerpoint/2010/main" val="369213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el &amp; Untertitel">
    <p:bg>
      <p:bgPr>
        <a:solidFill>
          <a:srgbClr val="709999"/>
        </a:solidFill>
        <a:effectLst/>
      </p:bgPr>
    </p:bg>
    <p:spTree>
      <p:nvGrpSpPr>
        <p:cNvPr id="1" name=""/>
        <p:cNvGrpSpPr/>
        <p:nvPr/>
      </p:nvGrpSpPr>
      <p:grpSpPr>
        <a:xfrm>
          <a:off x="0" y="0"/>
          <a:ext cx="0" cy="0"/>
          <a:chOff x="0" y="0"/>
          <a:chExt cx="0" cy="0"/>
        </a:xfrm>
      </p:grpSpPr>
      <p:sp>
        <p:nvSpPr>
          <p:cNvPr id="14" name="Text Box 4"/>
          <p:cNvSpPr txBox="1">
            <a:spLocks noGrp="1"/>
          </p:cNvSpPr>
          <p:nvPr>
            <p:ph type="body" sz="quarter" idx="13"/>
          </p:nvPr>
        </p:nvSpPr>
        <p:spPr>
          <a:xfrm>
            <a:off x="718642" y="7753884"/>
            <a:ext cx="11684001" cy="949961"/>
          </a:xfrm>
          <a:prstGeom prst="rect">
            <a:avLst/>
          </a:prstGeom>
        </p:spPr>
        <p:txBody>
          <a:bodyPr lIns="0" tIns="0" rIns="0" bIns="0">
            <a:spAutoFit/>
          </a:bodyPr>
          <a:lstStyle/>
          <a:p>
            <a:pPr marL="0" lv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lang="de-DE">
                <a:latin typeface="+mn-lt"/>
                <a:ea typeface="+mn-ea"/>
                <a:cs typeface="+mn-cs"/>
                <a:sym typeface="Fira Sans"/>
              </a:rPr>
              <a:t>Mastertextformat bearbeiten</a:t>
            </a:r>
          </a:p>
        </p:txBody>
      </p:sp>
      <p:sp>
        <p:nvSpPr>
          <p:cNvPr id="16" name="Rechteck 8"/>
          <p:cNvSpPr txBox="1">
            <a:spLocks noGrp="1"/>
          </p:cNvSpPr>
          <p:nvPr>
            <p:ph type="body" sz="quarter" idx="15"/>
          </p:nvPr>
        </p:nvSpPr>
        <p:spPr>
          <a:xfrm>
            <a:off x="22006586" y="12987114"/>
            <a:ext cx="1652391" cy="355601"/>
          </a:xfrm>
          <a:prstGeom prst="rect">
            <a:avLst/>
          </a:prstGeom>
        </p:spPr>
        <p:txBody>
          <a:bodyPr lIns="0" tIns="0" rIns="0" bIns="0">
            <a:spAutoFit/>
          </a:bodyPr>
          <a:lstStyle>
            <a:lvl1pPr marL="0" indent="0" algn="r" defTabSz="898525">
              <a:spcBef>
                <a:spcPts val="0"/>
              </a:spcBef>
              <a:buClrTx/>
              <a:buSzTx/>
              <a:buFontTx/>
              <a:buNone/>
              <a:tabLst>
                <a:tab pos="889000" algn="l"/>
                <a:tab pos="1778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400">
                <a:solidFill>
                  <a:srgbClr val="FFFFFF"/>
                </a:solidFill>
                <a:latin typeface="+mn-lt"/>
                <a:ea typeface="+mn-ea"/>
                <a:cs typeface="+mn-cs"/>
                <a:sym typeface="Fira Sans"/>
              </a:defRPr>
            </a:lvl1pPr>
          </a:lstStyle>
          <a:p>
            <a:pPr lvl="0"/>
            <a:r>
              <a:rPr lang="de-DE"/>
              <a:t>Mastertextformat bearbeiten</a:t>
            </a:r>
          </a:p>
        </p:txBody>
      </p:sp>
      <p:sp>
        <p:nvSpPr>
          <p:cNvPr id="17" name="Titel 1"/>
          <p:cNvSpPr txBox="1">
            <a:spLocks noGrp="1"/>
          </p:cNvSpPr>
          <p:nvPr>
            <p:ph type="body" sz="quarter" idx="16"/>
          </p:nvPr>
        </p:nvSpPr>
        <p:spPr>
          <a:xfrm>
            <a:off x="602870" y="483925"/>
            <a:ext cx="11627230" cy="5481651"/>
          </a:xfrm>
          <a:prstGeom prst="rect">
            <a:avLst/>
          </a:prstGeom>
        </p:spPr>
        <p:txBody>
          <a:bodyPr lIns="91439" tIns="91439" rIns="91439" bIns="91439"/>
          <a:lstStyle>
            <a:lvl1pPr marL="0" indent="0" defTabSz="859536">
              <a:lnSpc>
                <a:spcPct val="80000"/>
              </a:lnSpc>
              <a:spcBef>
                <a:spcPts val="0"/>
              </a:spcBef>
              <a:buClrTx/>
              <a:buSzTx/>
              <a:buFontTx/>
              <a:buNone/>
              <a:defRPr sz="7519">
                <a:solidFill>
                  <a:srgbClr val="FFFFFF"/>
                </a:solidFill>
                <a:latin typeface="+mj-lt"/>
                <a:ea typeface="+mj-ea"/>
                <a:cs typeface="+mj-cs"/>
                <a:sym typeface="Fira Sans Bold"/>
              </a:defRPr>
            </a:lvl1pPr>
          </a:lstStyle>
          <a:p>
            <a:pPr lvl="0"/>
            <a:r>
              <a:rPr lang="de-DE"/>
              <a:t>Mastertextformat bearbeiten</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Grafiken">
    <p:spTree>
      <p:nvGrpSpPr>
        <p:cNvPr id="1" name=""/>
        <p:cNvGrpSpPr/>
        <p:nvPr/>
      </p:nvGrpSpPr>
      <p:grpSpPr>
        <a:xfrm>
          <a:off x="0" y="0"/>
          <a:ext cx="0" cy="0"/>
          <a:chOff x="0" y="0"/>
          <a:chExt cx="0" cy="0"/>
        </a:xfrm>
      </p:grpSpPr>
      <p:sp>
        <p:nvSpPr>
          <p:cNvPr id="134" name="Rechteck"/>
          <p:cNvSpPr/>
          <p:nvPr/>
        </p:nvSpPr>
        <p:spPr>
          <a:xfrm>
            <a:off x="0" y="-128337"/>
            <a:ext cx="8131237" cy="13877954"/>
          </a:xfrm>
          <a:prstGeom prst="rect">
            <a:avLst/>
          </a:prstGeom>
          <a:solidFill>
            <a:srgbClr val="F0F0F0">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32" name="Rechteck"/>
          <p:cNvSpPr/>
          <p:nvPr/>
        </p:nvSpPr>
        <p:spPr>
          <a:xfrm>
            <a:off x="-10556" y="-2931"/>
            <a:ext cx="24405112" cy="254001"/>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33" name="Rechteck"/>
          <p:cNvSpPr/>
          <p:nvPr/>
        </p:nvSpPr>
        <p:spPr>
          <a:xfrm>
            <a:off x="-10556" y="13465136"/>
            <a:ext cx="24405112" cy="254001"/>
          </a:xfrm>
          <a:prstGeom prst="rect">
            <a:avLst/>
          </a:prstGeom>
          <a:solidFill>
            <a:srgbClr val="A6AAA9">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35" name="Titel 1"/>
          <p:cNvSpPr txBox="1">
            <a:spLocks noGrp="1"/>
          </p:cNvSpPr>
          <p:nvPr>
            <p:ph type="body" sz="quarter" idx="13"/>
          </p:nvPr>
        </p:nvSpPr>
        <p:spPr>
          <a:xfrm>
            <a:off x="239683" y="664926"/>
            <a:ext cx="7641573" cy="2606041"/>
          </a:xfrm>
          <a:prstGeom prst="rect">
            <a:avLst/>
          </a:prstGeom>
        </p:spPr>
        <p:txBody>
          <a:bodyPr lIns="91439" tIns="91439" rIns="91439" bIns="91439">
            <a:noAutofit/>
          </a:bodyPr>
          <a:lstStyle>
            <a:lvl1pPr marL="0" indent="0" defTabSz="898525">
              <a:lnSpc>
                <a:spcPts val="78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5600">
                <a:solidFill>
                  <a:schemeClr val="accent1"/>
                </a:solidFill>
                <a:latin typeface="+mj-lt"/>
                <a:ea typeface="+mj-ea"/>
                <a:cs typeface="+mj-cs"/>
                <a:sym typeface="Fira Sans Bold"/>
              </a:defRPr>
            </a:lvl1pPr>
          </a:lstStyle>
          <a:p>
            <a:pPr lvl="0"/>
            <a:r>
              <a:rPr lang="de-DE"/>
              <a:t>Mastertextformat bearbeiten</a:t>
            </a:r>
          </a:p>
        </p:txBody>
      </p:sp>
      <p:sp>
        <p:nvSpPr>
          <p:cNvPr id="136" name="Text Box 4"/>
          <p:cNvSpPr txBox="1">
            <a:spLocks noGrp="1"/>
          </p:cNvSpPr>
          <p:nvPr>
            <p:ph type="body" sz="quarter" idx="14"/>
          </p:nvPr>
        </p:nvSpPr>
        <p:spPr>
          <a:xfrm>
            <a:off x="239684" y="3297783"/>
            <a:ext cx="7641572" cy="1895904"/>
          </a:xfrm>
          <a:prstGeom prst="rect">
            <a:avLst/>
          </a:prstGeom>
        </p:spPr>
        <p:txBody>
          <a:bodyPr wrap="square" lIns="0" tIns="0" rIns="0" bIns="0">
            <a:spAutoFit/>
          </a:bodyPr>
          <a:lstStyle>
            <a:lvl1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800">
                <a:solidFill>
                  <a:schemeClr val="accent4"/>
                </a:solidFill>
                <a:latin typeface="+mn-lt"/>
                <a:ea typeface="+mn-ea"/>
                <a:cs typeface="+mn-cs"/>
                <a:sym typeface="Fira Sans"/>
              </a:defRPr>
            </a:lvl1pPr>
          </a:lstStyle>
          <a:p>
            <a:pPr lvl="0"/>
            <a:r>
              <a:rPr lang="de-DE"/>
              <a:t>Mastertextformat bearbeiten</a:t>
            </a:r>
          </a:p>
        </p:txBody>
      </p:sp>
      <p:sp>
        <p:nvSpPr>
          <p:cNvPr id="137" name="Rechteck 8"/>
          <p:cNvSpPr txBox="1">
            <a:spLocks noGrp="1"/>
          </p:cNvSpPr>
          <p:nvPr>
            <p:ph type="body" sz="quarter" idx="15" hasCustomPrompt="1"/>
          </p:nvPr>
        </p:nvSpPr>
        <p:spPr>
          <a:xfrm>
            <a:off x="239684" y="12729809"/>
            <a:ext cx="7641573" cy="307777"/>
          </a:xfrm>
          <a:prstGeom prst="rect">
            <a:avLst/>
          </a:prstGeom>
        </p:spPr>
        <p:txBody>
          <a:bodyPr wrap="square" lIns="0" tIns="0" rIns="0" bIns="0">
            <a:spAutoFit/>
          </a:bodyPr>
          <a:lstStyle>
            <a:lvl1pPr marL="0" indent="0" defTabSz="898525">
              <a:spcBef>
                <a:spcPts val="0"/>
              </a:spcBef>
              <a:buClrTx/>
              <a:buSzTx/>
              <a:buFontTx/>
              <a:buNone/>
              <a:tabLst>
                <a:tab pos="889000" algn="l"/>
                <a:tab pos="1778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000">
                <a:solidFill>
                  <a:schemeClr val="accent4"/>
                </a:solidFill>
                <a:latin typeface="+mn-lt"/>
                <a:ea typeface="+mn-ea"/>
                <a:cs typeface="+mn-cs"/>
                <a:sym typeface="Fira Sans"/>
              </a:defRPr>
            </a:lvl1pPr>
          </a:lstStyle>
          <a:p>
            <a:r>
              <a:rPr dirty="0"/>
              <a:t>© gfs.bern, </a:t>
            </a:r>
            <a:r>
              <a:rPr dirty="0" err="1"/>
              <a:t>Kommunikationsforschung</a:t>
            </a:r>
            <a:endParaRPr lang="de-CH" dirty="0"/>
          </a:p>
        </p:txBody>
      </p:sp>
      <p:sp>
        <p:nvSpPr>
          <p:cNvPr id="10" name="Text Box 4"/>
          <p:cNvSpPr txBox="1">
            <a:spLocks noGrp="1"/>
          </p:cNvSpPr>
          <p:nvPr>
            <p:ph type="body" sz="quarter" idx="16" hasCustomPrompt="1"/>
          </p:nvPr>
        </p:nvSpPr>
        <p:spPr>
          <a:xfrm>
            <a:off x="239684" y="5522749"/>
            <a:ext cx="7641572" cy="406265"/>
          </a:xfrm>
          <a:prstGeom prst="rect">
            <a:avLst/>
          </a:prstGeom>
        </p:spPr>
        <p:txBody>
          <a:bodyPr wrap="square" lIns="0" tIns="0" rIns="0" bIns="0">
            <a:spAutoFit/>
          </a:bodyPr>
          <a:lstStyle>
            <a:lvl1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400">
                <a:solidFill>
                  <a:schemeClr val="accent4"/>
                </a:solidFill>
                <a:latin typeface="+mn-lt"/>
                <a:ea typeface="+mn-ea"/>
                <a:cs typeface="+mn-cs"/>
                <a:sym typeface="Fira Sans"/>
              </a:defRPr>
            </a:lvl1pPr>
          </a:lstStyle>
          <a:p>
            <a:r>
              <a:rPr dirty="0"/>
              <a:t>Lorem ipsum dolor sit </a:t>
            </a:r>
            <a:r>
              <a:rPr dirty="0" err="1"/>
              <a:t>amet</a:t>
            </a:r>
            <a:endParaRPr dirty="0"/>
          </a:p>
        </p:txBody>
      </p:sp>
      <p:sp>
        <p:nvSpPr>
          <p:cNvPr id="11" name="Textfeld 10"/>
          <p:cNvSpPr txBox="1"/>
          <p:nvPr userDrawn="1"/>
        </p:nvSpPr>
        <p:spPr>
          <a:xfrm>
            <a:off x="23639240" y="13325324"/>
            <a:ext cx="882316" cy="482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fld id="{62FFA371-FF73-4DF0-81DF-8F6AEE7C2274}" type="slidenum">
              <a:rPr kumimoji="0" lang="de-CH" sz="2200" b="0" i="0" u="none" strike="noStrike" cap="none" spc="0" normalizeH="0" baseline="0" smtClean="0">
                <a:ln>
                  <a:noFill/>
                </a:ln>
                <a:solidFill>
                  <a:schemeClr val="accent4"/>
                </a:solidFill>
                <a:effectLst/>
                <a:uFillTx/>
                <a:latin typeface="+mn-lt"/>
                <a:ea typeface="Avenir Next Medium"/>
                <a:cs typeface="Avenir Next Medium"/>
                <a:sym typeface="Avenir Next Medium"/>
              </a:rPr>
              <a:pPr marL="0" marR="0" indent="0" algn="l" defTabSz="821531" rtl="0" fontAlgn="auto" latinLnBrk="0" hangingPunct="0">
                <a:lnSpc>
                  <a:spcPct val="100000"/>
                </a:lnSpc>
                <a:spcBef>
                  <a:spcPts val="0"/>
                </a:spcBef>
                <a:spcAft>
                  <a:spcPts val="0"/>
                </a:spcAft>
                <a:buClrTx/>
                <a:buSzTx/>
                <a:buFontTx/>
                <a:buNone/>
                <a:tabLst/>
              </a:pPr>
              <a:t>‹Nr.›</a:t>
            </a:fld>
            <a:endParaRPr kumimoji="0" lang="de-CH" sz="2200" b="0" i="0" u="none" strike="noStrike" cap="none" spc="0" normalizeH="0" baseline="0" dirty="0">
              <a:ln>
                <a:noFill/>
              </a:ln>
              <a:solidFill>
                <a:schemeClr val="accent4"/>
              </a:solidFill>
              <a:effectLst/>
              <a:uFillTx/>
              <a:latin typeface="+mn-lt"/>
              <a:ea typeface="Avenir Next Medium"/>
              <a:cs typeface="Avenir Next Medium"/>
              <a:sym typeface="Avenir Next Medium"/>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ue Folie mit Überschrift">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666750" y="2133600"/>
            <a:ext cx="22745700" cy="1390650"/>
          </a:xfrm>
          <a:prstGeom prst="rect">
            <a:avLst/>
          </a:prstGeom>
        </p:spPr>
        <p:txBody>
          <a:bodyPr>
            <a:normAutofit/>
          </a:bodyPr>
          <a:lstStyle>
            <a:lvl1pPr marL="0" indent="0">
              <a:buFontTx/>
              <a:buNone/>
              <a:defRPr sz="7520">
                <a:solidFill>
                  <a:schemeClr val="tx1"/>
                </a:solidFill>
                <a:latin typeface="+mj-lt"/>
              </a:defRPr>
            </a:lvl1pPr>
          </a:lstStyle>
          <a:p>
            <a:pPr lvl="0"/>
            <a:r>
              <a:rPr lang="de-DE" dirty="0"/>
              <a:t>Text hier eingeben</a:t>
            </a:r>
            <a:endParaRPr lang="de-CH" dirty="0"/>
          </a:p>
        </p:txBody>
      </p:sp>
    </p:spTree>
    <p:extLst>
      <p:ext uri="{BB962C8B-B14F-4D97-AF65-F5344CB8AC3E}">
        <p14:creationId xmlns:p14="http://schemas.microsoft.com/office/powerpoint/2010/main" val="113348405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bschlussfolie_3">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666750" y="2133600"/>
            <a:ext cx="22745700" cy="1390650"/>
          </a:xfrm>
          <a:prstGeom prst="rect">
            <a:avLst/>
          </a:prstGeom>
        </p:spPr>
        <p:txBody>
          <a:bodyPr>
            <a:normAutofit/>
          </a:bodyPr>
          <a:lstStyle>
            <a:lvl1pPr marL="0" indent="0">
              <a:buFontTx/>
              <a:buNone/>
              <a:defRPr sz="7520">
                <a:solidFill>
                  <a:schemeClr val="tx1"/>
                </a:solidFill>
                <a:latin typeface="+mj-lt"/>
              </a:defRPr>
            </a:lvl1pPr>
          </a:lstStyle>
          <a:p>
            <a:pPr lvl="0"/>
            <a:r>
              <a:rPr lang="de-DE" dirty="0"/>
              <a:t>Herzlichen Dank für Ihre Aufmerksamkeit</a:t>
            </a:r>
            <a:endParaRPr lang="de-CH" dirty="0"/>
          </a:p>
        </p:txBody>
      </p:sp>
      <p:sp>
        <p:nvSpPr>
          <p:cNvPr id="10" name="Rechteck 8"/>
          <p:cNvSpPr txBox="1">
            <a:spLocks noGrp="1"/>
          </p:cNvSpPr>
          <p:nvPr>
            <p:ph type="body" sz="quarter" idx="14"/>
          </p:nvPr>
        </p:nvSpPr>
        <p:spPr>
          <a:xfrm>
            <a:off x="760008" y="12625164"/>
            <a:ext cx="6184901" cy="355601"/>
          </a:xfrm>
          <a:prstGeom prst="rect">
            <a:avLst/>
          </a:prstGeom>
        </p:spPr>
        <p:txBody>
          <a:bodyPr lIns="0" tIns="0" rIns="0" bIns="0">
            <a:spAutoFit/>
          </a:bodyPr>
          <a:lstStyle>
            <a:lvl1pPr marL="0" indent="0" defTabSz="898525">
              <a:spcBef>
                <a:spcPts val="0"/>
              </a:spcBef>
              <a:buClrTx/>
              <a:buSzTx/>
              <a:buFontTx/>
              <a:buNone/>
              <a:tabLst>
                <a:tab pos="889000" algn="l"/>
                <a:tab pos="1778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400">
                <a:solidFill>
                  <a:srgbClr val="FFFFFF"/>
                </a:solidFill>
                <a:latin typeface="+mn-lt"/>
                <a:ea typeface="+mn-ea"/>
                <a:cs typeface="+mn-cs"/>
                <a:sym typeface="Fira Sans"/>
              </a:defRPr>
            </a:lvl1pPr>
          </a:lstStyle>
          <a:p>
            <a:pPr lvl="0"/>
            <a:r>
              <a:rPr lang="de-DE"/>
              <a:t>Mastertextformat bearbeiten</a:t>
            </a:r>
          </a:p>
        </p:txBody>
      </p:sp>
      <p:sp>
        <p:nvSpPr>
          <p:cNvPr id="11" name="Text Box 4"/>
          <p:cNvSpPr txBox="1">
            <a:spLocks noGrp="1"/>
          </p:cNvSpPr>
          <p:nvPr>
            <p:ph type="body" sz="quarter" idx="13" hasCustomPrompt="1"/>
          </p:nvPr>
        </p:nvSpPr>
        <p:spPr>
          <a:xfrm>
            <a:off x="760009" y="9982734"/>
            <a:ext cx="6184900" cy="1963614"/>
          </a:xfrm>
          <a:prstGeom prst="rect">
            <a:avLst/>
          </a:prstGeom>
        </p:spPr>
        <p:txBody>
          <a:bodyPr wrap="square" lIns="0" tIns="0" rIns="0" bIns="0">
            <a:spAutoFit/>
          </a:bodyPr>
          <a:lstStyle>
            <a:lvl1pPr>
              <a:tabLst>
                <a:tab pos="62865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a:lvl1pPr>
          </a:lstStyle>
          <a:p>
            <a: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dirty="0" err="1">
                <a:latin typeface="+mn-lt"/>
                <a:ea typeface="+mn-ea"/>
                <a:cs typeface="+mn-cs"/>
                <a:sym typeface="Fira Sans"/>
              </a:rPr>
              <a:t>Vorname</a:t>
            </a:r>
            <a:r>
              <a:rPr dirty="0">
                <a:latin typeface="+mn-lt"/>
                <a:ea typeface="+mn-ea"/>
                <a:cs typeface="+mn-cs"/>
                <a:sym typeface="Fira Sans"/>
              </a:rPr>
              <a:t> </a:t>
            </a:r>
            <a:r>
              <a:rPr dirty="0" err="1">
                <a:latin typeface="+mn-lt"/>
                <a:ea typeface="+mn-ea"/>
                <a:cs typeface="+mn-cs"/>
                <a:sym typeface="Fira Sans"/>
              </a:rPr>
              <a:t>Nachnahme</a:t>
            </a:r>
            <a:endParaRPr lang="de-CH" dirty="0">
              <a:latin typeface="+mn-lt"/>
              <a:ea typeface="+mn-ea"/>
              <a:cs typeface="+mn-cs"/>
              <a:sym typeface="Fira Sans"/>
            </a:endParaRPr>
          </a:p>
          <a:p>
            <a: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sz="2800" dirty="0">
                <a:latin typeface="+mn-lt"/>
                <a:ea typeface="+mn-ea"/>
                <a:cs typeface="+mn-cs"/>
                <a:sym typeface="Fira Sans"/>
              </a:rPr>
              <a:t>Positon</a:t>
            </a:r>
            <a:endParaRPr lang="de-CH" sz="2800" dirty="0">
              <a:latin typeface="+mn-lt"/>
              <a:ea typeface="+mn-ea"/>
              <a:cs typeface="+mn-cs"/>
              <a:sym typeface="Fira Sans"/>
            </a:endParaRPr>
          </a:p>
          <a:p>
            <a: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lang="de-CH" sz="2800" dirty="0">
                <a:latin typeface="+mn-lt"/>
                <a:ea typeface="+mn-ea"/>
                <a:cs typeface="+mn-cs"/>
                <a:sym typeface="Fira Sans"/>
              </a:rPr>
              <a:t>	E-Mail</a:t>
            </a:r>
          </a:p>
          <a:p>
            <a: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lang="de-CH" sz="2800" dirty="0">
                <a:latin typeface="+mn-lt"/>
                <a:ea typeface="+mn-ea"/>
                <a:cs typeface="+mn-cs"/>
                <a:sym typeface="Fira Sans"/>
              </a:rPr>
              <a:t>	Direktwahl</a:t>
            </a:r>
            <a:endParaRPr sz="2800" dirty="0">
              <a:latin typeface="+mn-lt"/>
              <a:ea typeface="+mn-ea"/>
              <a:cs typeface="+mn-cs"/>
              <a:sym typeface="Fira Sans"/>
            </a:endParaRPr>
          </a:p>
        </p:txBody>
      </p:sp>
      <p:sp>
        <p:nvSpPr>
          <p:cNvPr id="15" name="Text Box 4"/>
          <p:cNvSpPr txBox="1">
            <a:spLocks noGrp="1"/>
          </p:cNvSpPr>
          <p:nvPr>
            <p:ph type="body" sz="quarter" idx="15" hasCustomPrompt="1"/>
          </p:nvPr>
        </p:nvSpPr>
        <p:spPr>
          <a:xfrm>
            <a:off x="7503709" y="9982734"/>
            <a:ext cx="6184900" cy="515013"/>
          </a:xfrm>
          <a:prstGeom prst="rect">
            <a:avLst/>
          </a:prstGeom>
        </p:spPr>
        <p:txBody>
          <a:bodyPr wrap="square" lIns="0" tIns="0" rIns="0" bIns="0">
            <a:spAutoFit/>
          </a:bodyPr>
          <a:lstStyle>
            <a:lvl1pPr>
              <a:tabLst>
                <a:tab pos="62865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a:lvl1pPr>
          </a:lstStyle>
          <a:p>
            <a: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dirty="0" err="1">
                <a:latin typeface="+mn-lt"/>
                <a:ea typeface="+mn-ea"/>
                <a:cs typeface="+mn-cs"/>
                <a:sym typeface="Fira Sans"/>
              </a:rPr>
              <a:t>Vorname</a:t>
            </a:r>
            <a:r>
              <a:rPr dirty="0">
                <a:latin typeface="+mn-lt"/>
                <a:ea typeface="+mn-ea"/>
                <a:cs typeface="+mn-cs"/>
                <a:sym typeface="Fira Sans"/>
              </a:rPr>
              <a:t> </a:t>
            </a:r>
            <a:r>
              <a:rPr dirty="0" err="1">
                <a:latin typeface="+mn-lt"/>
                <a:ea typeface="+mn-ea"/>
                <a:cs typeface="+mn-cs"/>
                <a:sym typeface="Fira Sans"/>
              </a:rPr>
              <a:t>Nachnahme</a:t>
            </a:r>
            <a:endParaRPr lang="de-CH" dirty="0">
              <a:latin typeface="+mn-lt"/>
              <a:ea typeface="+mn-ea"/>
              <a:cs typeface="+mn-cs"/>
              <a:sym typeface="Fira Sans"/>
            </a:endParaRPr>
          </a:p>
        </p:txBody>
      </p:sp>
      <p:sp>
        <p:nvSpPr>
          <p:cNvPr id="23" name="Text Box 4"/>
          <p:cNvSpPr txBox="1">
            <a:spLocks noGrp="1"/>
          </p:cNvSpPr>
          <p:nvPr>
            <p:ph type="body" sz="quarter" idx="19" hasCustomPrompt="1"/>
          </p:nvPr>
        </p:nvSpPr>
        <p:spPr>
          <a:xfrm>
            <a:off x="14247409" y="9982734"/>
            <a:ext cx="6184900" cy="515013"/>
          </a:xfrm>
          <a:prstGeom prst="rect">
            <a:avLst/>
          </a:prstGeom>
        </p:spPr>
        <p:txBody>
          <a:bodyPr wrap="square" lIns="0" tIns="0" rIns="0" bIns="0">
            <a:spAutoFit/>
          </a:bodyPr>
          <a:lstStyle>
            <a:lvl1pPr>
              <a:tabLst>
                <a:tab pos="62865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a:lvl1pPr>
          </a:lstStyle>
          <a:p>
            <a: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dirty="0" err="1">
                <a:latin typeface="+mn-lt"/>
                <a:ea typeface="+mn-ea"/>
                <a:cs typeface="+mn-cs"/>
                <a:sym typeface="Fira Sans"/>
              </a:rPr>
              <a:t>Vorname</a:t>
            </a:r>
            <a:r>
              <a:rPr dirty="0">
                <a:latin typeface="+mn-lt"/>
                <a:ea typeface="+mn-ea"/>
                <a:cs typeface="+mn-cs"/>
                <a:sym typeface="Fira Sans"/>
              </a:rPr>
              <a:t> </a:t>
            </a:r>
            <a:r>
              <a:rPr dirty="0" err="1">
                <a:latin typeface="+mn-lt"/>
                <a:ea typeface="+mn-ea"/>
                <a:cs typeface="+mn-cs"/>
                <a:sym typeface="Fira Sans"/>
              </a:rPr>
              <a:t>Nachnahme</a:t>
            </a:r>
            <a:endParaRPr lang="de-CH" dirty="0">
              <a:latin typeface="+mn-lt"/>
              <a:ea typeface="+mn-ea"/>
              <a:cs typeface="+mn-cs"/>
              <a:sym typeface="Fira Sans"/>
            </a:endParaRPr>
          </a:p>
        </p:txBody>
      </p:sp>
    </p:spTree>
    <p:extLst>
      <p:ext uri="{BB962C8B-B14F-4D97-AF65-F5344CB8AC3E}">
        <p14:creationId xmlns:p14="http://schemas.microsoft.com/office/powerpoint/2010/main" val="16858007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schlussfolie_2">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sz="quarter" idx="10" hasCustomPrompt="1"/>
          </p:nvPr>
        </p:nvSpPr>
        <p:spPr>
          <a:xfrm>
            <a:off x="666750" y="2133600"/>
            <a:ext cx="22745700" cy="1390650"/>
          </a:xfrm>
          <a:prstGeom prst="rect">
            <a:avLst/>
          </a:prstGeom>
        </p:spPr>
        <p:txBody>
          <a:bodyPr>
            <a:normAutofit/>
          </a:bodyPr>
          <a:lstStyle>
            <a:lvl1pPr marL="0" indent="0">
              <a:buFontTx/>
              <a:buNone/>
              <a:defRPr sz="7520">
                <a:solidFill>
                  <a:schemeClr val="tx1"/>
                </a:solidFill>
                <a:latin typeface="+mj-lt"/>
              </a:defRPr>
            </a:lvl1pPr>
          </a:lstStyle>
          <a:p>
            <a:pPr lvl="0"/>
            <a:r>
              <a:rPr lang="de-DE" dirty="0"/>
              <a:t>Herzlichen Dank für Ihre Aufmerksamkeit</a:t>
            </a:r>
            <a:endParaRPr lang="de-CH" dirty="0"/>
          </a:p>
        </p:txBody>
      </p:sp>
      <p:sp>
        <p:nvSpPr>
          <p:cNvPr id="10" name="Rechteck 8"/>
          <p:cNvSpPr txBox="1">
            <a:spLocks noGrp="1"/>
          </p:cNvSpPr>
          <p:nvPr>
            <p:ph type="body" sz="quarter" idx="14"/>
          </p:nvPr>
        </p:nvSpPr>
        <p:spPr>
          <a:xfrm>
            <a:off x="760008" y="12625164"/>
            <a:ext cx="6184901" cy="355601"/>
          </a:xfrm>
          <a:prstGeom prst="rect">
            <a:avLst/>
          </a:prstGeom>
        </p:spPr>
        <p:txBody>
          <a:bodyPr lIns="0" tIns="0" rIns="0" bIns="0">
            <a:spAutoFit/>
          </a:bodyPr>
          <a:lstStyle>
            <a:lvl1pPr marL="0" indent="0" defTabSz="898525">
              <a:spcBef>
                <a:spcPts val="0"/>
              </a:spcBef>
              <a:buClrTx/>
              <a:buSzTx/>
              <a:buFontTx/>
              <a:buNone/>
              <a:tabLst>
                <a:tab pos="889000" algn="l"/>
                <a:tab pos="1778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400">
                <a:solidFill>
                  <a:srgbClr val="FFFFFF"/>
                </a:solidFill>
                <a:latin typeface="+mn-lt"/>
                <a:ea typeface="+mn-ea"/>
                <a:cs typeface="+mn-cs"/>
                <a:sym typeface="Fira Sans"/>
              </a:defRPr>
            </a:lvl1pPr>
          </a:lstStyle>
          <a:p>
            <a:pPr lvl="0"/>
            <a:r>
              <a:rPr lang="de-DE"/>
              <a:t>Mastertextformat bearbeiten</a:t>
            </a:r>
          </a:p>
        </p:txBody>
      </p:sp>
      <p:sp>
        <p:nvSpPr>
          <p:cNvPr id="11" name="Text Box 4"/>
          <p:cNvSpPr txBox="1">
            <a:spLocks noGrp="1"/>
          </p:cNvSpPr>
          <p:nvPr>
            <p:ph type="body" sz="quarter" idx="13" hasCustomPrompt="1"/>
          </p:nvPr>
        </p:nvSpPr>
        <p:spPr>
          <a:xfrm>
            <a:off x="760009" y="9982734"/>
            <a:ext cx="6184900" cy="1963614"/>
          </a:xfrm>
          <a:prstGeom prst="rect">
            <a:avLst/>
          </a:prstGeom>
        </p:spPr>
        <p:txBody>
          <a:bodyPr wrap="square" lIns="0" tIns="0" rIns="0" bIns="0">
            <a:spAutoFit/>
          </a:bodyPr>
          <a:lstStyle>
            <a:lvl1pPr>
              <a:tabLst>
                <a:tab pos="62865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a:lvl1pPr>
          </a:lstStyle>
          <a:p>
            <a: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dirty="0" err="1">
                <a:latin typeface="+mn-lt"/>
                <a:ea typeface="+mn-ea"/>
                <a:cs typeface="+mn-cs"/>
                <a:sym typeface="Fira Sans"/>
              </a:rPr>
              <a:t>Vorname</a:t>
            </a:r>
            <a:r>
              <a:rPr dirty="0">
                <a:latin typeface="+mn-lt"/>
                <a:ea typeface="+mn-ea"/>
                <a:cs typeface="+mn-cs"/>
                <a:sym typeface="Fira Sans"/>
              </a:rPr>
              <a:t> </a:t>
            </a:r>
            <a:r>
              <a:rPr dirty="0" err="1">
                <a:latin typeface="+mn-lt"/>
                <a:ea typeface="+mn-ea"/>
                <a:cs typeface="+mn-cs"/>
                <a:sym typeface="Fira Sans"/>
              </a:rPr>
              <a:t>Nachnahme</a:t>
            </a:r>
            <a:endParaRPr lang="de-CH" dirty="0">
              <a:latin typeface="+mn-lt"/>
              <a:ea typeface="+mn-ea"/>
              <a:cs typeface="+mn-cs"/>
              <a:sym typeface="Fira Sans"/>
            </a:endParaRPr>
          </a:p>
          <a:p>
            <a: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sz="2800" dirty="0">
                <a:latin typeface="+mn-lt"/>
                <a:ea typeface="+mn-ea"/>
                <a:cs typeface="+mn-cs"/>
                <a:sym typeface="Fira Sans"/>
              </a:rPr>
              <a:t>Positon</a:t>
            </a:r>
            <a:endParaRPr lang="de-CH" sz="2800" dirty="0">
              <a:latin typeface="+mn-lt"/>
              <a:ea typeface="+mn-ea"/>
              <a:cs typeface="+mn-cs"/>
              <a:sym typeface="Fira Sans"/>
            </a:endParaRPr>
          </a:p>
          <a:p>
            <a: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lang="de-CH" sz="2800" dirty="0">
                <a:latin typeface="+mn-lt"/>
                <a:ea typeface="+mn-ea"/>
                <a:cs typeface="+mn-cs"/>
                <a:sym typeface="Fira Sans"/>
              </a:rPr>
              <a:t>	E-Mail</a:t>
            </a:r>
          </a:p>
          <a:p>
            <a: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lang="de-CH" sz="2800" dirty="0">
                <a:latin typeface="+mn-lt"/>
                <a:ea typeface="+mn-ea"/>
                <a:cs typeface="+mn-cs"/>
                <a:sym typeface="Fira Sans"/>
              </a:rPr>
              <a:t>	Direktwahl</a:t>
            </a:r>
            <a:endParaRPr sz="2800" dirty="0">
              <a:latin typeface="+mn-lt"/>
              <a:ea typeface="+mn-ea"/>
              <a:cs typeface="+mn-cs"/>
              <a:sym typeface="Fira Sans"/>
            </a:endParaRPr>
          </a:p>
        </p:txBody>
      </p:sp>
      <p:sp>
        <p:nvSpPr>
          <p:cNvPr id="15" name="Text Box 4"/>
          <p:cNvSpPr txBox="1">
            <a:spLocks noGrp="1"/>
          </p:cNvSpPr>
          <p:nvPr>
            <p:ph type="body" sz="quarter" idx="15" hasCustomPrompt="1"/>
          </p:nvPr>
        </p:nvSpPr>
        <p:spPr>
          <a:xfrm>
            <a:off x="7503709" y="9982734"/>
            <a:ext cx="6184900" cy="515013"/>
          </a:xfrm>
          <a:prstGeom prst="rect">
            <a:avLst/>
          </a:prstGeom>
        </p:spPr>
        <p:txBody>
          <a:bodyPr wrap="square" lIns="0" tIns="0" rIns="0" bIns="0">
            <a:spAutoFit/>
          </a:bodyPr>
          <a:lstStyle>
            <a:lvl1pPr>
              <a:tabLst>
                <a:tab pos="62865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a:lvl1pPr>
          </a:lstStyle>
          <a:p>
            <a: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dirty="0" err="1">
                <a:latin typeface="+mn-lt"/>
                <a:ea typeface="+mn-ea"/>
                <a:cs typeface="+mn-cs"/>
                <a:sym typeface="Fira Sans"/>
              </a:rPr>
              <a:t>Vorname</a:t>
            </a:r>
            <a:r>
              <a:rPr dirty="0">
                <a:latin typeface="+mn-lt"/>
                <a:ea typeface="+mn-ea"/>
                <a:cs typeface="+mn-cs"/>
                <a:sym typeface="Fira Sans"/>
              </a:rPr>
              <a:t> </a:t>
            </a:r>
            <a:r>
              <a:rPr dirty="0" err="1">
                <a:latin typeface="+mn-lt"/>
                <a:ea typeface="+mn-ea"/>
                <a:cs typeface="+mn-cs"/>
                <a:sym typeface="Fira Sans"/>
              </a:rPr>
              <a:t>Nachnahme</a:t>
            </a:r>
            <a:endParaRPr lang="de-CH" dirty="0">
              <a:latin typeface="+mn-lt"/>
              <a:ea typeface="+mn-ea"/>
              <a:cs typeface="+mn-cs"/>
              <a:sym typeface="Fira Sans"/>
            </a:endParaRPr>
          </a:p>
        </p:txBody>
      </p:sp>
    </p:spTree>
    <p:extLst>
      <p:ext uri="{BB962C8B-B14F-4D97-AF65-F5344CB8AC3E}">
        <p14:creationId xmlns:p14="http://schemas.microsoft.com/office/powerpoint/2010/main" val="293770346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Kapitel (Inhaltsverzeichnis)">
    <p:bg>
      <p:bgPr>
        <a:solidFill>
          <a:schemeClr val="accent1"/>
        </a:solidFill>
        <a:effectLst/>
      </p:bgPr>
    </p:bg>
    <p:spTree>
      <p:nvGrpSpPr>
        <p:cNvPr id="1" name=""/>
        <p:cNvGrpSpPr/>
        <p:nvPr/>
      </p:nvGrpSpPr>
      <p:grpSpPr>
        <a:xfrm>
          <a:off x="0" y="0"/>
          <a:ext cx="0" cy="0"/>
          <a:chOff x="0" y="0"/>
          <a:chExt cx="0" cy="0"/>
        </a:xfrm>
      </p:grpSpPr>
      <p:sp>
        <p:nvSpPr>
          <p:cNvPr id="55" name="Rechteck"/>
          <p:cNvSpPr/>
          <p:nvPr/>
        </p:nvSpPr>
        <p:spPr>
          <a:xfrm>
            <a:off x="16249152" y="-36894"/>
            <a:ext cx="8131237" cy="13789788"/>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56" name="Titel 1"/>
          <p:cNvSpPr txBox="1">
            <a:spLocks noGrp="1"/>
          </p:cNvSpPr>
          <p:nvPr>
            <p:ph type="body" sz="quarter" idx="13"/>
          </p:nvPr>
        </p:nvSpPr>
        <p:spPr>
          <a:xfrm>
            <a:off x="16782552" y="801425"/>
            <a:ext cx="7225548" cy="5226234"/>
          </a:xfrm>
          <a:prstGeom prst="rect">
            <a:avLst/>
          </a:prstGeom>
        </p:spPr>
        <p:txBody>
          <a:bodyPr lIns="91439" tIns="91439" rIns="91439" bIns="91439"/>
          <a:lstStyle>
            <a:lvl1pPr marL="0" indent="0" defTabSz="898525">
              <a:lnSpc>
                <a:spcPts val="78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7200">
                <a:solidFill>
                  <a:srgbClr val="FFFFFF"/>
                </a:solidFill>
                <a:latin typeface="+mj-lt"/>
                <a:ea typeface="+mj-ea"/>
                <a:cs typeface="+mj-cs"/>
                <a:sym typeface="Fira Sans Bold"/>
              </a:defRPr>
            </a:lvl1pPr>
          </a:lstStyle>
          <a:p>
            <a:pPr lvl="0"/>
            <a:r>
              <a:rPr lang="de-DE"/>
              <a:t>Mastertextformat bearbeiten</a:t>
            </a:r>
          </a:p>
        </p:txBody>
      </p:sp>
      <p:sp>
        <p:nvSpPr>
          <p:cNvPr id="3" name="Bildplatzhalter 2"/>
          <p:cNvSpPr>
            <a:spLocks noGrp="1"/>
          </p:cNvSpPr>
          <p:nvPr>
            <p:ph type="pic" sz="quarter" idx="14"/>
          </p:nvPr>
        </p:nvSpPr>
        <p:spPr>
          <a:xfrm>
            <a:off x="265736" y="-38100"/>
            <a:ext cx="15983416" cy="13789407"/>
          </a:xfrm>
          <a:prstGeom prst="rect">
            <a:avLst/>
          </a:prstGeom>
        </p:spPr>
        <p:txBody>
          <a:bodyPr/>
          <a:lstStyle/>
          <a:p>
            <a:r>
              <a:rPr lang="de-DE"/>
              <a:t>Bild durch Klicken auf Symbol hinzufügen</a:t>
            </a:r>
            <a:endParaRPr lang="de-CH"/>
          </a:p>
        </p:txBody>
      </p:sp>
    </p:spTree>
    <p:extLst>
      <p:ext uri="{BB962C8B-B14F-4D97-AF65-F5344CB8AC3E}">
        <p14:creationId xmlns:p14="http://schemas.microsoft.com/office/powerpoint/2010/main" val="18764980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Grafiken mittel">
    <p:spTree>
      <p:nvGrpSpPr>
        <p:cNvPr id="1" name=""/>
        <p:cNvGrpSpPr/>
        <p:nvPr/>
      </p:nvGrpSpPr>
      <p:grpSpPr>
        <a:xfrm>
          <a:off x="0" y="0"/>
          <a:ext cx="0" cy="0"/>
          <a:chOff x="0" y="0"/>
          <a:chExt cx="0" cy="0"/>
        </a:xfrm>
      </p:grpSpPr>
      <p:sp>
        <p:nvSpPr>
          <p:cNvPr id="134" name="Rechteck"/>
          <p:cNvSpPr/>
          <p:nvPr/>
        </p:nvSpPr>
        <p:spPr>
          <a:xfrm>
            <a:off x="0" y="-128337"/>
            <a:ext cx="8131237" cy="13877954"/>
          </a:xfrm>
          <a:prstGeom prst="rect">
            <a:avLst/>
          </a:prstGeom>
          <a:solidFill>
            <a:srgbClr val="F0F0F0">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32" name="Rechteck"/>
          <p:cNvSpPr/>
          <p:nvPr/>
        </p:nvSpPr>
        <p:spPr>
          <a:xfrm>
            <a:off x="-10556" y="-2931"/>
            <a:ext cx="24405112" cy="254001"/>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33" name="Rechteck"/>
          <p:cNvSpPr/>
          <p:nvPr/>
        </p:nvSpPr>
        <p:spPr>
          <a:xfrm>
            <a:off x="-10556" y="13465136"/>
            <a:ext cx="24405112" cy="254001"/>
          </a:xfrm>
          <a:prstGeom prst="rect">
            <a:avLst/>
          </a:prstGeom>
          <a:solidFill>
            <a:srgbClr val="A6AAA9">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1" name="Foliennr"/>
          <p:cNvSpPr txBox="1"/>
          <p:nvPr userDrawn="1"/>
        </p:nvSpPr>
        <p:spPr>
          <a:xfrm>
            <a:off x="23639240" y="13325324"/>
            <a:ext cx="882316" cy="482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fld id="{62FFA371-FF73-4DF0-81DF-8F6AEE7C2274}" type="slidenum">
              <a:rPr kumimoji="0" lang="de-CH" sz="2200" b="0" i="0" u="none" strike="noStrike" cap="none" spc="0" normalizeH="0" baseline="0" smtClean="0">
                <a:ln>
                  <a:noFill/>
                </a:ln>
                <a:solidFill>
                  <a:schemeClr val="accent4"/>
                </a:solidFill>
                <a:effectLst/>
                <a:uFillTx/>
                <a:latin typeface="+mn-lt"/>
                <a:ea typeface="Avenir Next Medium"/>
                <a:cs typeface="Avenir Next Medium"/>
                <a:sym typeface="Avenir Next Medium"/>
              </a:rPr>
              <a:pPr marL="0" marR="0" indent="0" algn="l" defTabSz="821531" rtl="0" fontAlgn="auto" latinLnBrk="0" hangingPunct="0">
                <a:lnSpc>
                  <a:spcPct val="100000"/>
                </a:lnSpc>
                <a:spcBef>
                  <a:spcPts val="0"/>
                </a:spcBef>
                <a:spcAft>
                  <a:spcPts val="0"/>
                </a:spcAft>
                <a:buClrTx/>
                <a:buSzTx/>
                <a:buFontTx/>
                <a:buNone/>
                <a:tabLst/>
              </a:pPr>
              <a:t>‹Nr.›</a:t>
            </a:fld>
            <a:endParaRPr kumimoji="0" lang="de-CH" sz="2200" b="0" i="0" u="none" strike="noStrike" cap="none" spc="0" normalizeH="0" baseline="0" dirty="0">
              <a:ln>
                <a:noFill/>
              </a:ln>
              <a:solidFill>
                <a:schemeClr val="accent4"/>
              </a:solidFill>
              <a:effectLst/>
              <a:uFillTx/>
              <a:latin typeface="+mn-lt"/>
              <a:ea typeface="Avenir Next Medium"/>
              <a:cs typeface="Avenir Next Medium"/>
              <a:sym typeface="Avenir Next Medium"/>
            </a:endParaRPr>
          </a:p>
        </p:txBody>
      </p:sp>
      <p:sp>
        <p:nvSpPr>
          <p:cNvPr id="137" name="Fusszeile"/>
          <p:cNvSpPr txBox="1">
            <a:spLocks noGrp="1"/>
          </p:cNvSpPr>
          <p:nvPr>
            <p:ph type="body" sz="quarter" idx="15" hasCustomPrompt="1"/>
          </p:nvPr>
        </p:nvSpPr>
        <p:spPr>
          <a:xfrm>
            <a:off x="239684" y="12729809"/>
            <a:ext cx="7641573" cy="307777"/>
          </a:xfrm>
          <a:prstGeom prst="rect">
            <a:avLst/>
          </a:prstGeom>
        </p:spPr>
        <p:txBody>
          <a:bodyPr wrap="square" lIns="0" tIns="0" rIns="0" bIns="0">
            <a:spAutoFit/>
          </a:bodyPr>
          <a:lstStyle>
            <a:lvl1pPr marL="0" indent="0" defTabSz="898525">
              <a:spcBef>
                <a:spcPts val="0"/>
              </a:spcBef>
              <a:buClrTx/>
              <a:buSzTx/>
              <a:buFontTx/>
              <a:buNone/>
              <a:tabLst>
                <a:tab pos="889000" algn="l"/>
                <a:tab pos="1778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000">
                <a:solidFill>
                  <a:schemeClr val="accent4"/>
                </a:solidFill>
                <a:latin typeface="+mn-lt"/>
                <a:ea typeface="+mn-ea"/>
                <a:cs typeface="+mn-cs"/>
                <a:sym typeface="Fira Sans"/>
              </a:defRPr>
            </a:lvl1pPr>
          </a:lstStyle>
          <a:p>
            <a:r>
              <a:rPr dirty="0"/>
              <a:t>© gfs.bern, </a:t>
            </a:r>
            <a:r>
              <a:rPr dirty="0" err="1"/>
              <a:t>Kommunikationsforschung</a:t>
            </a:r>
            <a:endParaRPr lang="de-CH" dirty="0"/>
          </a:p>
        </p:txBody>
      </p:sp>
      <p:sp>
        <p:nvSpPr>
          <p:cNvPr id="10" name="Population"/>
          <p:cNvSpPr txBox="1">
            <a:spLocks noGrp="1"/>
          </p:cNvSpPr>
          <p:nvPr>
            <p:ph type="body" sz="quarter" idx="16" hasCustomPrompt="1"/>
          </p:nvPr>
        </p:nvSpPr>
        <p:spPr>
          <a:xfrm>
            <a:off x="239684" y="6559069"/>
            <a:ext cx="7641572" cy="406265"/>
          </a:xfrm>
          <a:prstGeom prst="rect">
            <a:avLst/>
          </a:prstGeom>
        </p:spPr>
        <p:txBody>
          <a:bodyPr wrap="square" lIns="0" tIns="0" rIns="0" bIns="0">
            <a:spAutoFit/>
          </a:bodyPr>
          <a:lstStyle>
            <a:lvl1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400">
                <a:solidFill>
                  <a:schemeClr val="accent4"/>
                </a:solidFill>
                <a:latin typeface="+mn-lt"/>
                <a:ea typeface="+mn-ea"/>
                <a:cs typeface="+mn-cs"/>
                <a:sym typeface="Fira Sans"/>
              </a:defRPr>
            </a:lvl1pPr>
          </a:lstStyle>
          <a:p>
            <a:r>
              <a:rPr dirty="0"/>
              <a:t>Lorem ipsum dolor sit </a:t>
            </a:r>
            <a:r>
              <a:rPr dirty="0" err="1"/>
              <a:t>amet</a:t>
            </a:r>
            <a:endParaRPr dirty="0"/>
          </a:p>
        </p:txBody>
      </p:sp>
      <p:sp>
        <p:nvSpPr>
          <p:cNvPr id="136" name="Fragetext"/>
          <p:cNvSpPr txBox="1">
            <a:spLocks noGrp="1"/>
          </p:cNvSpPr>
          <p:nvPr>
            <p:ph type="body" sz="quarter" idx="14"/>
          </p:nvPr>
        </p:nvSpPr>
        <p:spPr>
          <a:xfrm>
            <a:off x="239684" y="4334103"/>
            <a:ext cx="7641572" cy="1895904"/>
          </a:xfrm>
          <a:prstGeom prst="rect">
            <a:avLst/>
          </a:prstGeom>
        </p:spPr>
        <p:txBody>
          <a:bodyPr wrap="square" lIns="0" tIns="0" rIns="0" bIns="0">
            <a:spAutoFit/>
          </a:bodyPr>
          <a:lstStyle>
            <a:lvl1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800">
                <a:solidFill>
                  <a:schemeClr val="accent4"/>
                </a:solidFill>
                <a:latin typeface="+mn-lt"/>
                <a:ea typeface="+mn-ea"/>
                <a:cs typeface="+mn-cs"/>
                <a:sym typeface="Fira Sans"/>
              </a:defRPr>
            </a:lvl1pPr>
          </a:lstStyle>
          <a:p>
            <a:pPr lvl="0"/>
            <a:r>
              <a:rPr lang="de-DE"/>
              <a:t>Formatvorlagen des Textmasters bearbeiten</a:t>
            </a:r>
          </a:p>
        </p:txBody>
      </p:sp>
      <p:sp>
        <p:nvSpPr>
          <p:cNvPr id="135" name="Grafiktitel"/>
          <p:cNvSpPr txBox="1">
            <a:spLocks noGrp="1"/>
          </p:cNvSpPr>
          <p:nvPr>
            <p:ph type="body" sz="quarter" idx="13"/>
          </p:nvPr>
        </p:nvSpPr>
        <p:spPr>
          <a:xfrm>
            <a:off x="239683" y="664926"/>
            <a:ext cx="7641573" cy="2606041"/>
          </a:xfrm>
          <a:prstGeom prst="rect">
            <a:avLst/>
          </a:prstGeom>
        </p:spPr>
        <p:txBody>
          <a:bodyPr lIns="0" tIns="0" rIns="0" bIns="0">
            <a:noAutofit/>
          </a:bodyPr>
          <a:lstStyle>
            <a:lvl1pPr marL="0" indent="0" defTabSz="898525">
              <a:lnSpc>
                <a:spcPts val="78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5600" b="1">
                <a:solidFill>
                  <a:schemeClr val="accent1"/>
                </a:solidFill>
                <a:latin typeface="+mj-lt"/>
                <a:ea typeface="+mj-ea"/>
                <a:cs typeface="+mj-cs"/>
                <a:sym typeface="Fira Sans Bold"/>
              </a:defRPr>
            </a:lvl1pPr>
          </a:lstStyle>
          <a:p>
            <a:pPr lvl="0"/>
            <a:r>
              <a:rPr lang="de-DE" dirty="0"/>
              <a:t>Formatvorlagen des Textmasters bearbeiten</a:t>
            </a:r>
          </a:p>
        </p:txBody>
      </p:sp>
      <p:sp>
        <p:nvSpPr>
          <p:cNvPr id="13" name="Bild"/>
          <p:cNvSpPr>
            <a:spLocks noGrp="1"/>
          </p:cNvSpPr>
          <p:nvPr>
            <p:ph sz="quarter" idx="18"/>
          </p:nvPr>
        </p:nvSpPr>
        <p:spPr>
          <a:xfrm>
            <a:off x="8163680" y="1458000"/>
            <a:ext cx="16200000" cy="10800000"/>
          </a:xfrm>
          <a:prstGeom prst="rect">
            <a:avLst/>
          </a:prstGeo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40935370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Grafiken kurz">
    <p:spTree>
      <p:nvGrpSpPr>
        <p:cNvPr id="1" name=""/>
        <p:cNvGrpSpPr/>
        <p:nvPr/>
      </p:nvGrpSpPr>
      <p:grpSpPr>
        <a:xfrm>
          <a:off x="0" y="0"/>
          <a:ext cx="0" cy="0"/>
          <a:chOff x="0" y="0"/>
          <a:chExt cx="0" cy="0"/>
        </a:xfrm>
      </p:grpSpPr>
      <p:sp>
        <p:nvSpPr>
          <p:cNvPr id="134" name="Rechteck"/>
          <p:cNvSpPr/>
          <p:nvPr/>
        </p:nvSpPr>
        <p:spPr>
          <a:xfrm>
            <a:off x="0" y="-128337"/>
            <a:ext cx="8131237" cy="13877954"/>
          </a:xfrm>
          <a:prstGeom prst="rect">
            <a:avLst/>
          </a:prstGeom>
          <a:solidFill>
            <a:srgbClr val="F0F0F0">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32" name="Rechteck"/>
          <p:cNvSpPr/>
          <p:nvPr/>
        </p:nvSpPr>
        <p:spPr>
          <a:xfrm>
            <a:off x="-10556" y="-2931"/>
            <a:ext cx="24405112" cy="254001"/>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33" name="Rechteck"/>
          <p:cNvSpPr/>
          <p:nvPr/>
        </p:nvSpPr>
        <p:spPr>
          <a:xfrm>
            <a:off x="-10556" y="13465136"/>
            <a:ext cx="24405112" cy="254001"/>
          </a:xfrm>
          <a:prstGeom prst="rect">
            <a:avLst/>
          </a:prstGeom>
          <a:solidFill>
            <a:srgbClr val="A6AAA9">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1" name="Foliennr"/>
          <p:cNvSpPr txBox="1"/>
          <p:nvPr userDrawn="1"/>
        </p:nvSpPr>
        <p:spPr>
          <a:xfrm>
            <a:off x="23639240" y="13325324"/>
            <a:ext cx="882316" cy="482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fld id="{62FFA371-FF73-4DF0-81DF-8F6AEE7C2274}" type="slidenum">
              <a:rPr kumimoji="0" lang="de-CH" sz="2200" b="0" i="0" u="none" strike="noStrike" cap="none" spc="0" normalizeH="0" baseline="0" smtClean="0">
                <a:ln>
                  <a:noFill/>
                </a:ln>
                <a:solidFill>
                  <a:schemeClr val="accent4"/>
                </a:solidFill>
                <a:effectLst/>
                <a:uFillTx/>
                <a:latin typeface="+mn-lt"/>
                <a:ea typeface="Avenir Next Medium"/>
                <a:cs typeface="Avenir Next Medium"/>
                <a:sym typeface="Avenir Next Medium"/>
              </a:rPr>
              <a:pPr marL="0" marR="0" indent="0" algn="l" defTabSz="821531" rtl="0" fontAlgn="auto" latinLnBrk="0" hangingPunct="0">
                <a:lnSpc>
                  <a:spcPct val="100000"/>
                </a:lnSpc>
                <a:spcBef>
                  <a:spcPts val="0"/>
                </a:spcBef>
                <a:spcAft>
                  <a:spcPts val="0"/>
                </a:spcAft>
                <a:buClrTx/>
                <a:buSzTx/>
                <a:buFontTx/>
                <a:buNone/>
                <a:tabLst/>
              </a:pPr>
              <a:t>‹Nr.›</a:t>
            </a:fld>
            <a:endParaRPr kumimoji="0" lang="de-CH" sz="2200" b="0" i="0" u="none" strike="noStrike" cap="none" spc="0" normalizeH="0" baseline="0" dirty="0">
              <a:ln>
                <a:noFill/>
              </a:ln>
              <a:solidFill>
                <a:schemeClr val="accent4"/>
              </a:solidFill>
              <a:effectLst/>
              <a:uFillTx/>
              <a:latin typeface="+mn-lt"/>
              <a:ea typeface="Avenir Next Medium"/>
              <a:cs typeface="Avenir Next Medium"/>
              <a:sym typeface="Avenir Next Medium"/>
            </a:endParaRPr>
          </a:p>
        </p:txBody>
      </p:sp>
      <p:sp>
        <p:nvSpPr>
          <p:cNvPr id="137" name="Fusszeile"/>
          <p:cNvSpPr txBox="1">
            <a:spLocks noGrp="1"/>
          </p:cNvSpPr>
          <p:nvPr>
            <p:ph type="body" sz="quarter" idx="15" hasCustomPrompt="1"/>
          </p:nvPr>
        </p:nvSpPr>
        <p:spPr>
          <a:xfrm>
            <a:off x="239684" y="12729809"/>
            <a:ext cx="7641573" cy="307777"/>
          </a:xfrm>
          <a:prstGeom prst="rect">
            <a:avLst/>
          </a:prstGeom>
        </p:spPr>
        <p:txBody>
          <a:bodyPr wrap="square" lIns="0" tIns="0" rIns="0" bIns="0">
            <a:spAutoFit/>
          </a:bodyPr>
          <a:lstStyle>
            <a:lvl1pPr marL="0" indent="0" defTabSz="898525">
              <a:spcBef>
                <a:spcPts val="0"/>
              </a:spcBef>
              <a:buClrTx/>
              <a:buSzTx/>
              <a:buFontTx/>
              <a:buNone/>
              <a:tabLst>
                <a:tab pos="889000" algn="l"/>
                <a:tab pos="1778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000">
                <a:solidFill>
                  <a:schemeClr val="accent4"/>
                </a:solidFill>
                <a:latin typeface="+mn-lt"/>
                <a:ea typeface="+mn-ea"/>
                <a:cs typeface="+mn-cs"/>
                <a:sym typeface="Fira Sans"/>
              </a:defRPr>
            </a:lvl1pPr>
          </a:lstStyle>
          <a:p>
            <a:r>
              <a:rPr dirty="0"/>
              <a:t>© gfs.bern, </a:t>
            </a:r>
            <a:r>
              <a:rPr dirty="0" err="1"/>
              <a:t>Kommunikationsforschung</a:t>
            </a:r>
            <a:endParaRPr lang="de-CH" dirty="0"/>
          </a:p>
        </p:txBody>
      </p:sp>
      <p:sp>
        <p:nvSpPr>
          <p:cNvPr id="10" name="Population"/>
          <p:cNvSpPr txBox="1">
            <a:spLocks noGrp="1"/>
          </p:cNvSpPr>
          <p:nvPr>
            <p:ph type="body" sz="quarter" idx="16" hasCustomPrompt="1"/>
          </p:nvPr>
        </p:nvSpPr>
        <p:spPr>
          <a:xfrm>
            <a:off x="239684" y="5522749"/>
            <a:ext cx="7641572" cy="406265"/>
          </a:xfrm>
          <a:prstGeom prst="rect">
            <a:avLst/>
          </a:prstGeom>
        </p:spPr>
        <p:txBody>
          <a:bodyPr wrap="square" lIns="0" tIns="0" rIns="0" bIns="0">
            <a:spAutoFit/>
          </a:bodyPr>
          <a:lstStyle>
            <a:lvl1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400">
                <a:solidFill>
                  <a:schemeClr val="accent4"/>
                </a:solidFill>
                <a:latin typeface="+mn-lt"/>
                <a:ea typeface="+mn-ea"/>
                <a:cs typeface="+mn-cs"/>
                <a:sym typeface="Fira Sans"/>
              </a:defRPr>
            </a:lvl1pPr>
          </a:lstStyle>
          <a:p>
            <a:r>
              <a:rPr dirty="0"/>
              <a:t>Lorem ipsum dolor sit </a:t>
            </a:r>
            <a:r>
              <a:rPr dirty="0" err="1"/>
              <a:t>amet</a:t>
            </a:r>
            <a:endParaRPr dirty="0"/>
          </a:p>
        </p:txBody>
      </p:sp>
      <p:sp>
        <p:nvSpPr>
          <p:cNvPr id="136" name="Fragetext"/>
          <p:cNvSpPr txBox="1">
            <a:spLocks noGrp="1"/>
          </p:cNvSpPr>
          <p:nvPr>
            <p:ph type="body" sz="quarter" idx="14"/>
          </p:nvPr>
        </p:nvSpPr>
        <p:spPr>
          <a:xfrm>
            <a:off x="239684" y="3297783"/>
            <a:ext cx="7641572" cy="1895904"/>
          </a:xfrm>
          <a:prstGeom prst="rect">
            <a:avLst/>
          </a:prstGeom>
        </p:spPr>
        <p:txBody>
          <a:bodyPr wrap="square" lIns="0" tIns="0" rIns="0" bIns="0">
            <a:spAutoFit/>
          </a:bodyPr>
          <a:lstStyle>
            <a:lvl1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800">
                <a:solidFill>
                  <a:schemeClr val="accent4"/>
                </a:solidFill>
                <a:latin typeface="+mn-lt"/>
                <a:ea typeface="+mn-ea"/>
                <a:cs typeface="+mn-cs"/>
                <a:sym typeface="Fira Sans"/>
              </a:defRPr>
            </a:lvl1pPr>
          </a:lstStyle>
          <a:p>
            <a:pPr lvl="0"/>
            <a:r>
              <a:rPr lang="de-DE"/>
              <a:t>Formatvorlagen des Textmasters bearbeiten</a:t>
            </a:r>
          </a:p>
        </p:txBody>
      </p:sp>
      <p:sp>
        <p:nvSpPr>
          <p:cNvPr id="135" name="Grafiktitel"/>
          <p:cNvSpPr txBox="1">
            <a:spLocks noGrp="1"/>
          </p:cNvSpPr>
          <p:nvPr>
            <p:ph type="body" sz="quarter" idx="13"/>
          </p:nvPr>
        </p:nvSpPr>
        <p:spPr>
          <a:xfrm>
            <a:off x="239683" y="664926"/>
            <a:ext cx="7641573" cy="2606041"/>
          </a:xfrm>
          <a:prstGeom prst="rect">
            <a:avLst/>
          </a:prstGeom>
        </p:spPr>
        <p:txBody>
          <a:bodyPr lIns="0" tIns="0" rIns="0" bIns="0">
            <a:noAutofit/>
          </a:bodyPr>
          <a:lstStyle>
            <a:lvl1pPr marL="0" indent="0" defTabSz="898525">
              <a:lnSpc>
                <a:spcPts val="78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5600" b="1">
                <a:solidFill>
                  <a:schemeClr val="accent1"/>
                </a:solidFill>
                <a:latin typeface="+mj-lt"/>
                <a:ea typeface="+mj-ea"/>
                <a:cs typeface="+mj-cs"/>
                <a:sym typeface="Fira Sans Bold"/>
              </a:defRPr>
            </a:lvl1pPr>
          </a:lstStyle>
          <a:p>
            <a:pPr lvl="0"/>
            <a:r>
              <a:rPr lang="de-DE" dirty="0"/>
              <a:t>Formatvorlagen des Textmasters bearbeiten</a:t>
            </a:r>
          </a:p>
        </p:txBody>
      </p:sp>
      <p:sp>
        <p:nvSpPr>
          <p:cNvPr id="13" name="Bild"/>
          <p:cNvSpPr>
            <a:spLocks noGrp="1"/>
          </p:cNvSpPr>
          <p:nvPr>
            <p:ph sz="quarter" idx="18"/>
          </p:nvPr>
        </p:nvSpPr>
        <p:spPr>
          <a:xfrm>
            <a:off x="8163680" y="1458000"/>
            <a:ext cx="16200000" cy="10800000"/>
          </a:xfrm>
          <a:prstGeom prst="rect">
            <a:avLst/>
          </a:prstGeo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407523690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Grafiken lang">
    <p:spTree>
      <p:nvGrpSpPr>
        <p:cNvPr id="1" name=""/>
        <p:cNvGrpSpPr/>
        <p:nvPr/>
      </p:nvGrpSpPr>
      <p:grpSpPr>
        <a:xfrm>
          <a:off x="0" y="0"/>
          <a:ext cx="0" cy="0"/>
          <a:chOff x="0" y="0"/>
          <a:chExt cx="0" cy="0"/>
        </a:xfrm>
      </p:grpSpPr>
      <p:sp>
        <p:nvSpPr>
          <p:cNvPr id="134" name="Rechteck"/>
          <p:cNvSpPr/>
          <p:nvPr/>
        </p:nvSpPr>
        <p:spPr>
          <a:xfrm>
            <a:off x="0" y="-128337"/>
            <a:ext cx="8131237" cy="13877954"/>
          </a:xfrm>
          <a:prstGeom prst="rect">
            <a:avLst/>
          </a:prstGeom>
          <a:solidFill>
            <a:srgbClr val="F0F0F0">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32" name="Rechteck"/>
          <p:cNvSpPr/>
          <p:nvPr/>
        </p:nvSpPr>
        <p:spPr>
          <a:xfrm>
            <a:off x="-10556" y="-2931"/>
            <a:ext cx="24405112" cy="254001"/>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33" name="Rechteck"/>
          <p:cNvSpPr/>
          <p:nvPr/>
        </p:nvSpPr>
        <p:spPr>
          <a:xfrm>
            <a:off x="-10556" y="13465136"/>
            <a:ext cx="24405112" cy="254001"/>
          </a:xfrm>
          <a:prstGeom prst="rect">
            <a:avLst/>
          </a:prstGeom>
          <a:solidFill>
            <a:srgbClr val="A6AAA9">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1" name="Foliennr"/>
          <p:cNvSpPr txBox="1"/>
          <p:nvPr userDrawn="1"/>
        </p:nvSpPr>
        <p:spPr>
          <a:xfrm>
            <a:off x="23639240" y="13325324"/>
            <a:ext cx="882316" cy="482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fld id="{62FFA371-FF73-4DF0-81DF-8F6AEE7C2274}" type="slidenum">
              <a:rPr kumimoji="0" lang="de-CH" sz="2200" b="0" i="0" u="none" strike="noStrike" cap="none" spc="0" normalizeH="0" baseline="0" smtClean="0">
                <a:ln>
                  <a:noFill/>
                </a:ln>
                <a:solidFill>
                  <a:schemeClr val="accent4"/>
                </a:solidFill>
                <a:effectLst/>
                <a:uFillTx/>
                <a:latin typeface="+mn-lt"/>
                <a:ea typeface="Avenir Next Medium"/>
                <a:cs typeface="Avenir Next Medium"/>
                <a:sym typeface="Avenir Next Medium"/>
              </a:rPr>
              <a:pPr marL="0" marR="0" indent="0" algn="l" defTabSz="821531" rtl="0" fontAlgn="auto" latinLnBrk="0" hangingPunct="0">
                <a:lnSpc>
                  <a:spcPct val="100000"/>
                </a:lnSpc>
                <a:spcBef>
                  <a:spcPts val="0"/>
                </a:spcBef>
                <a:spcAft>
                  <a:spcPts val="0"/>
                </a:spcAft>
                <a:buClrTx/>
                <a:buSzTx/>
                <a:buFontTx/>
                <a:buNone/>
                <a:tabLst/>
              </a:pPr>
              <a:t>‹Nr.›</a:t>
            </a:fld>
            <a:endParaRPr kumimoji="0" lang="de-CH" sz="2200" b="0" i="0" u="none" strike="noStrike" cap="none" spc="0" normalizeH="0" baseline="0" dirty="0">
              <a:ln>
                <a:noFill/>
              </a:ln>
              <a:solidFill>
                <a:schemeClr val="accent4"/>
              </a:solidFill>
              <a:effectLst/>
              <a:uFillTx/>
              <a:latin typeface="+mn-lt"/>
              <a:ea typeface="Avenir Next Medium"/>
              <a:cs typeface="Avenir Next Medium"/>
              <a:sym typeface="Avenir Next Medium"/>
            </a:endParaRPr>
          </a:p>
        </p:txBody>
      </p:sp>
      <p:sp>
        <p:nvSpPr>
          <p:cNvPr id="137" name="Fusszeile"/>
          <p:cNvSpPr txBox="1">
            <a:spLocks noGrp="1"/>
          </p:cNvSpPr>
          <p:nvPr>
            <p:ph type="body" sz="quarter" idx="15" hasCustomPrompt="1"/>
          </p:nvPr>
        </p:nvSpPr>
        <p:spPr>
          <a:xfrm>
            <a:off x="239684" y="12729809"/>
            <a:ext cx="7641573" cy="307777"/>
          </a:xfrm>
          <a:prstGeom prst="rect">
            <a:avLst/>
          </a:prstGeom>
        </p:spPr>
        <p:txBody>
          <a:bodyPr wrap="square" lIns="0" tIns="0" rIns="0" bIns="0">
            <a:spAutoFit/>
          </a:bodyPr>
          <a:lstStyle>
            <a:lvl1pPr marL="0" indent="0" defTabSz="898525">
              <a:spcBef>
                <a:spcPts val="0"/>
              </a:spcBef>
              <a:buClrTx/>
              <a:buSzTx/>
              <a:buFontTx/>
              <a:buNone/>
              <a:tabLst>
                <a:tab pos="889000" algn="l"/>
                <a:tab pos="1778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000">
                <a:solidFill>
                  <a:schemeClr val="accent4"/>
                </a:solidFill>
                <a:latin typeface="+mn-lt"/>
                <a:ea typeface="+mn-ea"/>
                <a:cs typeface="+mn-cs"/>
                <a:sym typeface="Fira Sans"/>
              </a:defRPr>
            </a:lvl1pPr>
          </a:lstStyle>
          <a:p>
            <a:r>
              <a:rPr dirty="0"/>
              <a:t>© gfs.bern, </a:t>
            </a:r>
            <a:r>
              <a:rPr dirty="0" err="1"/>
              <a:t>Kommunikationsforschung</a:t>
            </a:r>
            <a:endParaRPr lang="de-CH" dirty="0"/>
          </a:p>
        </p:txBody>
      </p:sp>
      <p:sp>
        <p:nvSpPr>
          <p:cNvPr id="10" name="Population"/>
          <p:cNvSpPr txBox="1">
            <a:spLocks noGrp="1"/>
          </p:cNvSpPr>
          <p:nvPr>
            <p:ph type="body" sz="quarter" idx="16" hasCustomPrompt="1"/>
          </p:nvPr>
        </p:nvSpPr>
        <p:spPr>
          <a:xfrm>
            <a:off x="239684" y="7244160"/>
            <a:ext cx="7641572" cy="406265"/>
          </a:xfrm>
          <a:prstGeom prst="rect">
            <a:avLst/>
          </a:prstGeom>
        </p:spPr>
        <p:txBody>
          <a:bodyPr wrap="square" lIns="0" tIns="0" rIns="0" bIns="0">
            <a:spAutoFit/>
          </a:bodyPr>
          <a:lstStyle>
            <a:lvl1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400">
                <a:solidFill>
                  <a:schemeClr val="accent4"/>
                </a:solidFill>
                <a:latin typeface="+mn-lt"/>
                <a:ea typeface="+mn-ea"/>
                <a:cs typeface="+mn-cs"/>
                <a:sym typeface="Fira Sans"/>
              </a:defRPr>
            </a:lvl1pPr>
          </a:lstStyle>
          <a:p>
            <a:r>
              <a:rPr dirty="0"/>
              <a:t>Lorem ipsum dolor sit </a:t>
            </a:r>
            <a:r>
              <a:rPr dirty="0" err="1"/>
              <a:t>amet</a:t>
            </a:r>
            <a:endParaRPr dirty="0"/>
          </a:p>
        </p:txBody>
      </p:sp>
      <p:sp>
        <p:nvSpPr>
          <p:cNvPr id="136" name="Fragetext"/>
          <p:cNvSpPr txBox="1">
            <a:spLocks noGrp="1"/>
          </p:cNvSpPr>
          <p:nvPr>
            <p:ph type="body" sz="quarter" idx="14"/>
          </p:nvPr>
        </p:nvSpPr>
        <p:spPr>
          <a:xfrm>
            <a:off x="239684" y="5004000"/>
            <a:ext cx="7641572" cy="1895904"/>
          </a:xfrm>
          <a:prstGeom prst="rect">
            <a:avLst/>
          </a:prstGeom>
        </p:spPr>
        <p:txBody>
          <a:bodyPr wrap="square" lIns="0" tIns="0" rIns="0" bIns="0">
            <a:spAutoFit/>
          </a:bodyPr>
          <a:lstStyle>
            <a:lvl1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800">
                <a:solidFill>
                  <a:schemeClr val="accent4"/>
                </a:solidFill>
                <a:latin typeface="+mn-lt"/>
                <a:ea typeface="+mn-ea"/>
                <a:cs typeface="+mn-cs"/>
                <a:sym typeface="Fira Sans"/>
              </a:defRPr>
            </a:lvl1pPr>
          </a:lstStyle>
          <a:p>
            <a:pPr lvl="0"/>
            <a:r>
              <a:rPr lang="de-DE" dirty="0"/>
              <a:t>Formatvorlagen des Textmasters bearbeiten</a:t>
            </a:r>
          </a:p>
        </p:txBody>
      </p:sp>
      <p:sp>
        <p:nvSpPr>
          <p:cNvPr id="135" name="Grafiktitel"/>
          <p:cNvSpPr txBox="1">
            <a:spLocks noGrp="1"/>
          </p:cNvSpPr>
          <p:nvPr>
            <p:ph type="body" sz="quarter" idx="13"/>
          </p:nvPr>
        </p:nvSpPr>
        <p:spPr>
          <a:xfrm>
            <a:off x="239683" y="664926"/>
            <a:ext cx="7641573" cy="2606041"/>
          </a:xfrm>
          <a:prstGeom prst="rect">
            <a:avLst/>
          </a:prstGeom>
        </p:spPr>
        <p:txBody>
          <a:bodyPr lIns="0" tIns="0" rIns="0" bIns="0">
            <a:noAutofit/>
          </a:bodyPr>
          <a:lstStyle>
            <a:lvl1pPr marL="0" indent="0" defTabSz="898525">
              <a:lnSpc>
                <a:spcPts val="78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5600" b="1">
                <a:solidFill>
                  <a:schemeClr val="accent1"/>
                </a:solidFill>
                <a:latin typeface="+mj-lt"/>
                <a:ea typeface="+mj-ea"/>
                <a:cs typeface="+mj-cs"/>
                <a:sym typeface="Fira Sans Bold"/>
              </a:defRPr>
            </a:lvl1pPr>
          </a:lstStyle>
          <a:p>
            <a:pPr lvl="0"/>
            <a:r>
              <a:rPr lang="de-DE" dirty="0"/>
              <a:t>Formatvorlagen des Textmasters bearbeiten</a:t>
            </a:r>
          </a:p>
        </p:txBody>
      </p:sp>
      <p:sp>
        <p:nvSpPr>
          <p:cNvPr id="12" name="Bild"/>
          <p:cNvSpPr>
            <a:spLocks noGrp="1"/>
          </p:cNvSpPr>
          <p:nvPr>
            <p:ph sz="quarter" idx="18"/>
          </p:nvPr>
        </p:nvSpPr>
        <p:spPr>
          <a:xfrm>
            <a:off x="8163680" y="1458000"/>
            <a:ext cx="16200000" cy="10800000"/>
          </a:xfrm>
          <a:prstGeom prst="rect">
            <a:avLst/>
          </a:prstGeo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6990886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am_2_Personen">
    <p:spTree>
      <p:nvGrpSpPr>
        <p:cNvPr id="1" name=""/>
        <p:cNvGrpSpPr/>
        <p:nvPr/>
      </p:nvGrpSpPr>
      <p:grpSpPr>
        <a:xfrm>
          <a:off x="0" y="0"/>
          <a:ext cx="0" cy="0"/>
          <a:chOff x="0" y="0"/>
          <a:chExt cx="0" cy="0"/>
        </a:xfrm>
      </p:grpSpPr>
      <p:sp>
        <p:nvSpPr>
          <p:cNvPr id="25" name="Rechteck"/>
          <p:cNvSpPr/>
          <p:nvPr userDrawn="1"/>
        </p:nvSpPr>
        <p:spPr>
          <a:xfrm>
            <a:off x="-10557" y="-14518"/>
            <a:ext cx="24405113" cy="6864074"/>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26" name="cloe.jpg"/>
          <p:cNvSpPr>
            <a:spLocks noGrp="1"/>
          </p:cNvSpPr>
          <p:nvPr>
            <p:ph type="pic" sz="quarter" idx="13"/>
          </p:nvPr>
        </p:nvSpPr>
        <p:spPr>
          <a:xfrm>
            <a:off x="14956281" y="4701252"/>
            <a:ext cx="4445001" cy="4445001"/>
          </a:xfrm>
          <a:prstGeom prst="rect">
            <a:avLst/>
          </a:prstGeom>
          <a:ln w="50800" cap="rnd">
            <a:solidFill>
              <a:schemeClr val="accent3"/>
            </a:solidFill>
            <a:custDash>
              <a:ds d="100000" sp="200000"/>
            </a:custDash>
            <a:round/>
          </a:ln>
        </p:spPr>
        <p:txBody>
          <a:bodyPr lIns="91439" tIns="45719" rIns="91439" bIns="45719">
            <a:noAutofit/>
          </a:bodyPr>
          <a:lstStyle/>
          <a:p>
            <a:r>
              <a:rPr lang="de-DE"/>
              <a:t>Bild durch Klicken auf Symbol hinzufügen</a:t>
            </a:r>
            <a:endParaRPr dirty="0"/>
          </a:p>
        </p:txBody>
      </p:sp>
      <p:sp>
        <p:nvSpPr>
          <p:cNvPr id="27" name="Titel 1"/>
          <p:cNvSpPr txBox="1">
            <a:spLocks noGrp="1"/>
          </p:cNvSpPr>
          <p:nvPr>
            <p:ph type="body" sz="quarter" idx="14"/>
          </p:nvPr>
        </p:nvSpPr>
        <p:spPr>
          <a:xfrm>
            <a:off x="5749207" y="288032"/>
            <a:ext cx="13191543" cy="2229588"/>
          </a:xfrm>
          <a:prstGeom prst="rect">
            <a:avLst/>
          </a:prstGeom>
        </p:spPr>
        <p:txBody>
          <a:bodyPr lIns="91439" tIns="91439" rIns="91439" bIns="91439" anchor="ctr">
            <a:noAutofit/>
          </a:bodyPr>
          <a:lstStyle>
            <a:lvl1pPr marL="0" indent="0" algn="ctr" defTabSz="898525">
              <a:lnSpc>
                <a:spcPts val="78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7200">
                <a:solidFill>
                  <a:srgbClr val="FFFFFF"/>
                </a:solidFill>
                <a:latin typeface="+mj-lt"/>
                <a:ea typeface="+mj-ea"/>
                <a:cs typeface="+mj-cs"/>
                <a:sym typeface="Fira Sans Bold"/>
              </a:defRPr>
            </a:lvl1pPr>
          </a:lstStyle>
          <a:p>
            <a:pPr lvl="0"/>
            <a:r>
              <a:rPr lang="de-DE"/>
              <a:t>Mastertextformat bearbeiten</a:t>
            </a:r>
          </a:p>
        </p:txBody>
      </p:sp>
      <p:sp>
        <p:nvSpPr>
          <p:cNvPr id="32" name="lukas.jpg"/>
          <p:cNvSpPr>
            <a:spLocks noGrp="1"/>
          </p:cNvSpPr>
          <p:nvPr>
            <p:ph type="pic" sz="quarter" idx="19"/>
          </p:nvPr>
        </p:nvSpPr>
        <p:spPr>
          <a:xfrm>
            <a:off x="4993556" y="4701252"/>
            <a:ext cx="4445001" cy="4445001"/>
          </a:xfrm>
          <a:prstGeom prst="rect">
            <a:avLst/>
          </a:prstGeom>
          <a:ln w="50800" cap="rnd">
            <a:solidFill>
              <a:schemeClr val="accent3"/>
            </a:solidFill>
            <a:custDash>
              <a:ds d="100000" sp="200000"/>
            </a:custDash>
            <a:round/>
          </a:ln>
        </p:spPr>
        <p:txBody>
          <a:bodyPr lIns="91439" tIns="45719" rIns="91439" bIns="45719">
            <a:noAutofit/>
          </a:bodyPr>
          <a:lstStyle/>
          <a:p>
            <a:r>
              <a:rPr lang="de-DE"/>
              <a:t>Bild durch Klicken auf Symbol hinzufügen</a:t>
            </a:r>
            <a:endParaRPr/>
          </a:p>
        </p:txBody>
      </p:sp>
      <p:sp>
        <p:nvSpPr>
          <p:cNvPr id="33" name="Rechteck"/>
          <p:cNvSpPr/>
          <p:nvPr/>
        </p:nvSpPr>
        <p:spPr>
          <a:xfrm>
            <a:off x="-10556" y="13478189"/>
            <a:ext cx="24405112" cy="254001"/>
          </a:xfrm>
          <a:prstGeom prst="rect">
            <a:avLst/>
          </a:prstGeom>
          <a:solidFill>
            <a:srgbClr val="A6AAA9">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4" name="Inhaltsplatzhalter 3"/>
          <p:cNvSpPr>
            <a:spLocks noGrp="1"/>
          </p:cNvSpPr>
          <p:nvPr>
            <p:ph sz="quarter" idx="20" hasCustomPrompt="1"/>
          </p:nvPr>
        </p:nvSpPr>
        <p:spPr>
          <a:xfrm>
            <a:off x="3863256" y="9783543"/>
            <a:ext cx="6705600" cy="3694646"/>
          </a:xfrm>
          <a:prstGeom prst="rect">
            <a:avLst/>
          </a:prstGeom>
        </p:spPr>
        <p:txBody>
          <a:bodyPr/>
          <a:lstStyle>
            <a:lvl1pPr marL="0" indent="0" algn="ctr">
              <a:spcBef>
                <a:spcPts val="600"/>
              </a:spcBef>
              <a:buNone/>
              <a:defRPr sz="4400" baseline="0">
                <a:solidFill>
                  <a:schemeClr val="bg1"/>
                </a:solidFill>
                <a:latin typeface="+mn-lt"/>
              </a:defRPr>
            </a:lvl1pPr>
          </a:lstStyle>
          <a:p>
            <a:pPr lvl="0"/>
            <a:r>
              <a:rPr lang="de-CH" dirty="0"/>
              <a:t>Text durch anklicken hinzufügen</a:t>
            </a:r>
          </a:p>
        </p:txBody>
      </p:sp>
      <p:sp>
        <p:nvSpPr>
          <p:cNvPr id="18" name="Inhaltsplatzhalter 3"/>
          <p:cNvSpPr>
            <a:spLocks noGrp="1"/>
          </p:cNvSpPr>
          <p:nvPr>
            <p:ph sz="quarter" idx="21" hasCustomPrompt="1"/>
          </p:nvPr>
        </p:nvSpPr>
        <p:spPr>
          <a:xfrm>
            <a:off x="14035531" y="9783542"/>
            <a:ext cx="6286500" cy="3694647"/>
          </a:xfrm>
          <a:prstGeom prst="rect">
            <a:avLst/>
          </a:prstGeom>
        </p:spPr>
        <p:txBody>
          <a:bodyPr/>
          <a:lstStyle>
            <a:lvl1pPr marL="0" indent="0" algn="ctr">
              <a:spcBef>
                <a:spcPts val="600"/>
              </a:spcBef>
              <a:buNone/>
              <a:defRPr sz="4400" baseline="0">
                <a:solidFill>
                  <a:schemeClr val="bg1"/>
                </a:solidFill>
                <a:latin typeface="+mn-lt"/>
              </a:defRPr>
            </a:lvl1pPr>
          </a:lstStyle>
          <a:p>
            <a:pPr lvl="0"/>
            <a:r>
              <a:rPr lang="de-CH" dirty="0"/>
              <a:t>Text durch anklicken hinzufügen</a:t>
            </a:r>
          </a:p>
        </p:txBody>
      </p:sp>
    </p:spTree>
    <p:extLst>
      <p:ext uri="{BB962C8B-B14F-4D97-AF65-F5344CB8AC3E}">
        <p14:creationId xmlns:p14="http://schemas.microsoft.com/office/powerpoint/2010/main" val="115344212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am_1_Person">
    <p:spTree>
      <p:nvGrpSpPr>
        <p:cNvPr id="1" name=""/>
        <p:cNvGrpSpPr/>
        <p:nvPr/>
      </p:nvGrpSpPr>
      <p:grpSpPr>
        <a:xfrm>
          <a:off x="0" y="0"/>
          <a:ext cx="0" cy="0"/>
          <a:chOff x="0" y="0"/>
          <a:chExt cx="0" cy="0"/>
        </a:xfrm>
      </p:grpSpPr>
      <p:sp>
        <p:nvSpPr>
          <p:cNvPr id="25" name="Rechteck"/>
          <p:cNvSpPr/>
          <p:nvPr userDrawn="1"/>
        </p:nvSpPr>
        <p:spPr>
          <a:xfrm>
            <a:off x="-10557" y="-14518"/>
            <a:ext cx="24405113" cy="6864074"/>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27" name="Titel 1"/>
          <p:cNvSpPr txBox="1">
            <a:spLocks noGrp="1"/>
          </p:cNvSpPr>
          <p:nvPr>
            <p:ph type="body" sz="quarter" idx="14"/>
          </p:nvPr>
        </p:nvSpPr>
        <p:spPr>
          <a:xfrm>
            <a:off x="5749207" y="288032"/>
            <a:ext cx="13191543" cy="2229588"/>
          </a:xfrm>
          <a:prstGeom prst="rect">
            <a:avLst/>
          </a:prstGeom>
        </p:spPr>
        <p:txBody>
          <a:bodyPr lIns="91439" tIns="91439" rIns="91439" bIns="91439" anchor="ctr">
            <a:noAutofit/>
          </a:bodyPr>
          <a:lstStyle>
            <a:lvl1pPr marL="0" indent="0" algn="ctr" defTabSz="898525">
              <a:lnSpc>
                <a:spcPts val="78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7200">
                <a:solidFill>
                  <a:srgbClr val="FFFFFF"/>
                </a:solidFill>
                <a:latin typeface="+mj-lt"/>
                <a:ea typeface="+mj-ea"/>
                <a:cs typeface="+mj-cs"/>
                <a:sym typeface="Fira Sans Bold"/>
              </a:defRPr>
            </a:lvl1pPr>
          </a:lstStyle>
          <a:p>
            <a:pPr lvl="0"/>
            <a:r>
              <a:rPr lang="de-DE"/>
              <a:t>Mastertextformat bearbeiten</a:t>
            </a:r>
          </a:p>
        </p:txBody>
      </p:sp>
      <p:sp>
        <p:nvSpPr>
          <p:cNvPr id="32" name="lukas.jpg"/>
          <p:cNvSpPr>
            <a:spLocks noGrp="1"/>
          </p:cNvSpPr>
          <p:nvPr>
            <p:ph type="pic" sz="quarter" idx="19"/>
          </p:nvPr>
        </p:nvSpPr>
        <p:spPr>
          <a:xfrm>
            <a:off x="9969500" y="4701252"/>
            <a:ext cx="4445001" cy="4445001"/>
          </a:xfrm>
          <a:prstGeom prst="rect">
            <a:avLst/>
          </a:prstGeom>
          <a:ln w="50800" cap="rnd">
            <a:solidFill>
              <a:schemeClr val="accent3"/>
            </a:solidFill>
            <a:custDash>
              <a:ds d="100000" sp="200000"/>
            </a:custDash>
            <a:round/>
          </a:ln>
        </p:spPr>
        <p:txBody>
          <a:bodyPr lIns="91439" tIns="45719" rIns="91439" bIns="45719">
            <a:noAutofit/>
          </a:bodyPr>
          <a:lstStyle/>
          <a:p>
            <a:r>
              <a:rPr lang="de-DE"/>
              <a:t>Bild durch Klicken auf Symbol hinzufügen</a:t>
            </a:r>
            <a:endParaRPr/>
          </a:p>
        </p:txBody>
      </p:sp>
      <p:sp>
        <p:nvSpPr>
          <p:cNvPr id="33" name="Rechteck"/>
          <p:cNvSpPr/>
          <p:nvPr/>
        </p:nvSpPr>
        <p:spPr>
          <a:xfrm>
            <a:off x="-10556" y="13478189"/>
            <a:ext cx="24405112" cy="254001"/>
          </a:xfrm>
          <a:prstGeom prst="rect">
            <a:avLst/>
          </a:prstGeom>
          <a:solidFill>
            <a:srgbClr val="A6AAA9">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4" name="Inhaltsplatzhalter 3"/>
          <p:cNvSpPr>
            <a:spLocks noGrp="1"/>
          </p:cNvSpPr>
          <p:nvPr>
            <p:ph sz="quarter" idx="20" hasCustomPrompt="1"/>
          </p:nvPr>
        </p:nvSpPr>
        <p:spPr>
          <a:xfrm>
            <a:off x="8839200" y="9783543"/>
            <a:ext cx="6705600" cy="3694646"/>
          </a:xfrm>
          <a:prstGeom prst="rect">
            <a:avLst/>
          </a:prstGeom>
        </p:spPr>
        <p:txBody>
          <a:bodyPr/>
          <a:lstStyle>
            <a:lvl1pPr marL="0" indent="0" algn="ctr">
              <a:spcBef>
                <a:spcPts val="600"/>
              </a:spcBef>
              <a:buNone/>
              <a:defRPr sz="4400" baseline="0">
                <a:solidFill>
                  <a:schemeClr val="bg1"/>
                </a:solidFill>
                <a:latin typeface="+mn-lt"/>
              </a:defRPr>
            </a:lvl1pPr>
          </a:lstStyle>
          <a:p>
            <a:pPr lvl="0"/>
            <a:r>
              <a:rPr lang="de-CH" dirty="0"/>
              <a:t>Text durch anklicken hinzufügen</a:t>
            </a:r>
          </a:p>
        </p:txBody>
      </p:sp>
    </p:spTree>
    <p:extLst>
      <p:ext uri="{BB962C8B-B14F-4D97-AF65-F5344CB8AC3E}">
        <p14:creationId xmlns:p14="http://schemas.microsoft.com/office/powerpoint/2010/main" val="304357791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Inhalt_ohne Bild">
    <p:spTree>
      <p:nvGrpSpPr>
        <p:cNvPr id="1" name=""/>
        <p:cNvGrpSpPr/>
        <p:nvPr/>
      </p:nvGrpSpPr>
      <p:grpSpPr>
        <a:xfrm>
          <a:off x="0" y="0"/>
          <a:ext cx="0" cy="0"/>
          <a:chOff x="0" y="0"/>
          <a:chExt cx="0" cy="0"/>
        </a:xfrm>
      </p:grpSpPr>
      <p:sp>
        <p:nvSpPr>
          <p:cNvPr id="41" name="Rechteck"/>
          <p:cNvSpPr/>
          <p:nvPr/>
        </p:nvSpPr>
        <p:spPr>
          <a:xfrm>
            <a:off x="0" y="-36894"/>
            <a:ext cx="8131237" cy="13789788"/>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42" name="Titel 1"/>
          <p:cNvSpPr txBox="1">
            <a:spLocks noGrp="1"/>
          </p:cNvSpPr>
          <p:nvPr>
            <p:ph type="body" sz="quarter" idx="13"/>
          </p:nvPr>
        </p:nvSpPr>
        <p:spPr>
          <a:xfrm>
            <a:off x="614508" y="776025"/>
            <a:ext cx="7225548" cy="5226234"/>
          </a:xfrm>
          <a:prstGeom prst="rect">
            <a:avLst/>
          </a:prstGeom>
        </p:spPr>
        <p:txBody>
          <a:bodyPr lIns="91439" tIns="91439" rIns="91439" bIns="91439"/>
          <a:lstStyle>
            <a:lvl1pPr marL="0" indent="0" defTabSz="898525">
              <a:lnSpc>
                <a:spcPts val="78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7200">
                <a:solidFill>
                  <a:srgbClr val="FFFFFF"/>
                </a:solidFill>
                <a:latin typeface="+mj-lt"/>
                <a:ea typeface="+mj-ea"/>
                <a:cs typeface="+mj-cs"/>
                <a:sym typeface="Fira Sans Bold"/>
              </a:defRPr>
            </a:lvl1pPr>
          </a:lstStyle>
          <a:p>
            <a:pPr lvl="0"/>
            <a:r>
              <a:rPr lang="de-DE"/>
              <a:t>Mastertextformat bearbeiten</a:t>
            </a:r>
          </a:p>
        </p:txBody>
      </p:sp>
      <p:sp>
        <p:nvSpPr>
          <p:cNvPr id="44" name="Rechteck 8"/>
          <p:cNvSpPr txBox="1">
            <a:spLocks noGrp="1"/>
          </p:cNvSpPr>
          <p:nvPr>
            <p:ph type="body" sz="quarter" idx="15"/>
          </p:nvPr>
        </p:nvSpPr>
        <p:spPr>
          <a:xfrm>
            <a:off x="760008" y="12625164"/>
            <a:ext cx="6184901" cy="355601"/>
          </a:xfrm>
          <a:prstGeom prst="rect">
            <a:avLst/>
          </a:prstGeom>
        </p:spPr>
        <p:txBody>
          <a:bodyPr lIns="0" tIns="0" rIns="0" bIns="0">
            <a:spAutoFit/>
          </a:bodyPr>
          <a:lstStyle>
            <a:lvl1pPr marL="0" indent="0" defTabSz="898525">
              <a:spcBef>
                <a:spcPts val="0"/>
              </a:spcBef>
              <a:buClrTx/>
              <a:buSzTx/>
              <a:buFontTx/>
              <a:buNone/>
              <a:tabLst>
                <a:tab pos="889000" algn="l"/>
                <a:tab pos="1778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2400">
                <a:solidFill>
                  <a:srgbClr val="FFFFFF"/>
                </a:solidFill>
                <a:latin typeface="+mn-lt"/>
                <a:ea typeface="+mn-ea"/>
                <a:cs typeface="+mn-cs"/>
                <a:sym typeface="Fira Sans"/>
              </a:defRPr>
            </a:lvl1pPr>
          </a:lstStyle>
          <a:p>
            <a:pPr lvl="0"/>
            <a:r>
              <a:rPr lang="de-DE"/>
              <a:t>Mastertextformat bearbeiten</a:t>
            </a:r>
          </a:p>
        </p:txBody>
      </p:sp>
      <p:sp>
        <p:nvSpPr>
          <p:cNvPr id="45" name="Text Box 4"/>
          <p:cNvSpPr txBox="1">
            <a:spLocks noGrp="1"/>
          </p:cNvSpPr>
          <p:nvPr>
            <p:ph type="body" sz="quarter" idx="16"/>
          </p:nvPr>
        </p:nvSpPr>
        <p:spPr>
          <a:xfrm>
            <a:off x="718642" y="6582958"/>
            <a:ext cx="6941080" cy="2606041"/>
          </a:xfrm>
          <a:prstGeom prst="rect">
            <a:avLst/>
          </a:prstGeom>
        </p:spPr>
        <p:txBody>
          <a:bodyPr lIns="0" tIns="0" rIns="0" bIns="0">
            <a:spAutoFit/>
          </a:bodyPr>
          <a:lstStyle>
            <a:lvl1pPr marL="0" indent="0" defTabSz="898525">
              <a:lnSpc>
                <a:spcPct val="1100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n-lt"/>
                <a:ea typeface="+mn-ea"/>
                <a:cs typeface="+mn-cs"/>
                <a:sym typeface="Fira Sans"/>
              </a:defRPr>
            </a:lvl1pPr>
          </a:lstStyle>
          <a:p>
            <a:pPr lvl="0"/>
            <a:r>
              <a:rPr lang="de-DE"/>
              <a:t>Mastertextformat bearbeiten</a:t>
            </a:r>
          </a:p>
        </p:txBody>
      </p:sp>
      <p:sp>
        <p:nvSpPr>
          <p:cNvPr id="46" name="Rechteck"/>
          <p:cNvSpPr/>
          <p:nvPr/>
        </p:nvSpPr>
        <p:spPr>
          <a:xfrm>
            <a:off x="24137489" y="-36894"/>
            <a:ext cx="254001" cy="13789788"/>
          </a:xfrm>
          <a:prstGeom prst="rect">
            <a:avLst/>
          </a:prstGeom>
          <a:solidFill>
            <a:srgbClr val="A6AAA9">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3" name="Inhaltsplatzhalter 2"/>
          <p:cNvSpPr>
            <a:spLocks noGrp="1"/>
          </p:cNvSpPr>
          <p:nvPr>
            <p:ph sz="quarter" idx="17" hasCustomPrompt="1"/>
          </p:nvPr>
        </p:nvSpPr>
        <p:spPr>
          <a:xfrm>
            <a:off x="8631238" y="776026"/>
            <a:ext cx="15030450" cy="12204739"/>
          </a:xfrm>
          <a:prstGeom prst="rect">
            <a:avLst/>
          </a:prstGeom>
        </p:spPr>
        <p:txBody>
          <a:bodyPr/>
          <a:lstStyle>
            <a:lvl1pPr marL="0" indent="0">
              <a:buNone/>
              <a:defRPr>
                <a:solidFill>
                  <a:schemeClr val="bg1"/>
                </a:solidFill>
                <a:latin typeface="+mn-lt"/>
              </a:defRPr>
            </a:lvl1pPr>
          </a:lstStyle>
          <a:p>
            <a:pPr lvl="0"/>
            <a:r>
              <a:rPr lang="de-DE" dirty="0" err="1"/>
              <a:t>Lorem</a:t>
            </a:r>
            <a:endParaRPr lang="de-CH" dirty="0"/>
          </a:p>
        </p:txBody>
      </p:sp>
    </p:spTree>
    <p:extLst>
      <p:ext uri="{BB962C8B-B14F-4D97-AF65-F5344CB8AC3E}">
        <p14:creationId xmlns:p14="http://schemas.microsoft.com/office/powerpoint/2010/main" val="27448122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ur Text 2 Spalten">
    <p:spTree>
      <p:nvGrpSpPr>
        <p:cNvPr id="1" name=""/>
        <p:cNvGrpSpPr/>
        <p:nvPr/>
      </p:nvGrpSpPr>
      <p:grpSpPr>
        <a:xfrm>
          <a:off x="0" y="0"/>
          <a:ext cx="0" cy="0"/>
          <a:chOff x="0" y="0"/>
          <a:chExt cx="0" cy="0"/>
        </a:xfrm>
      </p:grpSpPr>
      <p:sp>
        <p:nvSpPr>
          <p:cNvPr id="75" name="Rechteck"/>
          <p:cNvSpPr/>
          <p:nvPr/>
        </p:nvSpPr>
        <p:spPr>
          <a:xfrm>
            <a:off x="-10556" y="13465136"/>
            <a:ext cx="24405112" cy="254001"/>
          </a:xfrm>
          <a:prstGeom prst="rect">
            <a:avLst/>
          </a:prstGeom>
          <a:solidFill>
            <a:srgbClr val="A6AAA9">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76" name="Rechteck"/>
          <p:cNvSpPr/>
          <p:nvPr/>
        </p:nvSpPr>
        <p:spPr>
          <a:xfrm>
            <a:off x="-10556" y="1"/>
            <a:ext cx="24405112" cy="263770"/>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77" name="Lorem ipsum dolor sit amet…"/>
          <p:cNvSpPr txBox="1">
            <a:spLocks noGrp="1"/>
          </p:cNvSpPr>
          <p:nvPr>
            <p:ph type="body" idx="13" hasCustomPrompt="1"/>
          </p:nvPr>
        </p:nvSpPr>
        <p:spPr>
          <a:xfrm>
            <a:off x="630368" y="4078314"/>
            <a:ext cx="10759527" cy="9348268"/>
          </a:xfrm>
          <a:prstGeom prst="rect">
            <a:avLst/>
          </a:prstGeom>
        </p:spPr>
        <p:txBody>
          <a:bodyPr lIns="0" tIns="0" rIns="0" bIns="0">
            <a:noAutofit/>
          </a:bodyPr>
          <a:lstStyle>
            <a:lvl1pPr>
              <a:defRPr>
                <a:solidFill>
                  <a:schemeClr val="accent1"/>
                </a:solidFill>
              </a:defRPr>
            </a:lvl1pPr>
          </a:lstStyle>
          <a:p>
            <a:pPr marL="0" indent="0">
              <a:lnSpc>
                <a:spcPct val="110000"/>
              </a:lnSpc>
              <a:spcBef>
                <a:spcPts val="3000"/>
              </a:spcBef>
              <a:buClr>
                <a:srgbClr val="D6214A"/>
              </a:buClr>
              <a:buSzTx/>
              <a:buNone/>
              <a:defRPr sz="5400">
                <a:solidFill>
                  <a:srgbClr val="222222"/>
                </a:solidFill>
                <a:latin typeface="+mj-lt"/>
                <a:ea typeface="+mj-ea"/>
                <a:cs typeface="+mj-cs"/>
                <a:sym typeface="Fira Sans Bold"/>
              </a:defRPr>
            </a:pPr>
            <a:r>
              <a:rPr dirty="0"/>
              <a:t>Lorem ipsum dolor sit </a:t>
            </a:r>
            <a:r>
              <a:rPr dirty="0" err="1"/>
              <a:t>amet</a:t>
            </a:r>
            <a:endParaRPr lang="de-CH" dirty="0"/>
          </a:p>
          <a:p>
            <a:pPr marL="0" indent="0">
              <a:lnSpc>
                <a:spcPct val="110000"/>
              </a:lnSpc>
              <a:spcBef>
                <a:spcPts val="3000"/>
              </a:spcBef>
              <a:buClr>
                <a:srgbClr val="D6214A"/>
              </a:buClr>
              <a:buSzTx/>
              <a:buNone/>
              <a:defRPr sz="5400">
                <a:solidFill>
                  <a:srgbClr val="222222"/>
                </a:solidFill>
                <a:latin typeface="+mj-lt"/>
                <a:ea typeface="+mj-ea"/>
                <a:cs typeface="+mj-cs"/>
                <a:sym typeface="Fira Sans Bold"/>
              </a:defRPr>
            </a:pPr>
            <a:endParaRPr dirty="0"/>
          </a:p>
        </p:txBody>
      </p:sp>
      <p:sp>
        <p:nvSpPr>
          <p:cNvPr id="7" name="Lorem ipsum dolor sit amet…"/>
          <p:cNvSpPr txBox="1">
            <a:spLocks noGrp="1"/>
          </p:cNvSpPr>
          <p:nvPr>
            <p:ph type="body" idx="15" hasCustomPrompt="1"/>
          </p:nvPr>
        </p:nvSpPr>
        <p:spPr>
          <a:xfrm>
            <a:off x="12897853" y="4087886"/>
            <a:ext cx="10748864" cy="9348268"/>
          </a:xfrm>
          <a:prstGeom prst="rect">
            <a:avLst/>
          </a:prstGeom>
        </p:spPr>
        <p:txBody>
          <a:bodyPr lIns="0" tIns="0" rIns="0" bIns="0">
            <a:noAutofit/>
          </a:bodyPr>
          <a:lstStyle>
            <a:lvl1pPr>
              <a:defRPr>
                <a:solidFill>
                  <a:schemeClr val="accent1"/>
                </a:solidFill>
              </a:defRPr>
            </a:lvl1pPr>
          </a:lstStyle>
          <a:p>
            <a:pPr marL="0" indent="0">
              <a:lnSpc>
                <a:spcPct val="110000"/>
              </a:lnSpc>
              <a:spcBef>
                <a:spcPts val="3000"/>
              </a:spcBef>
              <a:buClr>
                <a:srgbClr val="D6214A"/>
              </a:buClr>
              <a:buSzTx/>
              <a:buNone/>
              <a:defRPr sz="5400">
                <a:solidFill>
                  <a:srgbClr val="222222"/>
                </a:solidFill>
                <a:latin typeface="+mj-lt"/>
                <a:ea typeface="+mj-ea"/>
                <a:cs typeface="+mj-cs"/>
                <a:sym typeface="Fira Sans Bold"/>
              </a:defRPr>
            </a:pPr>
            <a:r>
              <a:rPr dirty="0"/>
              <a:t>Lorem ipsum dolor sit </a:t>
            </a:r>
            <a:r>
              <a:rPr dirty="0" err="1"/>
              <a:t>amet</a:t>
            </a:r>
            <a:endParaRPr lang="de-CH" dirty="0"/>
          </a:p>
          <a:p>
            <a:pPr marL="0" indent="0">
              <a:lnSpc>
                <a:spcPct val="110000"/>
              </a:lnSpc>
              <a:spcBef>
                <a:spcPts val="3000"/>
              </a:spcBef>
              <a:buClr>
                <a:srgbClr val="D6214A"/>
              </a:buClr>
              <a:buSzTx/>
              <a:buNone/>
              <a:defRPr sz="5400">
                <a:solidFill>
                  <a:srgbClr val="222222"/>
                </a:solidFill>
                <a:latin typeface="+mj-lt"/>
                <a:ea typeface="+mj-ea"/>
                <a:cs typeface="+mj-cs"/>
                <a:sym typeface="Fira Sans Bold"/>
              </a:defRPr>
            </a:pPr>
            <a:endParaRPr dirty="0"/>
          </a:p>
        </p:txBody>
      </p:sp>
      <p:sp>
        <p:nvSpPr>
          <p:cNvPr id="9" name="Titel 1"/>
          <p:cNvSpPr txBox="1">
            <a:spLocks noGrp="1"/>
          </p:cNvSpPr>
          <p:nvPr>
            <p:ph type="body" sz="quarter" idx="14"/>
          </p:nvPr>
        </p:nvSpPr>
        <p:spPr>
          <a:xfrm>
            <a:off x="630368" y="973832"/>
            <a:ext cx="23016349" cy="2229588"/>
          </a:xfrm>
          <a:prstGeom prst="rect">
            <a:avLst/>
          </a:prstGeom>
        </p:spPr>
        <p:txBody>
          <a:bodyPr lIns="91439" tIns="91439" rIns="91439" bIns="91439" anchor="ctr">
            <a:noAutofit/>
          </a:bodyPr>
          <a:lstStyle>
            <a:lvl1pPr marL="0" indent="0" algn="ctr" defTabSz="898525">
              <a:lnSpc>
                <a:spcPts val="78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7200">
                <a:solidFill>
                  <a:schemeClr val="accent1"/>
                </a:solidFill>
                <a:latin typeface="+mj-lt"/>
                <a:ea typeface="+mj-ea"/>
                <a:cs typeface="+mj-cs"/>
                <a:sym typeface="Fira Sans Bold"/>
              </a:defRPr>
            </a:lvl1pPr>
          </a:lstStyle>
          <a:p>
            <a:pPr lvl="0"/>
            <a:r>
              <a:rPr lang="de-DE"/>
              <a:t>Mastertextformat bearbeiten</a:t>
            </a:r>
          </a:p>
        </p:txBody>
      </p:sp>
      <p:sp>
        <p:nvSpPr>
          <p:cNvPr id="10" name="Textfeld 9"/>
          <p:cNvSpPr txBox="1"/>
          <p:nvPr userDrawn="1"/>
        </p:nvSpPr>
        <p:spPr>
          <a:xfrm>
            <a:off x="23639240" y="13325324"/>
            <a:ext cx="882316" cy="482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fld id="{62FFA371-FF73-4DF0-81DF-8F6AEE7C2274}" type="slidenum">
              <a:rPr kumimoji="0" lang="de-CH" sz="2200" b="0" i="0" u="none" strike="noStrike" cap="none" spc="0" normalizeH="0" baseline="0" smtClean="0">
                <a:ln>
                  <a:noFill/>
                </a:ln>
                <a:solidFill>
                  <a:schemeClr val="accent4"/>
                </a:solidFill>
                <a:effectLst/>
                <a:uFillTx/>
                <a:latin typeface="+mn-lt"/>
                <a:ea typeface="Avenir Next Medium"/>
                <a:cs typeface="Avenir Next Medium"/>
                <a:sym typeface="Avenir Next Medium"/>
              </a:rPr>
              <a:pPr marL="0" marR="0" indent="0" algn="l" defTabSz="821531" rtl="0" fontAlgn="auto" latinLnBrk="0" hangingPunct="0">
                <a:lnSpc>
                  <a:spcPct val="100000"/>
                </a:lnSpc>
                <a:spcBef>
                  <a:spcPts val="0"/>
                </a:spcBef>
                <a:spcAft>
                  <a:spcPts val="0"/>
                </a:spcAft>
                <a:buClrTx/>
                <a:buSzTx/>
                <a:buFontTx/>
                <a:buNone/>
                <a:tabLst/>
              </a:pPr>
              <a:t>‹Nr.›</a:t>
            </a:fld>
            <a:endParaRPr kumimoji="0" lang="de-CH" sz="2200" b="0" i="0" u="none" strike="noStrike" cap="none" spc="0" normalizeH="0" baseline="0" dirty="0">
              <a:ln>
                <a:noFill/>
              </a:ln>
              <a:solidFill>
                <a:schemeClr val="accent4"/>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389065122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5" name="Rechteck"/>
          <p:cNvSpPr/>
          <p:nvPr/>
        </p:nvSpPr>
        <p:spPr>
          <a:xfrm>
            <a:off x="-10556" y="13465136"/>
            <a:ext cx="24405112" cy="254001"/>
          </a:xfrm>
          <a:prstGeom prst="rect">
            <a:avLst/>
          </a:prstGeom>
          <a:solidFill>
            <a:srgbClr val="A6AAA9">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76" name="Rechteck"/>
          <p:cNvSpPr/>
          <p:nvPr/>
        </p:nvSpPr>
        <p:spPr>
          <a:xfrm>
            <a:off x="-10556" y="1"/>
            <a:ext cx="24405112" cy="263770"/>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7" name="Titel 1"/>
          <p:cNvSpPr txBox="1">
            <a:spLocks noGrp="1"/>
          </p:cNvSpPr>
          <p:nvPr>
            <p:ph type="body" sz="quarter" idx="14"/>
          </p:nvPr>
        </p:nvSpPr>
        <p:spPr>
          <a:xfrm>
            <a:off x="630368" y="973832"/>
            <a:ext cx="23016349" cy="2229588"/>
          </a:xfrm>
          <a:prstGeom prst="rect">
            <a:avLst/>
          </a:prstGeom>
        </p:spPr>
        <p:txBody>
          <a:bodyPr lIns="91439" tIns="91439" rIns="91439" bIns="91439" anchor="ctr">
            <a:noAutofit/>
          </a:bodyPr>
          <a:lstStyle>
            <a:lvl1pPr marL="0" indent="0" defTabSz="898525">
              <a:lnSpc>
                <a:spcPts val="78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7200">
                <a:solidFill>
                  <a:schemeClr val="accent1"/>
                </a:solidFill>
                <a:latin typeface="+mj-lt"/>
                <a:ea typeface="+mj-ea"/>
                <a:cs typeface="+mj-cs"/>
                <a:sym typeface="Fira Sans Bold"/>
              </a:defRPr>
            </a:lvl1pPr>
          </a:lstStyle>
          <a:p>
            <a:pPr lvl="0"/>
            <a:r>
              <a:rPr lang="de-DE"/>
              <a:t>Mastertextformat bearbeiten</a:t>
            </a:r>
          </a:p>
        </p:txBody>
      </p:sp>
      <p:sp>
        <p:nvSpPr>
          <p:cNvPr id="8" name="Textfeld 7"/>
          <p:cNvSpPr txBox="1"/>
          <p:nvPr userDrawn="1"/>
        </p:nvSpPr>
        <p:spPr>
          <a:xfrm>
            <a:off x="23639240" y="13325324"/>
            <a:ext cx="882316" cy="482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fld id="{62FFA371-FF73-4DF0-81DF-8F6AEE7C2274}" type="slidenum">
              <a:rPr kumimoji="0" lang="de-CH" sz="2200" b="0" i="0" u="none" strike="noStrike" cap="none" spc="0" normalizeH="0" baseline="0" smtClean="0">
                <a:ln>
                  <a:noFill/>
                </a:ln>
                <a:solidFill>
                  <a:schemeClr val="accent4"/>
                </a:solidFill>
                <a:effectLst/>
                <a:uFillTx/>
                <a:latin typeface="+mn-lt"/>
                <a:ea typeface="Avenir Next Medium"/>
                <a:cs typeface="Avenir Next Medium"/>
                <a:sym typeface="Avenir Next Medium"/>
              </a:rPr>
              <a:pPr marL="0" marR="0" indent="0" algn="l" defTabSz="821531" rtl="0" fontAlgn="auto" latinLnBrk="0" hangingPunct="0">
                <a:lnSpc>
                  <a:spcPct val="100000"/>
                </a:lnSpc>
                <a:spcBef>
                  <a:spcPts val="0"/>
                </a:spcBef>
                <a:spcAft>
                  <a:spcPts val="0"/>
                </a:spcAft>
                <a:buClrTx/>
                <a:buSzTx/>
                <a:buFontTx/>
                <a:buNone/>
                <a:tabLst/>
              </a:pPr>
              <a:t>‹Nr.›</a:t>
            </a:fld>
            <a:endParaRPr kumimoji="0" lang="de-CH" sz="2200" b="0" i="0" u="none" strike="noStrike" cap="none" spc="0" normalizeH="0" baseline="0" dirty="0">
              <a:ln>
                <a:noFill/>
              </a:ln>
              <a:solidFill>
                <a:schemeClr val="accent4"/>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99818341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ur Balken">
    <p:spTree>
      <p:nvGrpSpPr>
        <p:cNvPr id="1" name=""/>
        <p:cNvGrpSpPr/>
        <p:nvPr/>
      </p:nvGrpSpPr>
      <p:grpSpPr>
        <a:xfrm>
          <a:off x="0" y="0"/>
          <a:ext cx="0" cy="0"/>
          <a:chOff x="0" y="0"/>
          <a:chExt cx="0" cy="0"/>
        </a:xfrm>
      </p:grpSpPr>
      <p:sp>
        <p:nvSpPr>
          <p:cNvPr id="75" name="Rechteck"/>
          <p:cNvSpPr/>
          <p:nvPr/>
        </p:nvSpPr>
        <p:spPr>
          <a:xfrm>
            <a:off x="-10556" y="13465136"/>
            <a:ext cx="24405112" cy="254001"/>
          </a:xfrm>
          <a:prstGeom prst="rect">
            <a:avLst/>
          </a:prstGeom>
          <a:solidFill>
            <a:srgbClr val="A6AAA9">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76" name="Rechteck"/>
          <p:cNvSpPr/>
          <p:nvPr/>
        </p:nvSpPr>
        <p:spPr>
          <a:xfrm>
            <a:off x="-10556" y="1"/>
            <a:ext cx="24405112" cy="263770"/>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8" name="Textfeld 7"/>
          <p:cNvSpPr txBox="1"/>
          <p:nvPr userDrawn="1"/>
        </p:nvSpPr>
        <p:spPr>
          <a:xfrm>
            <a:off x="23639240" y="13325324"/>
            <a:ext cx="882316" cy="482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fld id="{62FFA371-FF73-4DF0-81DF-8F6AEE7C2274}" type="slidenum">
              <a:rPr kumimoji="0" lang="de-CH" sz="2200" b="0" i="0" u="none" strike="noStrike" cap="none" spc="0" normalizeH="0" baseline="0" smtClean="0">
                <a:ln>
                  <a:noFill/>
                </a:ln>
                <a:solidFill>
                  <a:schemeClr val="accent4"/>
                </a:solidFill>
                <a:effectLst/>
                <a:uFillTx/>
                <a:latin typeface="+mn-lt"/>
                <a:ea typeface="Avenir Next Medium"/>
                <a:cs typeface="Avenir Next Medium"/>
                <a:sym typeface="Avenir Next Medium"/>
              </a:rPr>
              <a:pPr marL="0" marR="0" indent="0" algn="l" defTabSz="821531" rtl="0" fontAlgn="auto" latinLnBrk="0" hangingPunct="0">
                <a:lnSpc>
                  <a:spcPct val="100000"/>
                </a:lnSpc>
                <a:spcBef>
                  <a:spcPts val="0"/>
                </a:spcBef>
                <a:spcAft>
                  <a:spcPts val="0"/>
                </a:spcAft>
                <a:buClrTx/>
                <a:buSzTx/>
                <a:buFontTx/>
                <a:buNone/>
                <a:tabLst/>
              </a:pPr>
              <a:t>‹Nr.›</a:t>
            </a:fld>
            <a:endParaRPr kumimoji="0" lang="de-CH" sz="2200" b="0" i="0" u="none" strike="noStrike" cap="none" spc="0" normalizeH="0" baseline="0" dirty="0">
              <a:ln>
                <a:noFill/>
              </a:ln>
              <a:solidFill>
                <a:schemeClr val="accent4"/>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58485242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er_für Grafiken">
    <p:spTree>
      <p:nvGrpSpPr>
        <p:cNvPr id="1" name=""/>
        <p:cNvGrpSpPr/>
        <p:nvPr/>
      </p:nvGrpSpPr>
      <p:grpSpPr>
        <a:xfrm>
          <a:off x="0" y="0"/>
          <a:ext cx="0" cy="0"/>
          <a:chOff x="0" y="0"/>
          <a:chExt cx="0" cy="0"/>
        </a:xfrm>
      </p:grpSpPr>
      <p:sp>
        <p:nvSpPr>
          <p:cNvPr id="4" name="Textfeld 3"/>
          <p:cNvSpPr txBox="1"/>
          <p:nvPr userDrawn="1"/>
        </p:nvSpPr>
        <p:spPr>
          <a:xfrm>
            <a:off x="23639240" y="13325324"/>
            <a:ext cx="882316" cy="482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fld id="{62FFA371-FF73-4DF0-81DF-8F6AEE7C2274}" type="slidenum">
              <a:rPr kumimoji="0" lang="de-CH" sz="2200" b="0" i="0" u="none" strike="noStrike" cap="none" spc="0" normalizeH="0" baseline="0" smtClean="0">
                <a:ln>
                  <a:noFill/>
                </a:ln>
                <a:solidFill>
                  <a:schemeClr val="bg1"/>
                </a:solidFill>
                <a:effectLst/>
                <a:uFillTx/>
                <a:latin typeface="+mn-lt"/>
                <a:ea typeface="Avenir Next Medium"/>
                <a:cs typeface="Avenir Next Medium"/>
                <a:sym typeface="Avenir Next Medium"/>
              </a:rPr>
              <a:pPr marL="0" marR="0" indent="0" algn="l" defTabSz="821531" rtl="0" fontAlgn="auto" latinLnBrk="0" hangingPunct="0">
                <a:lnSpc>
                  <a:spcPct val="100000"/>
                </a:lnSpc>
                <a:spcBef>
                  <a:spcPts val="0"/>
                </a:spcBef>
                <a:spcAft>
                  <a:spcPts val="0"/>
                </a:spcAft>
                <a:buClrTx/>
                <a:buSzTx/>
                <a:buFontTx/>
                <a:buNone/>
                <a:tabLst/>
              </a:pPr>
              <a:t>‹Nr.›</a:t>
            </a:fld>
            <a:endParaRPr kumimoji="0" lang="de-CH" sz="2200" b="0" i="0" u="none" strike="noStrike" cap="none" spc="0" normalizeH="0" baseline="0" dirty="0">
              <a:ln>
                <a:noFill/>
              </a:ln>
              <a:solidFill>
                <a:schemeClr val="bg1"/>
              </a:solidFill>
              <a:effectLst/>
              <a:uFillTx/>
              <a:latin typeface="+mn-lt"/>
              <a:ea typeface="Avenir Next Medium"/>
              <a:cs typeface="Avenir Next Medium"/>
              <a:sym typeface="Avenir Next Medium"/>
            </a:endParaRPr>
          </a:p>
        </p:txBody>
      </p:sp>
    </p:spTree>
    <p:extLst>
      <p:ext uri="{BB962C8B-B14F-4D97-AF65-F5344CB8AC3E}">
        <p14:creationId xmlns:p14="http://schemas.microsoft.com/office/powerpoint/2010/main" val="11315066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3 Spalten Info">
    <p:spTree>
      <p:nvGrpSpPr>
        <p:cNvPr id="1" name=""/>
        <p:cNvGrpSpPr/>
        <p:nvPr/>
      </p:nvGrpSpPr>
      <p:grpSpPr>
        <a:xfrm>
          <a:off x="0" y="0"/>
          <a:ext cx="0" cy="0"/>
          <a:chOff x="0" y="0"/>
          <a:chExt cx="0" cy="0"/>
        </a:xfrm>
      </p:grpSpPr>
      <p:sp>
        <p:nvSpPr>
          <p:cNvPr id="107" name="Rechteck"/>
          <p:cNvSpPr/>
          <p:nvPr/>
        </p:nvSpPr>
        <p:spPr>
          <a:xfrm>
            <a:off x="-10556" y="13465136"/>
            <a:ext cx="24405112" cy="254001"/>
          </a:xfrm>
          <a:prstGeom prst="rect">
            <a:avLst/>
          </a:prstGeom>
          <a:solidFill>
            <a:srgbClr val="A6AAA9">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08" name="Rechteck"/>
          <p:cNvSpPr/>
          <p:nvPr/>
        </p:nvSpPr>
        <p:spPr>
          <a:xfrm>
            <a:off x="-10556" y="1"/>
            <a:ext cx="24405112" cy="263770"/>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109" name="Ipsumorem i dolor sit amet…"/>
          <p:cNvSpPr txBox="1">
            <a:spLocks noGrp="1"/>
          </p:cNvSpPr>
          <p:nvPr>
            <p:ph type="body" sz="quarter" idx="13"/>
          </p:nvPr>
        </p:nvSpPr>
        <p:spPr>
          <a:xfrm>
            <a:off x="737283" y="6954270"/>
            <a:ext cx="7302501" cy="5104708"/>
          </a:xfrm>
          <a:prstGeom prst="rect">
            <a:avLst/>
          </a:prstGeom>
        </p:spPr>
        <p:txBody>
          <a:bodyPr lIns="0" tIns="0" rIns="0" bIns="0">
            <a:noAutofit/>
          </a:bodyPr>
          <a:lstStyle/>
          <a:p>
            <a:pPr marL="0" lvl="0" indent="0" algn="ctr">
              <a:lnSpc>
                <a:spcPct val="110000"/>
              </a:lnSpc>
              <a:spcBef>
                <a:spcPts val="3000"/>
              </a:spcBef>
              <a:buClr>
                <a:srgbClr val="D6214A"/>
              </a:buClr>
              <a:buSzTx/>
              <a:buNone/>
              <a:defRPr sz="4400">
                <a:solidFill>
                  <a:srgbClr val="222222"/>
                </a:solidFill>
                <a:latin typeface="+mj-lt"/>
                <a:ea typeface="+mj-ea"/>
                <a:cs typeface="+mj-cs"/>
                <a:sym typeface="Fira Sans Bold"/>
              </a:defRPr>
            </a:pPr>
            <a:r>
              <a:rPr lang="de-DE"/>
              <a:t>Mastertextformat bearbeiten</a:t>
            </a:r>
          </a:p>
          <a:p>
            <a:pPr marL="0" lvl="1" indent="0" algn="ctr">
              <a:lnSpc>
                <a:spcPct val="110000"/>
              </a:lnSpc>
              <a:spcBef>
                <a:spcPts val="3000"/>
              </a:spcBef>
              <a:buClr>
                <a:srgbClr val="D6214A"/>
              </a:buClr>
              <a:buSzTx/>
              <a:buNone/>
              <a:defRPr sz="4400">
                <a:solidFill>
                  <a:srgbClr val="222222"/>
                </a:solidFill>
                <a:latin typeface="+mj-lt"/>
                <a:ea typeface="+mj-ea"/>
                <a:cs typeface="+mj-cs"/>
                <a:sym typeface="Fira Sans Bold"/>
              </a:defRPr>
            </a:pPr>
            <a:r>
              <a:rPr lang="de-DE"/>
              <a:t>Zweite Ebene</a:t>
            </a:r>
          </a:p>
        </p:txBody>
      </p:sp>
      <p:sp>
        <p:nvSpPr>
          <p:cNvPr id="110" name="Dolor sit amet  lorem ipsum…"/>
          <p:cNvSpPr txBox="1">
            <a:spLocks noGrp="1"/>
          </p:cNvSpPr>
          <p:nvPr>
            <p:ph type="body" sz="quarter" idx="14"/>
          </p:nvPr>
        </p:nvSpPr>
        <p:spPr>
          <a:xfrm>
            <a:off x="8540750" y="6954270"/>
            <a:ext cx="7302500" cy="5104708"/>
          </a:xfrm>
          <a:prstGeom prst="rect">
            <a:avLst/>
          </a:prstGeom>
        </p:spPr>
        <p:txBody>
          <a:bodyPr lIns="0" tIns="0" rIns="0" bIns="0">
            <a:noAutofit/>
          </a:bodyPr>
          <a:lstStyle/>
          <a:p>
            <a:pPr marL="0" lvl="0" indent="0" algn="ctr">
              <a:lnSpc>
                <a:spcPct val="110000"/>
              </a:lnSpc>
              <a:spcBef>
                <a:spcPts val="3000"/>
              </a:spcBef>
              <a:buClr>
                <a:srgbClr val="D6214A"/>
              </a:buClr>
              <a:buSzTx/>
              <a:buNone/>
              <a:defRPr sz="4400">
                <a:solidFill>
                  <a:srgbClr val="222222"/>
                </a:solidFill>
                <a:latin typeface="+mn-lt"/>
                <a:ea typeface="+mn-ea"/>
                <a:cs typeface="+mn-cs"/>
                <a:sym typeface="Fira Sans"/>
              </a:defRPr>
            </a:pPr>
            <a:r>
              <a:rPr lang="de-DE">
                <a:latin typeface="+mj-lt"/>
                <a:ea typeface="+mj-ea"/>
                <a:cs typeface="+mj-cs"/>
                <a:sym typeface="Fira Sans Bold"/>
              </a:rPr>
              <a:t>Mastertextformat bearbeiten</a:t>
            </a:r>
          </a:p>
          <a:p>
            <a:pPr marL="0" lvl="1" indent="0" algn="ctr">
              <a:lnSpc>
                <a:spcPct val="110000"/>
              </a:lnSpc>
              <a:spcBef>
                <a:spcPts val="3000"/>
              </a:spcBef>
              <a:buClr>
                <a:srgbClr val="D6214A"/>
              </a:buClr>
              <a:buSzTx/>
              <a:buNone/>
              <a:defRPr sz="4400">
                <a:solidFill>
                  <a:srgbClr val="222222"/>
                </a:solidFill>
                <a:latin typeface="+mn-lt"/>
                <a:ea typeface="+mn-ea"/>
                <a:cs typeface="+mn-cs"/>
                <a:sym typeface="Fira Sans"/>
              </a:defRPr>
            </a:pPr>
            <a:r>
              <a:rPr lang="de-DE">
                <a:latin typeface="+mj-lt"/>
                <a:ea typeface="+mj-ea"/>
                <a:cs typeface="+mj-cs"/>
                <a:sym typeface="Fira Sans Bold"/>
              </a:rPr>
              <a:t>Zweite Ebene</a:t>
            </a:r>
          </a:p>
        </p:txBody>
      </p:sp>
      <p:sp>
        <p:nvSpPr>
          <p:cNvPr id="111" name="Sit amet Lorem  ipsum dolor…"/>
          <p:cNvSpPr txBox="1">
            <a:spLocks noGrp="1"/>
          </p:cNvSpPr>
          <p:nvPr>
            <p:ph type="body" sz="quarter" idx="15"/>
          </p:nvPr>
        </p:nvSpPr>
        <p:spPr>
          <a:xfrm>
            <a:off x="16344216" y="6954270"/>
            <a:ext cx="7302501" cy="5104708"/>
          </a:xfrm>
          <a:prstGeom prst="rect">
            <a:avLst/>
          </a:prstGeom>
        </p:spPr>
        <p:txBody>
          <a:bodyPr lIns="0" tIns="0" rIns="0" bIns="0">
            <a:noAutofit/>
          </a:bodyPr>
          <a:lstStyle/>
          <a:p>
            <a:pPr marL="0" lvl="0" indent="0" algn="ctr">
              <a:lnSpc>
                <a:spcPct val="110000"/>
              </a:lnSpc>
              <a:spcBef>
                <a:spcPts val="3000"/>
              </a:spcBef>
              <a:buClr>
                <a:srgbClr val="D6214A"/>
              </a:buClr>
              <a:buSzTx/>
              <a:buNone/>
              <a:defRPr sz="4400">
                <a:solidFill>
                  <a:srgbClr val="222222"/>
                </a:solidFill>
                <a:latin typeface="+mn-lt"/>
                <a:ea typeface="+mn-ea"/>
                <a:cs typeface="+mn-cs"/>
                <a:sym typeface="Fira Sans"/>
              </a:defRPr>
            </a:pPr>
            <a:r>
              <a:rPr lang="de-DE">
                <a:latin typeface="+mj-lt"/>
                <a:ea typeface="+mj-ea"/>
                <a:cs typeface="+mj-cs"/>
                <a:sym typeface="Fira Sans Bold"/>
              </a:rPr>
              <a:t>Mastertextformat bearbeiten</a:t>
            </a:r>
          </a:p>
          <a:p>
            <a:pPr marL="0" lvl="1" indent="0" algn="ctr">
              <a:lnSpc>
                <a:spcPct val="110000"/>
              </a:lnSpc>
              <a:spcBef>
                <a:spcPts val="3000"/>
              </a:spcBef>
              <a:buClr>
                <a:srgbClr val="D6214A"/>
              </a:buClr>
              <a:buSzTx/>
              <a:buNone/>
              <a:defRPr sz="4400">
                <a:solidFill>
                  <a:srgbClr val="222222"/>
                </a:solidFill>
                <a:latin typeface="+mn-lt"/>
                <a:ea typeface="+mn-ea"/>
                <a:cs typeface="+mn-cs"/>
                <a:sym typeface="Fira Sans"/>
              </a:defRPr>
            </a:pPr>
            <a:r>
              <a:rPr lang="de-DE">
                <a:latin typeface="+mj-lt"/>
                <a:ea typeface="+mj-ea"/>
                <a:cs typeface="+mj-cs"/>
                <a:sym typeface="Fira Sans Bold"/>
              </a:rPr>
              <a:t>Zweite Ebene</a:t>
            </a:r>
          </a:p>
        </p:txBody>
      </p:sp>
      <p:sp>
        <p:nvSpPr>
          <p:cNvPr id="10" name="Titel 1"/>
          <p:cNvSpPr txBox="1">
            <a:spLocks noGrp="1"/>
          </p:cNvSpPr>
          <p:nvPr>
            <p:ph type="body" sz="quarter" idx="16"/>
          </p:nvPr>
        </p:nvSpPr>
        <p:spPr>
          <a:xfrm>
            <a:off x="757368" y="910332"/>
            <a:ext cx="22869264" cy="2229588"/>
          </a:xfrm>
          <a:prstGeom prst="rect">
            <a:avLst/>
          </a:prstGeom>
        </p:spPr>
        <p:txBody>
          <a:bodyPr lIns="91439" tIns="91439" rIns="91439" bIns="91439" anchor="ctr">
            <a:noAutofit/>
          </a:bodyPr>
          <a:lstStyle>
            <a:lvl1pPr marL="0" indent="0" algn="ctr" defTabSz="898525">
              <a:lnSpc>
                <a:spcPts val="7800"/>
              </a:lnSpc>
              <a:spcBef>
                <a:spcPts val="0"/>
              </a:spcBef>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7200">
                <a:solidFill>
                  <a:schemeClr val="accent1"/>
                </a:solidFill>
                <a:latin typeface="+mj-lt"/>
                <a:ea typeface="+mj-ea"/>
                <a:cs typeface="+mj-cs"/>
                <a:sym typeface="Fira Sans Bold"/>
              </a:defRPr>
            </a:lvl1pPr>
          </a:lstStyle>
          <a:p>
            <a:pPr lvl="0"/>
            <a:r>
              <a:rPr lang="de-DE"/>
              <a:t>Mastertextformat bearbeiten</a:t>
            </a:r>
          </a:p>
        </p:txBody>
      </p:sp>
      <p:sp>
        <p:nvSpPr>
          <p:cNvPr id="11" name="Textfeld 10"/>
          <p:cNvSpPr txBox="1"/>
          <p:nvPr userDrawn="1"/>
        </p:nvSpPr>
        <p:spPr>
          <a:xfrm>
            <a:off x="23639240" y="13325324"/>
            <a:ext cx="882316" cy="482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fld id="{62FFA371-FF73-4DF0-81DF-8F6AEE7C2274}" type="slidenum">
              <a:rPr kumimoji="0" lang="de-CH" sz="2200" b="0" i="0" u="none" strike="noStrike" cap="none" spc="0" normalizeH="0" baseline="0" smtClean="0">
                <a:ln>
                  <a:noFill/>
                </a:ln>
                <a:solidFill>
                  <a:schemeClr val="accent4"/>
                </a:solidFill>
                <a:effectLst/>
                <a:uFillTx/>
                <a:latin typeface="+mn-lt"/>
                <a:ea typeface="Avenir Next Medium"/>
                <a:cs typeface="Avenir Next Medium"/>
                <a:sym typeface="Avenir Next Medium"/>
              </a:rPr>
              <a:pPr marL="0" marR="0" indent="0" algn="l" defTabSz="821531" rtl="0" fontAlgn="auto" latinLnBrk="0" hangingPunct="0">
                <a:lnSpc>
                  <a:spcPct val="100000"/>
                </a:lnSpc>
                <a:spcBef>
                  <a:spcPts val="0"/>
                </a:spcBef>
                <a:spcAft>
                  <a:spcPts val="0"/>
                </a:spcAft>
                <a:buClrTx/>
                <a:buSzTx/>
                <a:buFontTx/>
                <a:buNone/>
                <a:tabLst/>
              </a:pPr>
              <a:t>‹Nr.›</a:t>
            </a:fld>
            <a:endParaRPr kumimoji="0" lang="de-CH" sz="2200" b="0" i="0" u="none" strike="noStrike" cap="none" spc="0" normalizeH="0" baseline="0" dirty="0">
              <a:ln>
                <a:noFill/>
              </a:ln>
              <a:solidFill>
                <a:schemeClr val="accent4"/>
              </a:solidFill>
              <a:effectLst/>
              <a:uFillTx/>
              <a:latin typeface="+mn-lt"/>
              <a:ea typeface="Avenir Next Medium"/>
              <a:cs typeface="Avenir Next Medium"/>
              <a:sym typeface="Avenir Next Medium"/>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hteck"/>
          <p:cNvSpPr/>
          <p:nvPr/>
        </p:nvSpPr>
        <p:spPr>
          <a:xfrm>
            <a:off x="-10556" y="13465136"/>
            <a:ext cx="24405112" cy="254001"/>
          </a:xfrm>
          <a:prstGeom prst="rect">
            <a:avLst/>
          </a:prstGeom>
          <a:solidFill>
            <a:srgbClr val="A6AAA9">
              <a:alpha val="50000"/>
            </a:srgbClr>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4" name="Rechteck"/>
          <p:cNvSpPr/>
          <p:nvPr/>
        </p:nvSpPr>
        <p:spPr>
          <a:xfrm>
            <a:off x="-10556" y="1"/>
            <a:ext cx="24405112" cy="263770"/>
          </a:xfrm>
          <a:prstGeom prst="rect">
            <a:avLst/>
          </a:prstGeom>
          <a:solidFill>
            <a:schemeClr val="accent1"/>
          </a:solidFill>
          <a:ln w="12700">
            <a:miter lim="400000"/>
          </a:ln>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endParaRPr/>
          </a:p>
        </p:txBody>
      </p:sp>
      <p:sp>
        <p:nvSpPr>
          <p:cNvPr id="9" name="Textfeld 8"/>
          <p:cNvSpPr txBox="1"/>
          <p:nvPr userDrawn="1"/>
        </p:nvSpPr>
        <p:spPr>
          <a:xfrm>
            <a:off x="23639240" y="13325324"/>
            <a:ext cx="882316" cy="482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fld id="{62FFA371-FF73-4DF0-81DF-8F6AEE7C2274}" type="slidenum">
              <a:rPr kumimoji="0" lang="de-CH" sz="2200" b="0" i="0" u="none" strike="noStrike" cap="none" spc="0" normalizeH="0" baseline="0" smtClean="0">
                <a:ln>
                  <a:noFill/>
                </a:ln>
                <a:solidFill>
                  <a:schemeClr val="accent4"/>
                </a:solidFill>
                <a:effectLst/>
                <a:uFillTx/>
                <a:latin typeface="+mn-lt"/>
                <a:ea typeface="Avenir Next Medium"/>
                <a:cs typeface="Avenir Next Medium"/>
                <a:sym typeface="Avenir Next Medium"/>
              </a:rPr>
              <a:pPr marL="0" marR="0" indent="0" algn="l" defTabSz="821531" rtl="0" fontAlgn="auto" latinLnBrk="0" hangingPunct="0">
                <a:lnSpc>
                  <a:spcPct val="100000"/>
                </a:lnSpc>
                <a:spcBef>
                  <a:spcPts val="0"/>
                </a:spcBef>
                <a:spcAft>
                  <a:spcPts val="0"/>
                </a:spcAft>
                <a:buClrTx/>
                <a:buSzTx/>
                <a:buFontTx/>
                <a:buNone/>
                <a:tabLst/>
              </a:pPr>
              <a:t>‹Nr.›</a:t>
            </a:fld>
            <a:endParaRPr kumimoji="0" lang="de-CH" sz="2200" b="0" i="0" u="none" strike="noStrike" cap="none" spc="0" normalizeH="0" baseline="0" dirty="0">
              <a:ln>
                <a:noFill/>
              </a:ln>
              <a:solidFill>
                <a:schemeClr val="accent4"/>
              </a:solidFill>
              <a:effectLst/>
              <a:uFillTx/>
              <a:latin typeface="+mn-lt"/>
              <a:ea typeface="Avenir Next Medium"/>
              <a:cs typeface="Avenir Next Medium"/>
              <a:sym typeface="Avenir Next Medium"/>
            </a:endParaRPr>
          </a:p>
        </p:txBody>
      </p:sp>
      <p:sp>
        <p:nvSpPr>
          <p:cNvPr id="8" name="Textplatzhalter 2"/>
          <p:cNvSpPr txBox="1">
            <a:spLocks/>
          </p:cNvSpPr>
          <p:nvPr userDrawn="1"/>
        </p:nvSpPr>
        <p:spPr>
          <a:xfrm>
            <a:off x="629555" y="3454302"/>
            <a:ext cx="9962245" cy="10010833"/>
          </a:xfrm>
          <a:prstGeom prst="rect">
            <a:avLst/>
          </a:prstGeom>
        </p:spPr>
        <p:txBody>
          <a:bodyPr/>
          <a:lstStyle>
            <a:lvl1pPr marL="0" marR="0" indent="0" algn="l" defTabSz="821531" latinLnBrk="0">
              <a:lnSpc>
                <a:spcPct val="100000"/>
              </a:lnSpc>
              <a:spcBef>
                <a:spcPts val="3900"/>
              </a:spcBef>
              <a:spcAft>
                <a:spcPts val="0"/>
              </a:spcAft>
              <a:buClr>
                <a:schemeClr val="accent1">
                  <a:satOff val="-4060"/>
                </a:schemeClr>
              </a:buClr>
              <a:buSzPct val="100000"/>
              <a:buFont typeface="Avenir Next"/>
              <a:buNone/>
              <a:tabLst/>
              <a:defRPr sz="4600" b="0" i="0" u="none" strike="noStrike" cap="none" spc="0" baseline="0">
                <a:ln>
                  <a:noFill/>
                </a:ln>
                <a:solidFill>
                  <a:schemeClr val="bg1"/>
                </a:solidFill>
                <a:uFillTx/>
                <a:latin typeface="+mn-lt"/>
                <a:ea typeface="Avenir Next Medium"/>
                <a:cs typeface="Avenir Next Medium"/>
                <a:sym typeface="Avenir Next Medium"/>
              </a:defRPr>
            </a:lvl1pPr>
            <a:lvl2pPr marL="11747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2pPr>
            <a:lvl3pPr marL="16192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3pPr>
            <a:lvl4pPr marL="20637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4pPr>
            <a:lvl5pPr marL="25082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5pPr>
            <a:lvl6pPr marL="29527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rgbClr val="838787"/>
                </a:solidFill>
                <a:uFillTx/>
                <a:latin typeface="Avenir Next Medium"/>
                <a:ea typeface="Avenir Next Medium"/>
                <a:cs typeface="Avenir Next Medium"/>
                <a:sym typeface="Avenir Next Medium"/>
              </a:defRPr>
            </a:lvl6pPr>
            <a:lvl7pPr marL="33972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rgbClr val="838787"/>
                </a:solidFill>
                <a:uFillTx/>
                <a:latin typeface="Avenir Next Medium"/>
                <a:ea typeface="Avenir Next Medium"/>
                <a:cs typeface="Avenir Next Medium"/>
                <a:sym typeface="Avenir Next Medium"/>
              </a:defRPr>
            </a:lvl7pPr>
            <a:lvl8pPr marL="38417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rgbClr val="838787"/>
                </a:solidFill>
                <a:uFillTx/>
                <a:latin typeface="Avenir Next Medium"/>
                <a:ea typeface="Avenir Next Medium"/>
                <a:cs typeface="Avenir Next Medium"/>
                <a:sym typeface="Avenir Next Medium"/>
              </a:defRPr>
            </a:lvl8pPr>
            <a:lvl9pPr marL="42862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685800" indent="-685800" hangingPunct="1">
              <a:buFont typeface="Wingdings" panose="05000000000000000000" pitchFamily="2" charset="2"/>
              <a:buChar char="§"/>
            </a:pPr>
            <a:r>
              <a:rPr lang="de-CH" dirty="0"/>
              <a:t>Textmasterformate bearbeiten</a:t>
            </a:r>
          </a:p>
          <a:p>
            <a:pPr marL="1860550" lvl="1" indent="-685800" hangingPunct="1">
              <a:buFont typeface="Wingdings" panose="05000000000000000000" pitchFamily="2" charset="2"/>
              <a:buChar char="§"/>
            </a:pPr>
            <a:r>
              <a:rPr lang="de-CH" dirty="0">
                <a:solidFill>
                  <a:schemeClr val="bg1"/>
                </a:solidFill>
              </a:rPr>
              <a:t>Zweite Ebene</a:t>
            </a:r>
          </a:p>
          <a:p>
            <a:pPr marL="2305050" lvl="2" indent="-685800" hangingPunct="1">
              <a:buFont typeface="Wingdings" panose="05000000000000000000" pitchFamily="2" charset="2"/>
              <a:buChar char="§"/>
            </a:pPr>
            <a:r>
              <a:rPr lang="de-CH" dirty="0">
                <a:solidFill>
                  <a:schemeClr val="bg1"/>
                </a:solidFill>
              </a:rPr>
              <a:t>Dritte Ebene</a:t>
            </a:r>
          </a:p>
          <a:p>
            <a:pPr marL="2749550" lvl="3" indent="-685800" hangingPunct="1">
              <a:buFont typeface="Wingdings" panose="05000000000000000000" pitchFamily="2" charset="2"/>
              <a:buChar char="§"/>
            </a:pPr>
            <a:r>
              <a:rPr lang="de-CH" dirty="0">
                <a:solidFill>
                  <a:schemeClr val="bg1"/>
                </a:solidFill>
              </a:rPr>
              <a:t>Vierte Ebene</a:t>
            </a:r>
          </a:p>
          <a:p>
            <a:pPr marL="3194050" lvl="4" indent="-685800" hangingPunct="1">
              <a:buFont typeface="Wingdings" panose="05000000000000000000" pitchFamily="2" charset="2"/>
              <a:buChar char="§"/>
            </a:pPr>
            <a:r>
              <a:rPr lang="de-CH" dirty="0">
                <a:solidFill>
                  <a:schemeClr val="bg1"/>
                </a:solidFill>
              </a:rPr>
              <a:t>Fünfte Ebene</a:t>
            </a:r>
          </a:p>
        </p:txBody>
      </p:sp>
      <p:sp>
        <p:nvSpPr>
          <p:cNvPr id="10" name="Titel 1"/>
          <p:cNvSpPr txBox="1">
            <a:spLocks/>
          </p:cNvSpPr>
          <p:nvPr userDrawn="1"/>
        </p:nvSpPr>
        <p:spPr>
          <a:xfrm>
            <a:off x="630368" y="973832"/>
            <a:ext cx="23016349" cy="2229588"/>
          </a:xfrm>
          <a:prstGeom prst="rect">
            <a:avLst/>
          </a:prstGeom>
        </p:spPr>
        <p:txBody>
          <a:bodyPr lIns="91439" tIns="91439" rIns="91439" bIns="91439" anchor="ctr">
            <a:noAutofit/>
          </a:bodyPr>
          <a:lstStyle>
            <a:lvl1pPr marL="0" marR="0" indent="0" algn="l" defTabSz="898525" latinLnBrk="0">
              <a:lnSpc>
                <a:spcPts val="7800"/>
              </a:lnSpc>
              <a:spcBef>
                <a:spcPts val="0"/>
              </a:spcBef>
              <a:spcAft>
                <a:spcPts val="0"/>
              </a:spcAft>
              <a:buClrTx/>
              <a:buSzTx/>
              <a:buFont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7200" b="0" i="0" u="none" strike="noStrike" cap="none" spc="0" baseline="0">
                <a:ln>
                  <a:noFill/>
                </a:ln>
                <a:solidFill>
                  <a:schemeClr val="accent1"/>
                </a:solidFill>
                <a:uFillTx/>
                <a:latin typeface="+mj-lt"/>
                <a:ea typeface="+mj-ea"/>
                <a:cs typeface="+mj-cs"/>
                <a:sym typeface="Fira Sans Bold"/>
              </a:defRPr>
            </a:lvl1pPr>
            <a:lvl2pPr marL="11747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2pPr>
            <a:lvl3pPr marL="16192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3pPr>
            <a:lvl4pPr marL="20637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4pPr>
            <a:lvl5pPr marL="25082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5pPr>
            <a:lvl6pPr marL="29527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rgbClr val="838787"/>
                </a:solidFill>
                <a:uFillTx/>
                <a:latin typeface="Avenir Next Medium"/>
                <a:ea typeface="Avenir Next Medium"/>
                <a:cs typeface="Avenir Next Medium"/>
                <a:sym typeface="Avenir Next Medium"/>
              </a:defRPr>
            </a:lvl6pPr>
            <a:lvl7pPr marL="33972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rgbClr val="838787"/>
                </a:solidFill>
                <a:uFillTx/>
                <a:latin typeface="Avenir Next Medium"/>
                <a:ea typeface="Avenir Next Medium"/>
                <a:cs typeface="Avenir Next Medium"/>
                <a:sym typeface="Avenir Next Medium"/>
              </a:defRPr>
            </a:lvl7pPr>
            <a:lvl8pPr marL="38417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rgbClr val="838787"/>
                </a:solidFill>
                <a:uFillTx/>
                <a:latin typeface="Avenir Next Medium"/>
                <a:ea typeface="Avenir Next Medium"/>
                <a:cs typeface="Avenir Next Medium"/>
                <a:sym typeface="Avenir Next Medium"/>
              </a:defRPr>
            </a:lvl8pPr>
            <a:lvl9pPr marL="4286250" marR="0" indent="-730250" algn="l" defTabSz="821531" latinLnBrk="0">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hangingPunct="1"/>
            <a:r>
              <a:rPr lang="da-DK" dirty="0"/>
              <a:t>Titel</a:t>
            </a:r>
          </a:p>
        </p:txBody>
      </p:sp>
    </p:spTree>
  </p:cSld>
  <p:clrMap bg1="dk1" tx1="lt1" bg2="dk2" tx2="lt2" accent1="accent1" accent2="accent2" accent3="accent3" accent4="accent4" accent5="accent5" accent6="accent6" hlink="hlink" folHlink="folHlink"/>
  <p:sldLayoutIdLst>
    <p:sldLayoutId id="2147483649" r:id="rId1"/>
    <p:sldLayoutId id="2147483661" r:id="rId2"/>
    <p:sldLayoutId id="2147483675" r:id="rId3"/>
    <p:sldLayoutId id="2147483677" r:id="rId4"/>
    <p:sldLayoutId id="2147483676" r:id="rId5"/>
    <p:sldLayoutId id="2147483679" r:id="rId6"/>
    <p:sldLayoutId id="2147483682" r:id="rId7"/>
    <p:sldLayoutId id="2147483681" r:id="rId8"/>
    <p:sldLayoutId id="2147483657" r:id="rId9"/>
    <p:sldLayoutId id="2147483659" r:id="rId10"/>
    <p:sldLayoutId id="2147483680" r:id="rId11"/>
    <p:sldLayoutId id="2147483660" r:id="rId12"/>
    <p:sldLayoutId id="2147483662" r:id="rId13"/>
    <p:sldLayoutId id="2147483683" r:id="rId14"/>
    <p:sldLayoutId id="2147483684" r:id="rId15"/>
    <p:sldLayoutId id="2147483685" r:id="rId16"/>
    <p:sldLayoutId id="2147483686" r:id="rId17"/>
  </p:sldLayoutIdLst>
  <p:transition spd="med"/>
  <p:txStyles>
    <p:titleStyle>
      <a:lvl1pPr marL="0" marR="0" indent="0" algn="l" defTabSz="821531" eaLnBrk="1" latinLnBrk="0" hangingPunct="1">
        <a:lnSpc>
          <a:spcPct val="80000"/>
        </a:lnSpc>
        <a:spcBef>
          <a:spcPts val="0"/>
        </a:spcBef>
        <a:spcAft>
          <a:spcPts val="0"/>
        </a:spcAft>
        <a:buClrTx/>
        <a:buSzTx/>
        <a:buFontTx/>
        <a:buNone/>
        <a:tabLst/>
        <a:defRPr sz="8400" b="0" i="0" u="none" strike="noStrike" cap="all" spc="0" baseline="0">
          <a:ln>
            <a:noFill/>
          </a:ln>
          <a:solidFill>
            <a:schemeClr val="accent1"/>
          </a:solidFill>
          <a:uFillTx/>
          <a:latin typeface="Fira Sans Condensed Bold"/>
          <a:ea typeface="Fira Sans Condensed Bold"/>
          <a:cs typeface="Fira Sans Condensed Bold"/>
          <a:sym typeface="Fira Sans Condensed Bold"/>
        </a:defRPr>
      </a:lvl1pPr>
      <a:lvl2pPr marL="0" marR="0" indent="0" algn="l" defTabSz="821531" eaLnBrk="1" latinLnBrk="0" hangingPunct="1">
        <a:lnSpc>
          <a:spcPct val="80000"/>
        </a:lnSpc>
        <a:spcBef>
          <a:spcPts val="0"/>
        </a:spcBef>
        <a:spcAft>
          <a:spcPts val="0"/>
        </a:spcAft>
        <a:buClrTx/>
        <a:buSzTx/>
        <a:buFontTx/>
        <a:buNone/>
        <a:tabLst/>
        <a:defRPr sz="8400" b="0" i="0" u="none" strike="noStrike" cap="all" spc="0" baseline="0">
          <a:ln>
            <a:noFill/>
          </a:ln>
          <a:solidFill>
            <a:schemeClr val="accent1"/>
          </a:solidFill>
          <a:uFillTx/>
          <a:latin typeface="Fira Sans Condensed Bold"/>
          <a:ea typeface="Fira Sans Condensed Bold"/>
          <a:cs typeface="Fira Sans Condensed Bold"/>
          <a:sym typeface="Fira Sans Condensed Bold"/>
        </a:defRPr>
      </a:lvl2pPr>
      <a:lvl3pPr marL="0" marR="0" indent="0" algn="l" defTabSz="821531" eaLnBrk="1" latinLnBrk="0" hangingPunct="1">
        <a:lnSpc>
          <a:spcPct val="80000"/>
        </a:lnSpc>
        <a:spcBef>
          <a:spcPts val="0"/>
        </a:spcBef>
        <a:spcAft>
          <a:spcPts val="0"/>
        </a:spcAft>
        <a:buClrTx/>
        <a:buSzTx/>
        <a:buFontTx/>
        <a:buNone/>
        <a:tabLst/>
        <a:defRPr sz="8400" b="0" i="0" u="none" strike="noStrike" cap="all" spc="0" baseline="0">
          <a:ln>
            <a:noFill/>
          </a:ln>
          <a:solidFill>
            <a:schemeClr val="accent1"/>
          </a:solidFill>
          <a:uFillTx/>
          <a:latin typeface="Fira Sans Condensed Bold"/>
          <a:ea typeface="Fira Sans Condensed Bold"/>
          <a:cs typeface="Fira Sans Condensed Bold"/>
          <a:sym typeface="Fira Sans Condensed Bold"/>
        </a:defRPr>
      </a:lvl3pPr>
      <a:lvl4pPr marL="0" marR="0" indent="0" algn="l" defTabSz="821531" eaLnBrk="1" latinLnBrk="0" hangingPunct="1">
        <a:lnSpc>
          <a:spcPct val="80000"/>
        </a:lnSpc>
        <a:spcBef>
          <a:spcPts val="0"/>
        </a:spcBef>
        <a:spcAft>
          <a:spcPts val="0"/>
        </a:spcAft>
        <a:buClrTx/>
        <a:buSzTx/>
        <a:buFontTx/>
        <a:buNone/>
        <a:tabLst/>
        <a:defRPr sz="8400" b="0" i="0" u="none" strike="noStrike" cap="all" spc="0" baseline="0">
          <a:ln>
            <a:noFill/>
          </a:ln>
          <a:solidFill>
            <a:schemeClr val="accent1"/>
          </a:solidFill>
          <a:uFillTx/>
          <a:latin typeface="Fira Sans Condensed Bold"/>
          <a:ea typeface="Fira Sans Condensed Bold"/>
          <a:cs typeface="Fira Sans Condensed Bold"/>
          <a:sym typeface="Fira Sans Condensed Bold"/>
        </a:defRPr>
      </a:lvl4pPr>
      <a:lvl5pPr marL="0" marR="0" indent="0" algn="l" defTabSz="821531" eaLnBrk="1" latinLnBrk="0" hangingPunct="1">
        <a:lnSpc>
          <a:spcPct val="80000"/>
        </a:lnSpc>
        <a:spcBef>
          <a:spcPts val="0"/>
        </a:spcBef>
        <a:spcAft>
          <a:spcPts val="0"/>
        </a:spcAft>
        <a:buClrTx/>
        <a:buSzTx/>
        <a:buFontTx/>
        <a:buNone/>
        <a:tabLst/>
        <a:defRPr sz="8400" b="0" i="0" u="none" strike="noStrike" cap="all" spc="0" baseline="0">
          <a:ln>
            <a:noFill/>
          </a:ln>
          <a:solidFill>
            <a:schemeClr val="accent1"/>
          </a:solidFill>
          <a:uFillTx/>
          <a:latin typeface="Fira Sans Condensed Bold"/>
          <a:ea typeface="Fira Sans Condensed Bold"/>
          <a:cs typeface="Fira Sans Condensed Bold"/>
          <a:sym typeface="Fira Sans Condensed Bold"/>
        </a:defRPr>
      </a:lvl5pPr>
      <a:lvl6pPr marL="0" marR="0" indent="0" algn="l" defTabSz="821531" eaLnBrk="1" latinLnBrk="0" hangingPunct="1">
        <a:lnSpc>
          <a:spcPct val="80000"/>
        </a:lnSpc>
        <a:spcBef>
          <a:spcPts val="0"/>
        </a:spcBef>
        <a:spcAft>
          <a:spcPts val="0"/>
        </a:spcAft>
        <a:buClrTx/>
        <a:buSzTx/>
        <a:buFontTx/>
        <a:buNone/>
        <a:tabLst/>
        <a:defRPr sz="8400" b="0" i="0" u="none" strike="noStrike" cap="all" spc="0" baseline="0">
          <a:ln>
            <a:noFill/>
          </a:ln>
          <a:solidFill>
            <a:schemeClr val="accent1"/>
          </a:solidFill>
          <a:uFillTx/>
          <a:latin typeface="Fira Sans Condensed Bold"/>
          <a:ea typeface="Fira Sans Condensed Bold"/>
          <a:cs typeface="Fira Sans Condensed Bold"/>
          <a:sym typeface="Fira Sans Condensed Bold"/>
        </a:defRPr>
      </a:lvl6pPr>
      <a:lvl7pPr marL="0" marR="0" indent="0" algn="l" defTabSz="821531" eaLnBrk="1" latinLnBrk="0" hangingPunct="1">
        <a:lnSpc>
          <a:spcPct val="80000"/>
        </a:lnSpc>
        <a:spcBef>
          <a:spcPts val="0"/>
        </a:spcBef>
        <a:spcAft>
          <a:spcPts val="0"/>
        </a:spcAft>
        <a:buClrTx/>
        <a:buSzTx/>
        <a:buFontTx/>
        <a:buNone/>
        <a:tabLst/>
        <a:defRPr sz="8400" b="0" i="0" u="none" strike="noStrike" cap="all" spc="0" baseline="0">
          <a:ln>
            <a:noFill/>
          </a:ln>
          <a:solidFill>
            <a:schemeClr val="accent1"/>
          </a:solidFill>
          <a:uFillTx/>
          <a:latin typeface="Fira Sans Condensed Bold"/>
          <a:ea typeface="Fira Sans Condensed Bold"/>
          <a:cs typeface="Fira Sans Condensed Bold"/>
          <a:sym typeface="Fira Sans Condensed Bold"/>
        </a:defRPr>
      </a:lvl7pPr>
      <a:lvl8pPr marL="0" marR="0" indent="0" algn="l" defTabSz="821531" eaLnBrk="1" latinLnBrk="0" hangingPunct="1">
        <a:lnSpc>
          <a:spcPct val="80000"/>
        </a:lnSpc>
        <a:spcBef>
          <a:spcPts val="0"/>
        </a:spcBef>
        <a:spcAft>
          <a:spcPts val="0"/>
        </a:spcAft>
        <a:buClrTx/>
        <a:buSzTx/>
        <a:buFontTx/>
        <a:buNone/>
        <a:tabLst/>
        <a:defRPr sz="8400" b="0" i="0" u="none" strike="noStrike" cap="all" spc="0" baseline="0">
          <a:ln>
            <a:noFill/>
          </a:ln>
          <a:solidFill>
            <a:schemeClr val="accent1"/>
          </a:solidFill>
          <a:uFillTx/>
          <a:latin typeface="Fira Sans Condensed Bold"/>
          <a:ea typeface="Fira Sans Condensed Bold"/>
          <a:cs typeface="Fira Sans Condensed Bold"/>
          <a:sym typeface="Fira Sans Condensed Bold"/>
        </a:defRPr>
      </a:lvl8pPr>
      <a:lvl9pPr marL="0" marR="0" indent="0" algn="l" defTabSz="821531" eaLnBrk="1" latinLnBrk="0" hangingPunct="1">
        <a:lnSpc>
          <a:spcPct val="80000"/>
        </a:lnSpc>
        <a:spcBef>
          <a:spcPts val="0"/>
        </a:spcBef>
        <a:spcAft>
          <a:spcPts val="0"/>
        </a:spcAft>
        <a:buClrTx/>
        <a:buSzTx/>
        <a:buFontTx/>
        <a:buNone/>
        <a:tabLst/>
        <a:defRPr sz="8400" b="0" i="0" u="none" strike="noStrike" cap="all" spc="0" baseline="0">
          <a:ln>
            <a:noFill/>
          </a:ln>
          <a:solidFill>
            <a:schemeClr val="accent1"/>
          </a:solidFill>
          <a:uFillTx/>
          <a:latin typeface="Fira Sans Condensed Bold"/>
          <a:ea typeface="Fira Sans Condensed Bold"/>
          <a:cs typeface="Fira Sans Condensed Bold"/>
          <a:sym typeface="Fira Sans Condensed Bold"/>
        </a:defRPr>
      </a:lvl9pPr>
    </p:titleStyle>
    <p:bodyStyle>
      <a:lvl1pPr marL="513879" marR="0" indent="-513879" algn="l" defTabSz="821531" eaLnBrk="1" latinLnBrk="0" hangingPunct="1">
        <a:lnSpc>
          <a:spcPct val="100000"/>
        </a:lnSpc>
        <a:spcBef>
          <a:spcPts val="3900"/>
        </a:spcBef>
        <a:spcAft>
          <a:spcPts val="0"/>
        </a:spcAft>
        <a:buClr>
          <a:schemeClr val="accent1">
            <a:satOff val="-4060"/>
          </a:schemeClr>
        </a:buClr>
        <a:buSzPct val="100000"/>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1pPr>
      <a:lvl2pPr marL="1174750" marR="0" indent="-730250" algn="l" defTabSz="821531" eaLnBrk="1" latinLnBrk="0" hangingPunct="1">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2pPr>
      <a:lvl3pPr marL="1619250" marR="0" indent="-730250" algn="l" defTabSz="821531" eaLnBrk="1" latinLnBrk="0" hangingPunct="1">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3pPr>
      <a:lvl4pPr marL="2063750" marR="0" indent="-730250" algn="l" defTabSz="821531" eaLnBrk="1" latinLnBrk="0" hangingPunct="1">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4pPr>
      <a:lvl5pPr marL="2508250" marR="0" indent="-730250" algn="l" defTabSz="821531" eaLnBrk="1" latinLnBrk="0" hangingPunct="1">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chemeClr val="tx1"/>
          </a:solidFill>
          <a:uFillTx/>
          <a:latin typeface="+mn-lt"/>
          <a:ea typeface="Avenir Next Medium"/>
          <a:cs typeface="Avenir Next Medium"/>
          <a:sym typeface="Avenir Next Medium"/>
        </a:defRPr>
      </a:lvl5pPr>
      <a:lvl6pPr marL="2952750" marR="0" indent="-730250" algn="l" defTabSz="821531" eaLnBrk="1" latinLnBrk="0" hangingPunct="1">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rgbClr val="838787"/>
          </a:solidFill>
          <a:uFillTx/>
          <a:latin typeface="Avenir Next Medium"/>
          <a:ea typeface="Avenir Next Medium"/>
          <a:cs typeface="Avenir Next Medium"/>
          <a:sym typeface="Avenir Next Medium"/>
        </a:defRPr>
      </a:lvl6pPr>
      <a:lvl7pPr marL="3397250" marR="0" indent="-730250" algn="l" defTabSz="821531" eaLnBrk="1" latinLnBrk="0" hangingPunct="1">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rgbClr val="838787"/>
          </a:solidFill>
          <a:uFillTx/>
          <a:latin typeface="Avenir Next Medium"/>
          <a:ea typeface="Avenir Next Medium"/>
          <a:cs typeface="Avenir Next Medium"/>
          <a:sym typeface="Avenir Next Medium"/>
        </a:defRPr>
      </a:lvl7pPr>
      <a:lvl8pPr marL="3841750" marR="0" indent="-730250" algn="l" defTabSz="821531" eaLnBrk="1" latinLnBrk="0" hangingPunct="1">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rgbClr val="838787"/>
          </a:solidFill>
          <a:uFillTx/>
          <a:latin typeface="Avenir Next Medium"/>
          <a:ea typeface="Avenir Next Medium"/>
          <a:cs typeface="Avenir Next Medium"/>
          <a:sym typeface="Avenir Next Medium"/>
        </a:defRPr>
      </a:lvl8pPr>
      <a:lvl9pPr marL="4286250" marR="0" indent="-730250" algn="l" defTabSz="821531" eaLnBrk="1" latinLnBrk="0" hangingPunct="1">
        <a:lnSpc>
          <a:spcPct val="100000"/>
        </a:lnSpc>
        <a:spcBef>
          <a:spcPts val="3900"/>
        </a:spcBef>
        <a:spcAft>
          <a:spcPts val="0"/>
        </a:spcAft>
        <a:buClr>
          <a:schemeClr val="accent1">
            <a:satOff val="-4060"/>
          </a:schemeClr>
        </a:buClr>
        <a:buSzPct val="104999"/>
        <a:buFont typeface="Avenir Next"/>
        <a:buChar char="▸"/>
        <a:tabLst/>
        <a:defRPr sz="46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821531" eaLnBrk="1" latinLnBrk="0" hangingPunct="1">
        <a:lnSpc>
          <a:spcPct val="8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Fira Sans"/>
        </a:defRPr>
      </a:lvl1pPr>
      <a:lvl2pPr marL="0" marR="0" indent="228600" algn="r" defTabSz="821531" eaLnBrk="1" latinLnBrk="0" hangingPunct="1">
        <a:lnSpc>
          <a:spcPct val="8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Fira Sans"/>
        </a:defRPr>
      </a:lvl2pPr>
      <a:lvl3pPr marL="0" marR="0" indent="457200" algn="r" defTabSz="821531" eaLnBrk="1" latinLnBrk="0" hangingPunct="1">
        <a:lnSpc>
          <a:spcPct val="8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Fira Sans"/>
        </a:defRPr>
      </a:lvl3pPr>
      <a:lvl4pPr marL="0" marR="0" indent="685800" algn="r" defTabSz="821531" eaLnBrk="1" latinLnBrk="0" hangingPunct="1">
        <a:lnSpc>
          <a:spcPct val="8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Fira Sans"/>
        </a:defRPr>
      </a:lvl4pPr>
      <a:lvl5pPr marL="0" marR="0" indent="914400" algn="r" defTabSz="821531" eaLnBrk="1" latinLnBrk="0" hangingPunct="1">
        <a:lnSpc>
          <a:spcPct val="8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Fira Sans"/>
        </a:defRPr>
      </a:lvl5pPr>
      <a:lvl6pPr marL="0" marR="0" indent="1143000" algn="r" defTabSz="821531" eaLnBrk="1" latinLnBrk="0" hangingPunct="1">
        <a:lnSpc>
          <a:spcPct val="8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Fira Sans"/>
        </a:defRPr>
      </a:lvl6pPr>
      <a:lvl7pPr marL="0" marR="0" indent="1371600" algn="r" defTabSz="821531" eaLnBrk="1" latinLnBrk="0" hangingPunct="1">
        <a:lnSpc>
          <a:spcPct val="8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Fira Sans"/>
        </a:defRPr>
      </a:lvl7pPr>
      <a:lvl8pPr marL="0" marR="0" indent="1600200" algn="r" defTabSz="821531" eaLnBrk="1" latinLnBrk="0" hangingPunct="1">
        <a:lnSpc>
          <a:spcPct val="8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Fira Sans"/>
        </a:defRPr>
      </a:lvl8pPr>
      <a:lvl9pPr marL="0" marR="0" indent="1828800" algn="r" defTabSz="821531" eaLnBrk="1" latinLnBrk="0" hangingPunct="1">
        <a:lnSpc>
          <a:spcPct val="8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Fira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9999"/>
        </a:solidFill>
        <a:effectLst/>
      </p:bgPr>
    </p:bg>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a:xfrm>
            <a:off x="790540" y="3837303"/>
            <a:ext cx="11684001" cy="5767271"/>
          </a:xfrm>
        </p:spPr>
        <p:txBody>
          <a:bodyPr anchor="b">
            <a:noAutofit/>
          </a:bodyPr>
          <a:lstStyle/>
          <a:p>
            <a:pPr marL="0" indent="0" defTabSz="898525">
              <a:lnSpc>
                <a:spcPct val="110000"/>
              </a:lnSpc>
              <a:spcBef>
                <a:spcPts val="0"/>
              </a:spcBef>
              <a:buClrTx/>
              <a:buSz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lang="de-CH" sz="3200" dirty="0">
                <a:solidFill>
                  <a:srgbClr val="FFFFFF"/>
                </a:solidFill>
                <a:latin typeface="Fira Sans"/>
                <a:ea typeface="+mn-ea"/>
                <a:cs typeface="+mn-cs"/>
                <a:sym typeface="Fira Sans"/>
              </a:rPr>
              <a:t>Urs Bieri, </a:t>
            </a:r>
            <a:r>
              <a:rPr lang="de-CH" sz="2800" dirty="0">
                <a:solidFill>
                  <a:srgbClr val="FFFFFF"/>
                </a:solidFill>
                <a:latin typeface="Fira Sans"/>
                <a:ea typeface="+mn-ea"/>
                <a:cs typeface="+mn-cs"/>
                <a:sym typeface="Fira Sans"/>
              </a:rPr>
              <a:t>Co-Leiter</a:t>
            </a:r>
          </a:p>
          <a:p>
            <a:pPr marL="0" lvl="0" indent="0" defTabSz="898525">
              <a:lnSpc>
                <a:spcPct val="110000"/>
              </a:lnSpc>
              <a:spcBef>
                <a:spcPts val="0"/>
              </a:spcBef>
              <a:buClrTx/>
              <a:buSzTx/>
              <a:buNone/>
              <a:tabLst>
                <a:tab pos="889000" algn="l"/>
                <a:tab pos="2692400" algn="l"/>
                <a:tab pos="3581400" algn="l"/>
                <a:tab pos="4470400" algn="l"/>
                <a:tab pos="5384800" algn="l"/>
                <a:tab pos="6273800" algn="l"/>
                <a:tab pos="7162800" algn="l"/>
                <a:tab pos="8077200" algn="l"/>
                <a:tab pos="8966200" algn="l"/>
                <a:tab pos="9880600" algn="l"/>
                <a:tab pos="10769600" algn="l"/>
                <a:tab pos="11658600" algn="l"/>
                <a:tab pos="12573000" algn="l"/>
                <a:tab pos="13462000" algn="l"/>
                <a:tab pos="14351000" algn="l"/>
                <a:tab pos="15265400" algn="l"/>
                <a:tab pos="16154400" algn="l"/>
                <a:tab pos="17068800" algn="l"/>
                <a:tab pos="17957800" algn="l"/>
              </a:tabLst>
              <a:defRPr sz="3200">
                <a:solidFill>
                  <a:srgbClr val="FFFFFF"/>
                </a:solidFill>
                <a:latin typeface="+mj-lt"/>
                <a:ea typeface="+mj-ea"/>
                <a:cs typeface="+mj-cs"/>
                <a:sym typeface="Fira Sans Bold"/>
              </a:defRPr>
            </a:pPr>
            <a:r>
              <a:rPr lang="de-CH" sz="3200" dirty="0">
                <a:solidFill>
                  <a:srgbClr val="FFFFFF"/>
                </a:solidFill>
                <a:latin typeface="Fira Sans"/>
                <a:ea typeface="+mn-ea"/>
                <a:cs typeface="+mn-cs"/>
                <a:sym typeface="Fira Sans"/>
              </a:rPr>
              <a:t>Marco Bürgi, </a:t>
            </a:r>
            <a:r>
              <a:rPr lang="de-CH" sz="2800" dirty="0">
                <a:solidFill>
                  <a:srgbClr val="FFFFFF"/>
                </a:solidFill>
                <a:latin typeface="Fira Sans"/>
                <a:ea typeface="+mn-ea"/>
                <a:cs typeface="+mn-cs"/>
                <a:sym typeface="Fira Sans"/>
              </a:rPr>
              <a:t> Projektleiter</a:t>
            </a:r>
          </a:p>
        </p:txBody>
      </p:sp>
      <p:sp>
        <p:nvSpPr>
          <p:cNvPr id="5" name="Textplatzhalter 4"/>
          <p:cNvSpPr>
            <a:spLocks noGrp="1"/>
          </p:cNvSpPr>
          <p:nvPr>
            <p:ph type="body" sz="quarter" idx="16"/>
          </p:nvPr>
        </p:nvSpPr>
        <p:spPr>
          <a:xfrm>
            <a:off x="447094" y="1174133"/>
            <a:ext cx="16270399" cy="3529263"/>
          </a:xfrm>
        </p:spPr>
        <p:txBody>
          <a:bodyPr/>
          <a:lstStyle/>
          <a:p>
            <a:r>
              <a:rPr lang="de-CH" dirty="0"/>
              <a:t>Wachstum – Wohlstand – Wohnraum</a:t>
            </a:r>
          </a:p>
          <a:p>
            <a:endParaRPr lang="de-CH" dirty="0"/>
          </a:p>
          <a:p>
            <a:r>
              <a:rPr lang="de-CH" sz="4800" dirty="0"/>
              <a:t>Die Sicht der Zuger Bevölkerung auf </a:t>
            </a:r>
          </a:p>
          <a:p>
            <a:r>
              <a:rPr lang="de-CH" sz="4800" dirty="0"/>
              <a:t>die kantonale Wirtschaft</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2643" y="34789"/>
            <a:ext cx="11953964" cy="13653074"/>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64311" y="2709062"/>
            <a:ext cx="1980000" cy="1980000"/>
          </a:xfrm>
          <a:prstGeom prst="rect">
            <a:avLst/>
          </a:prstGeom>
          <a:noFill/>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89625" y="5644574"/>
            <a:ext cx="1980000" cy="1980000"/>
          </a:xfrm>
          <a:prstGeom prst="rect">
            <a:avLst/>
          </a:prstGeom>
          <a:noFill/>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73116" y="7624574"/>
            <a:ext cx="1980000" cy="1980000"/>
          </a:xfrm>
          <a:prstGeom prst="rect">
            <a:avLst/>
          </a:prstGeom>
          <a:noFill/>
        </p:spPr>
      </p:pic>
      <p:pic>
        <p:nvPicPr>
          <p:cNvPr id="10" name="Grafik 9"/>
          <p:cNvPicPr/>
          <p:nvPr/>
        </p:nvPicPr>
        <p:blipFill>
          <a:blip r:embed="rId7" cstate="print">
            <a:extLst>
              <a:ext uri="{28A0092B-C50C-407E-A947-70E740481C1C}">
                <a14:useLocalDpi xmlns:a14="http://schemas.microsoft.com/office/drawing/2010/main" val="0"/>
              </a:ext>
            </a:extLst>
          </a:blip>
          <a:stretch>
            <a:fillRect/>
          </a:stretch>
        </p:blipFill>
        <p:spPr bwMode="auto">
          <a:xfrm>
            <a:off x="761030" y="11540358"/>
            <a:ext cx="4000913" cy="1298666"/>
          </a:xfrm>
          <a:prstGeom prst="rect">
            <a:avLst/>
          </a:prstGeom>
          <a:noFill/>
          <a:ln>
            <a:noFill/>
          </a:ln>
        </p:spPr>
      </p:pic>
    </p:spTree>
    <p:extLst>
      <p:ext uri="{BB962C8B-B14F-4D97-AF65-F5344CB8AC3E}">
        <p14:creationId xmlns:p14="http://schemas.microsoft.com/office/powerpoint/2010/main" val="290824324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t>Top 10 - Sorgen</a:t>
            </a:r>
          </a:p>
        </p:txBody>
      </p:sp>
      <p:sp>
        <p:nvSpPr>
          <p:cNvPr id="3" name="Fragetext"/>
          <p:cNvSpPr>
            <a:spLocks noGrp="1"/>
          </p:cNvSpPr>
          <p:nvPr>
            <p:ph type="body" sz="quarter" idx="14"/>
          </p:nvPr>
        </p:nvSpPr>
        <p:spPr>
          <a:xfrm>
            <a:off x="239684" y="3297783"/>
            <a:ext cx="7641572" cy="1895904"/>
          </a:xfrm>
        </p:spPr>
        <p:txBody>
          <a:bodyPr/>
          <a:lstStyle/>
          <a:p>
            <a:r>
              <a:t>Hier sehen Sie eine Liste von Themen, über die in der letzten Zeit viel diskutiert und geschrieben worden ist: Lesen Sie die Liste bitte durch und wählen Sie dann von allen jene fünf aus, die Sie persönlich als die fünf wichtigsten Probleme der Schweiz ansehen.
in % Stimmberechtigte, Anteil Nennungen 
</a:t>
            </a:r>
          </a:p>
        </p:txBody>
      </p:sp>
      <p:sp>
        <p:nvSpPr>
          <p:cNvPr id="4" name="Fusszeile"/>
          <p:cNvSpPr>
            <a:spLocks noGrp="1"/>
          </p:cNvSpPr>
          <p:nvPr>
            <p:ph type="body" sz="quarter" idx="15" hasCustomPrompt="1"/>
          </p:nvPr>
        </p:nvSpPr>
        <p:spPr>
          <a:xfrm>
            <a:off x="239684" y="12729809"/>
            <a:ext cx="7641573" cy="307777"/>
          </a:xfrm>
        </p:spPr>
        <p:txBody>
          <a:bodyPr/>
          <a:lstStyle/>
          <a:p>
            <a:r>
              <a:t>© gfs.bern, Sorgenbarometer, August/September 2024 (N = 2250)</a:t>
            </a:r>
          </a:p>
        </p:txBody>
      </p:sp>
      <p:pic>
        <p:nvPicPr>
          <p:cNvPr id="5" name="Bild"/>
          <p:cNvPicPr>
            <a:picLocks noGrp="1"/>
          </p:cNvPicPr>
          <p:nvPr>
            <p:ph sz="quarter" idx="18"/>
          </p:nvPr>
        </p:nvPicPr>
        <p:blipFill>
          <a:blip r:embed="rId2" cstate="print"/>
          <a:stretch>
            <a:fillRect/>
          </a:stretch>
        </p:blipFill>
        <p:spPr>
          <a:xfrm>
            <a:off x="8314255" y="3297783"/>
            <a:ext cx="15981254" cy="73210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7596" r="7596"/>
          <a:stretch>
            <a:fillRect/>
          </a:stretch>
        </p:blipFill>
        <p:spPr/>
      </p:pic>
      <p:sp>
        <p:nvSpPr>
          <p:cNvPr id="6" name="Titel 1"/>
          <p:cNvSpPr txBox="1">
            <a:spLocks noGrp="1"/>
          </p:cNvSpPr>
          <p:nvPr>
            <p:ph type="body" idx="13"/>
          </p:nvPr>
        </p:nvSpPr>
        <p:spPr>
          <a:xfrm>
            <a:off x="16683788" y="361950"/>
            <a:ext cx="7547811" cy="13223421"/>
          </a:xfrm>
          <a:prstGeom prst="rect">
            <a:avLst/>
          </a:prstGeom>
        </p:spPr>
        <p:txBody>
          <a:bodyPr>
            <a:normAutofit/>
          </a:bodyPr>
          <a:lstStyle/>
          <a:p>
            <a:r>
              <a:rPr lang="de-CH" dirty="0">
                <a:solidFill>
                  <a:schemeClr val="tx1"/>
                </a:solidFill>
              </a:rPr>
              <a:t>Kapitel</a:t>
            </a:r>
            <a:r>
              <a:rPr dirty="0">
                <a:solidFill>
                  <a:schemeClr val="tx1"/>
                </a:solidFill>
              </a:rPr>
              <a:t> </a:t>
            </a:r>
            <a:r>
              <a:rPr lang="de-CH" dirty="0">
                <a:solidFill>
                  <a:schemeClr val="tx1"/>
                </a:solidFill>
              </a:rPr>
              <a:t>3</a:t>
            </a:r>
            <a:r>
              <a:rPr dirty="0">
                <a:solidFill>
                  <a:schemeClr val="tx1"/>
                </a:solidFill>
              </a:rPr>
              <a:t>: </a:t>
            </a:r>
            <a:r>
              <a:rPr lang="de-CH" sz="7200" dirty="0">
                <a:solidFill>
                  <a:schemeClr val="tx1"/>
                </a:solidFill>
                <a:latin typeface="+mn-lt"/>
                <a:sym typeface="Avenir Next Medium"/>
              </a:rPr>
              <a:t>Wirtschafts-wachstum </a:t>
            </a:r>
          </a:p>
          <a:p>
            <a:pPr marL="2247900" lvl="0" indent="-2247900" defTabSz="738188">
              <a:lnSpc>
                <a:spcPct val="100000"/>
              </a:lnSpc>
              <a:spcBef>
                <a:spcPts val="3900"/>
              </a:spcBef>
              <a:buClr>
                <a:srgbClr val="1DA1EC">
                  <a:satOff val="-4060"/>
                </a:srgbClr>
              </a:buClr>
              <a:buSzPct val="100000"/>
              <a:tabLst/>
            </a:pPr>
            <a:r>
              <a:rPr lang="de-CH" sz="3800" dirty="0">
                <a:solidFill>
                  <a:schemeClr val="tx1"/>
                </a:solidFill>
                <a:sym typeface="Avenir Next Medium"/>
              </a:rPr>
              <a:t>Kapitel 4:	</a:t>
            </a:r>
            <a:r>
              <a:rPr lang="de-CH" sz="3800" dirty="0">
                <a:solidFill>
                  <a:schemeClr val="tx1"/>
                </a:solidFill>
                <a:latin typeface="+mn-lt"/>
                <a:sym typeface="Avenir Next Medium"/>
              </a:rPr>
              <a:t>Einfluss auf Einstellungen</a:t>
            </a:r>
          </a:p>
          <a:p>
            <a:pPr marL="2247900" lvl="0" indent="-2247900" defTabSz="738188">
              <a:lnSpc>
                <a:spcPct val="100000"/>
              </a:lnSpc>
              <a:spcBef>
                <a:spcPts val="3900"/>
              </a:spcBef>
              <a:buClr>
                <a:srgbClr val="1DA1EC">
                  <a:satOff val="-4060"/>
                </a:srgbClr>
              </a:buClr>
              <a:buSzPct val="100000"/>
              <a:tabLst/>
            </a:pPr>
            <a:r>
              <a:rPr lang="de-CH" sz="3800" dirty="0">
                <a:solidFill>
                  <a:schemeClr val="tx1"/>
                </a:solidFill>
                <a:sym typeface="Avenir Next Medium"/>
              </a:rPr>
              <a:t>Kapitel 5:	</a:t>
            </a:r>
            <a:r>
              <a:rPr lang="de-CH" sz="3800" dirty="0">
                <a:solidFill>
                  <a:schemeClr val="tx1"/>
                </a:solidFill>
                <a:latin typeface="+mn-lt"/>
                <a:sym typeface="Avenir Next Medium"/>
              </a:rPr>
              <a:t>Synthese</a:t>
            </a:r>
          </a:p>
          <a:p>
            <a:endParaRPr dirty="0">
              <a:solidFill>
                <a:schemeClr val="tx1"/>
              </a:solidFill>
            </a:endParaRPr>
          </a:p>
        </p:txBody>
      </p:sp>
    </p:spTree>
    <p:extLst>
      <p:ext uri="{BB962C8B-B14F-4D97-AF65-F5344CB8AC3E}">
        <p14:creationId xmlns:p14="http://schemas.microsoft.com/office/powerpoint/2010/main" val="32137867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t>Einschätzung Wirtschaftswachstum</a:t>
            </a:r>
          </a:p>
        </p:txBody>
      </p:sp>
      <p:sp>
        <p:nvSpPr>
          <p:cNvPr id="3" name="Fragetext"/>
          <p:cNvSpPr>
            <a:spLocks noGrp="1"/>
          </p:cNvSpPr>
          <p:nvPr>
            <p:ph type="body" sz="quarter" idx="14"/>
          </p:nvPr>
        </p:nvSpPr>
        <p:spPr>
          <a:xfrm>
            <a:off x="239684" y="3297783"/>
            <a:ext cx="7641572" cy="1895904"/>
          </a:xfrm>
        </p:spPr>
        <p:txBody>
          <a:bodyPr/>
          <a:lstStyle/>
          <a:p>
            <a:r>
              <a:t>Ganz grundsätzlich: Ist Wirtschaftswachstum für Sie etwas sehr gutes, eher gutes, eher schlechtes oder sehr schlechtes?
in % Einwohner:innen des Kanton Zug ab 18 Jahren</a:t>
            </a:r>
          </a:p>
        </p:txBody>
      </p:sp>
      <p:sp>
        <p:nvSpPr>
          <p:cNvPr id="4" name="Fusszeile"/>
          <p:cNvSpPr>
            <a:spLocks noGrp="1"/>
          </p:cNvSpPr>
          <p:nvPr>
            <p:ph type="body" sz="quarter" idx="15" hasCustomPrompt="1"/>
          </p:nvPr>
        </p:nvSpPr>
        <p:spPr>
          <a:xfrm>
            <a:off x="239684" y="12729809"/>
            <a:ext cx="7641573" cy="307777"/>
          </a:xfrm>
        </p:spPr>
        <p:txBody>
          <a:bodyPr/>
          <a:lstStyle/>
          <a:p>
            <a:r>
              <a:t>© gfs.bern, Wirtschaft Zug, November/Dezember 2024 (N=1002)</a:t>
            </a:r>
          </a:p>
        </p:txBody>
      </p:sp>
      <p:pic>
        <p:nvPicPr>
          <p:cNvPr id="5" name="Bild"/>
          <p:cNvPicPr>
            <a:picLocks noGrp="1"/>
          </p:cNvPicPr>
          <p:nvPr>
            <p:ph sz="quarter" idx="18"/>
          </p:nvPr>
        </p:nvPicPr>
        <p:blipFill>
          <a:blip r:embed="rId2" cstate="print"/>
          <a:stretch>
            <a:fillRect/>
          </a:stretch>
        </p:blipFill>
        <p:spPr>
          <a:xfrm>
            <a:off x="8163680" y="3096000"/>
            <a:ext cx="16200000" cy="7524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t>Einschätzung Wirtschaftswachstum im Kanton Zug</a:t>
            </a:r>
          </a:p>
        </p:txBody>
      </p:sp>
      <p:sp>
        <p:nvSpPr>
          <p:cNvPr id="3" name="Fragetext"/>
          <p:cNvSpPr>
            <a:spLocks noGrp="1"/>
          </p:cNvSpPr>
          <p:nvPr>
            <p:ph type="body" sz="quarter" idx="14"/>
          </p:nvPr>
        </p:nvSpPr>
        <p:spPr>
          <a:xfrm>
            <a:off x="239684" y="4334103"/>
            <a:ext cx="7641572" cy="1895904"/>
          </a:xfrm>
        </p:spPr>
        <p:txBody>
          <a:bodyPr/>
          <a:lstStyle/>
          <a:p>
            <a:r>
              <a:t>Und wie schätzen Sie das Wirtschaftswachstum im Kanton Zug ein? Wächst die Wirtschaft zu stark, zu wenig, oder gerade im richtigen Mass?
in % Einwohner:innen des Kanton Zug ab 18 Jahren</a:t>
            </a:r>
          </a:p>
        </p:txBody>
      </p:sp>
      <p:sp>
        <p:nvSpPr>
          <p:cNvPr id="4" name="Fusszeile"/>
          <p:cNvSpPr>
            <a:spLocks noGrp="1"/>
          </p:cNvSpPr>
          <p:nvPr>
            <p:ph type="body" sz="quarter" idx="15" hasCustomPrompt="1"/>
          </p:nvPr>
        </p:nvSpPr>
        <p:spPr>
          <a:xfrm>
            <a:off x="239684" y="12729809"/>
            <a:ext cx="7641573" cy="307777"/>
          </a:xfrm>
        </p:spPr>
        <p:txBody>
          <a:bodyPr/>
          <a:lstStyle/>
          <a:p>
            <a:r>
              <a:t>© gfs.bern, Wirtschaft Zug, November/Dezember 2024 (N=1002)</a:t>
            </a:r>
          </a:p>
        </p:txBody>
      </p:sp>
      <p:pic>
        <p:nvPicPr>
          <p:cNvPr id="5" name="Bild"/>
          <p:cNvPicPr>
            <a:picLocks noGrp="1"/>
          </p:cNvPicPr>
          <p:nvPr>
            <p:ph sz="quarter" idx="18"/>
          </p:nvPr>
        </p:nvPicPr>
        <p:blipFill>
          <a:blip r:embed="rId2" cstate="print"/>
          <a:stretch>
            <a:fillRect/>
          </a:stretch>
        </p:blipFill>
        <p:spPr>
          <a:xfrm>
            <a:off x="8163680" y="3096000"/>
            <a:ext cx="16200000" cy="7524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t>Aussagen zum Wirtschaftswachstum im Kanton Zug</a:t>
            </a:r>
          </a:p>
        </p:txBody>
      </p:sp>
      <p:sp>
        <p:nvSpPr>
          <p:cNvPr id="3" name="Fragetext"/>
          <p:cNvSpPr>
            <a:spLocks noGrp="1"/>
          </p:cNvSpPr>
          <p:nvPr>
            <p:ph type="body" sz="quarter" idx="14"/>
          </p:nvPr>
        </p:nvSpPr>
        <p:spPr>
          <a:xfrm>
            <a:off x="239684" y="4334103"/>
            <a:ext cx="7641572" cy="1895904"/>
          </a:xfrm>
        </p:spPr>
        <p:txBody>
          <a:bodyPr/>
          <a:lstStyle/>
          <a:p>
            <a:r>
              <a:t>Sie sehen jetzt einige Aussagen zum Wirtschaftswachstum im Kanton Zug. Geben Sie bitte jeweils an, ob sie mit diesen Aussagen einverstanden sind.
in % Einwohner:innen des Kanton Zug ab 18 Jahren</a:t>
            </a:r>
          </a:p>
        </p:txBody>
      </p:sp>
      <p:sp>
        <p:nvSpPr>
          <p:cNvPr id="4" name="Fusszeile"/>
          <p:cNvSpPr>
            <a:spLocks noGrp="1"/>
          </p:cNvSpPr>
          <p:nvPr>
            <p:ph type="body" sz="quarter" idx="15" hasCustomPrompt="1"/>
          </p:nvPr>
        </p:nvSpPr>
        <p:spPr>
          <a:xfrm>
            <a:off x="239684" y="12729809"/>
            <a:ext cx="7641573" cy="307777"/>
          </a:xfrm>
        </p:spPr>
        <p:txBody>
          <a:bodyPr/>
          <a:lstStyle/>
          <a:p>
            <a:r>
              <a:t>© gfs.bern, Wirtschaft Zug, November/Dezember 2024 (N=1002)</a:t>
            </a:r>
          </a:p>
        </p:txBody>
      </p:sp>
      <p:pic>
        <p:nvPicPr>
          <p:cNvPr id="5" name="Bild"/>
          <p:cNvPicPr>
            <a:picLocks noGrp="1"/>
          </p:cNvPicPr>
          <p:nvPr>
            <p:ph sz="quarter" idx="18"/>
          </p:nvPr>
        </p:nvPicPr>
        <p:blipFill>
          <a:blip r:embed="rId2" cstate="print"/>
          <a:stretch>
            <a:fillRect/>
          </a:stretch>
        </p:blipFill>
        <p:spPr>
          <a:xfrm>
            <a:off x="8163680" y="1332000"/>
            <a:ext cx="16200000" cy="11052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t>Aussagen Folgen von Wirtschaftswachstum</a:t>
            </a:r>
          </a:p>
        </p:txBody>
      </p:sp>
      <p:sp>
        <p:nvSpPr>
          <p:cNvPr id="3" name="Fragetext"/>
          <p:cNvSpPr>
            <a:spLocks noGrp="1"/>
          </p:cNvSpPr>
          <p:nvPr>
            <p:ph type="body" sz="quarter" idx="14"/>
          </p:nvPr>
        </p:nvSpPr>
        <p:spPr>
          <a:xfrm>
            <a:off x="239684" y="4334103"/>
            <a:ext cx="7641572" cy="1895904"/>
          </a:xfrm>
        </p:spPr>
        <p:txBody>
          <a:bodyPr/>
          <a:lstStyle/>
          <a:p>
            <a:r>
              <a:t>Die Folgen von Wirtschaftswachstum werden immer wieder diskutiert. Dabei kann man unterschiedlicher Meinung sein, ob man bereit ist, die Folgen einer erfolgreichen Wirtschaft zu tragen oder nicht. Sie sehen nun einige Aussagen zu solchen Folgen. Geben Sie bitte jeweils an, ob Sie mit der Aussage einverstanden sind.
in % Einwohner:innen des Kanton Zug ab 18 Jahren</a:t>
            </a:r>
          </a:p>
        </p:txBody>
      </p:sp>
      <p:sp>
        <p:nvSpPr>
          <p:cNvPr id="4" name="Fusszeile"/>
          <p:cNvSpPr>
            <a:spLocks noGrp="1"/>
          </p:cNvSpPr>
          <p:nvPr>
            <p:ph type="body" sz="quarter" idx="15" hasCustomPrompt="1"/>
          </p:nvPr>
        </p:nvSpPr>
        <p:spPr>
          <a:xfrm>
            <a:off x="239684" y="12729809"/>
            <a:ext cx="7641573" cy="307777"/>
          </a:xfrm>
        </p:spPr>
        <p:txBody>
          <a:bodyPr/>
          <a:lstStyle/>
          <a:p>
            <a:r>
              <a:t>© gfs.bern, Wirtschaft Zug, November/Dezember 2024 (N=1002)</a:t>
            </a:r>
          </a:p>
        </p:txBody>
      </p:sp>
      <p:pic>
        <p:nvPicPr>
          <p:cNvPr id="5" name="Bild"/>
          <p:cNvPicPr>
            <a:picLocks noGrp="1"/>
          </p:cNvPicPr>
          <p:nvPr>
            <p:ph sz="quarter" idx="18"/>
          </p:nvPr>
        </p:nvPicPr>
        <p:blipFill>
          <a:blip r:embed="rId2" cstate="print"/>
          <a:stretch>
            <a:fillRect/>
          </a:stretch>
        </p:blipFill>
        <p:spPr>
          <a:xfrm>
            <a:off x="8163680" y="2700000"/>
            <a:ext cx="16200000" cy="8316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ser dieses KAPITELS"/>
          <p:cNvSpPr/>
          <p:nvPr/>
        </p:nvSpPr>
        <p:spPr>
          <a:xfrm rot="21000000">
            <a:off x="1709027" y="6695186"/>
            <a:ext cx="4239522" cy="4239522"/>
          </a:xfrm>
          <a:prstGeom prst="ellipse">
            <a:avLst/>
          </a:prstGeom>
          <a:solidFill>
            <a:schemeClr val="accent1"/>
          </a:solidFill>
          <a:ln w="50800" cap="rnd">
            <a:solidFill>
              <a:srgbClr val="FFFFFF"/>
            </a:solidFill>
            <a:custDash>
              <a:ds d="100000" sp="200000"/>
            </a:custDash>
          </a:ln>
          <a:extLst>
            <a:ext uri="{C572A759-6A51-4108-AA02-DFA0A04FC94B}">
              <ma14:wrappingTextBoxFlag xmlns:ma14="http://schemas.microsoft.com/office/mac/drawingml/2011/main" xmlns="" val="1"/>
            </a:ext>
          </a:extLst>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r>
              <a:rPr dirty="0"/>
              <a:t>teaser</a:t>
            </a:r>
            <a:br>
              <a:rPr dirty="0"/>
            </a:br>
            <a:r>
              <a:rPr dirty="0"/>
              <a:t>dieses KAPITELS</a:t>
            </a:r>
          </a:p>
        </p:txBody>
      </p:sp>
      <p:sp>
        <p:nvSpPr>
          <p:cNvPr id="6" name="Titel 1"/>
          <p:cNvSpPr txBox="1">
            <a:spLocks noGrp="1"/>
          </p:cNvSpPr>
          <p:nvPr>
            <p:ph type="body" idx="13"/>
          </p:nvPr>
        </p:nvSpPr>
        <p:spPr>
          <a:xfrm>
            <a:off x="16683788" y="361950"/>
            <a:ext cx="7547811" cy="13223421"/>
          </a:xfrm>
          <a:prstGeom prst="rect">
            <a:avLst/>
          </a:prstGeom>
        </p:spPr>
        <p:txBody>
          <a:bodyPr>
            <a:normAutofit/>
          </a:bodyPr>
          <a:lstStyle/>
          <a:p>
            <a:r>
              <a:rPr lang="de-CH" dirty="0">
                <a:solidFill>
                  <a:schemeClr val="tx1"/>
                </a:solidFill>
              </a:rPr>
              <a:t>Kapitel</a:t>
            </a:r>
            <a:r>
              <a:rPr dirty="0">
                <a:solidFill>
                  <a:schemeClr val="tx1"/>
                </a:solidFill>
              </a:rPr>
              <a:t> </a:t>
            </a:r>
            <a:r>
              <a:rPr lang="de-CH" dirty="0">
                <a:solidFill>
                  <a:schemeClr val="tx1"/>
                </a:solidFill>
              </a:rPr>
              <a:t>4</a:t>
            </a:r>
            <a:r>
              <a:rPr dirty="0">
                <a:solidFill>
                  <a:schemeClr val="tx1"/>
                </a:solidFill>
              </a:rPr>
              <a:t>: </a:t>
            </a:r>
            <a:r>
              <a:rPr lang="de-CH" sz="7200" dirty="0">
                <a:solidFill>
                  <a:schemeClr val="tx1"/>
                </a:solidFill>
                <a:latin typeface="+mn-lt"/>
                <a:sym typeface="Avenir Next Medium"/>
              </a:rPr>
              <a:t>Einfluss auf Einstellungen</a:t>
            </a:r>
          </a:p>
          <a:p>
            <a:pPr marL="2247900" lvl="0" indent="-2247900" defTabSz="738188">
              <a:lnSpc>
                <a:spcPct val="100000"/>
              </a:lnSpc>
              <a:spcBef>
                <a:spcPts val="3900"/>
              </a:spcBef>
              <a:buClr>
                <a:srgbClr val="1DA1EC">
                  <a:satOff val="-4060"/>
                </a:srgbClr>
              </a:buClr>
              <a:buSzPct val="100000"/>
              <a:tabLst/>
            </a:pPr>
            <a:r>
              <a:rPr lang="de-CH" sz="3800" dirty="0">
                <a:solidFill>
                  <a:schemeClr val="tx1"/>
                </a:solidFill>
                <a:sym typeface="Avenir Next Medium"/>
              </a:rPr>
              <a:t>Kapitel 5:	</a:t>
            </a:r>
            <a:r>
              <a:rPr lang="de-CH" sz="3800" dirty="0">
                <a:solidFill>
                  <a:schemeClr val="tx1"/>
                </a:solidFill>
                <a:latin typeface="+mn-lt"/>
                <a:sym typeface="Avenir Next Medium"/>
              </a:rPr>
              <a:t>Synthese</a:t>
            </a:r>
          </a:p>
          <a:p>
            <a:endParaRPr dirty="0">
              <a:solidFill>
                <a:schemeClr val="tx1"/>
              </a:solidFill>
            </a:endParaRPr>
          </a:p>
        </p:txBody>
      </p:sp>
      <p:pic>
        <p:nvPicPr>
          <p:cNvPr id="8" name="Bildplatzhalter 7" descr="Ein Bild, das Münze, Messing, Gold, Person enthält.&#10;&#10;Automatisch generierte Beschreibung">
            <a:extLst>
              <a:ext uri="{FF2B5EF4-FFF2-40B4-BE49-F238E27FC236}">
                <a16:creationId xmlns:a16="http://schemas.microsoft.com/office/drawing/2014/main" id="{CAC8FDDC-5278-BB27-6DB7-32EE3500FB7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1354" r="11354"/>
          <a:stretch>
            <a:fillRect/>
          </a:stretch>
        </p:blipFill>
        <p:spPr/>
      </p:pic>
    </p:spTree>
    <p:extLst>
      <p:ext uri="{BB962C8B-B14F-4D97-AF65-F5344CB8AC3E}">
        <p14:creationId xmlns:p14="http://schemas.microsoft.com/office/powerpoint/2010/main" val="5671808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rPr dirty="0"/>
              <a:t>Cluster</a:t>
            </a:r>
            <a:r>
              <a:rPr lang="de-DE" dirty="0" err="1"/>
              <a:t>analyse</a:t>
            </a:r>
            <a:endParaRPr dirty="0"/>
          </a:p>
        </p:txBody>
      </p:sp>
      <p:sp>
        <p:nvSpPr>
          <p:cNvPr id="3" name="Fragetext"/>
          <p:cNvSpPr>
            <a:spLocks noGrp="1"/>
          </p:cNvSpPr>
          <p:nvPr>
            <p:ph type="body" sz="quarter" idx="14"/>
          </p:nvPr>
        </p:nvSpPr>
        <p:spPr>
          <a:xfrm>
            <a:off x="239684" y="3297783"/>
            <a:ext cx="7641572" cy="1895904"/>
          </a:xfrm>
        </p:spPr>
        <p:txBody>
          <a:bodyPr/>
          <a:lstStyle/>
          <a:p>
            <a:r>
              <a:t>Clusteranalyse Aussagen zur Wirtschaft
in % Einwohner:innen des Kanton Zug ab 18 Jahren</a:t>
            </a:r>
          </a:p>
        </p:txBody>
      </p:sp>
      <p:sp>
        <p:nvSpPr>
          <p:cNvPr id="4" name="Fusszeile"/>
          <p:cNvSpPr>
            <a:spLocks noGrp="1"/>
          </p:cNvSpPr>
          <p:nvPr>
            <p:ph type="body" sz="quarter" idx="15" hasCustomPrompt="1"/>
          </p:nvPr>
        </p:nvSpPr>
        <p:spPr>
          <a:xfrm>
            <a:off x="239684" y="12729809"/>
            <a:ext cx="7641573" cy="307777"/>
          </a:xfrm>
        </p:spPr>
        <p:txBody>
          <a:bodyPr/>
          <a:lstStyle/>
          <a:p>
            <a:r>
              <a:t>© gfs.bern, Wirtschaft Zug, November/Dezember 2024 (N=1002)</a:t>
            </a:r>
          </a:p>
        </p:txBody>
      </p:sp>
      <p:pic>
        <p:nvPicPr>
          <p:cNvPr id="5" name="Bild"/>
          <p:cNvPicPr>
            <a:picLocks noGrp="1"/>
          </p:cNvPicPr>
          <p:nvPr>
            <p:ph sz="quarter" idx="18"/>
          </p:nvPr>
        </p:nvPicPr>
        <p:blipFill>
          <a:blip r:embed="rId2">
            <a:extLst>
              <a:ext uri="{28A0092B-C50C-407E-A947-70E740481C1C}">
                <a14:useLocalDpi xmlns:a14="http://schemas.microsoft.com/office/drawing/2010/main" val="0"/>
              </a:ext>
            </a:extLst>
          </a:blip>
          <a:srcRect/>
          <a:stretch/>
        </p:blipFill>
        <p:spPr>
          <a:xfrm>
            <a:off x="8163680" y="3096000"/>
            <a:ext cx="16200000" cy="7524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t>Clusteranalyse - Einstellungen</a:t>
            </a:r>
          </a:p>
        </p:txBody>
      </p:sp>
      <p:sp>
        <p:nvSpPr>
          <p:cNvPr id="3" name="Fragetext"/>
          <p:cNvSpPr>
            <a:spLocks noGrp="1"/>
          </p:cNvSpPr>
          <p:nvPr>
            <p:ph type="body" sz="quarter" idx="14"/>
          </p:nvPr>
        </p:nvSpPr>
        <p:spPr>
          <a:xfrm>
            <a:off x="239684" y="3297783"/>
            <a:ext cx="7641572" cy="450636"/>
          </a:xfrm>
        </p:spPr>
        <p:txBody>
          <a:bodyPr/>
          <a:lstStyle/>
          <a:p>
            <a:r>
              <a:rPr dirty="0"/>
              <a:t>in % der </a:t>
            </a:r>
            <a:r>
              <a:rPr dirty="0" err="1"/>
              <a:t>Befragten</a:t>
            </a:r>
            <a:r>
              <a:rPr dirty="0"/>
              <a:t> des </a:t>
            </a:r>
            <a:r>
              <a:rPr dirty="0" err="1"/>
              <a:t>jeweiligen</a:t>
            </a:r>
            <a:r>
              <a:rPr dirty="0"/>
              <a:t> Clusters</a:t>
            </a:r>
          </a:p>
        </p:txBody>
      </p:sp>
      <p:sp>
        <p:nvSpPr>
          <p:cNvPr id="4" name="Fusszeile"/>
          <p:cNvSpPr>
            <a:spLocks noGrp="1"/>
          </p:cNvSpPr>
          <p:nvPr>
            <p:ph type="body" sz="quarter" idx="15" hasCustomPrompt="1"/>
          </p:nvPr>
        </p:nvSpPr>
        <p:spPr>
          <a:xfrm>
            <a:off x="239684" y="12729809"/>
            <a:ext cx="7641573" cy="307777"/>
          </a:xfrm>
        </p:spPr>
        <p:txBody>
          <a:bodyPr/>
          <a:lstStyle/>
          <a:p>
            <a:r>
              <a:t>© gfs.bern, Wirtschaft Zug, November/Dezember 2024 (N=1002)</a:t>
            </a:r>
          </a:p>
        </p:txBody>
      </p:sp>
      <p:pic>
        <p:nvPicPr>
          <p:cNvPr id="5" name="Bild"/>
          <p:cNvPicPr>
            <a:picLocks noGrp="1"/>
          </p:cNvPicPr>
          <p:nvPr>
            <p:ph sz="quarter" idx="18"/>
          </p:nvPr>
        </p:nvPicPr>
        <p:blipFill>
          <a:blip r:embed="rId2" cstate="print"/>
          <a:stretch>
            <a:fillRect/>
          </a:stretch>
        </p:blipFill>
        <p:spPr>
          <a:xfrm>
            <a:off x="8305800" y="494463"/>
            <a:ext cx="15838516" cy="1272707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t>Clusteranalyse - Soziodemografische Ausprägungen</a:t>
            </a:r>
          </a:p>
        </p:txBody>
      </p:sp>
      <p:sp>
        <p:nvSpPr>
          <p:cNvPr id="3" name="Fragetext"/>
          <p:cNvSpPr>
            <a:spLocks noGrp="1"/>
          </p:cNvSpPr>
          <p:nvPr>
            <p:ph type="body" sz="quarter" idx="14"/>
          </p:nvPr>
        </p:nvSpPr>
        <p:spPr>
          <a:xfrm>
            <a:off x="239684" y="4334103"/>
            <a:ext cx="7641572" cy="450636"/>
          </a:xfrm>
        </p:spPr>
        <p:txBody>
          <a:bodyPr/>
          <a:lstStyle/>
          <a:p>
            <a:r>
              <a:rPr dirty="0"/>
              <a:t>in % der </a:t>
            </a:r>
            <a:r>
              <a:rPr dirty="0" err="1"/>
              <a:t>Befragten</a:t>
            </a:r>
            <a:r>
              <a:rPr dirty="0"/>
              <a:t> des </a:t>
            </a:r>
            <a:r>
              <a:rPr dirty="0" err="1"/>
              <a:t>jeweiligen</a:t>
            </a:r>
            <a:r>
              <a:rPr dirty="0"/>
              <a:t> Cluster</a:t>
            </a:r>
            <a:r>
              <a:rPr lang="de-CH" dirty="0"/>
              <a:t>s</a:t>
            </a:r>
            <a:endParaRPr dirty="0"/>
          </a:p>
        </p:txBody>
      </p:sp>
      <p:sp>
        <p:nvSpPr>
          <p:cNvPr id="4" name="Fusszeile"/>
          <p:cNvSpPr>
            <a:spLocks noGrp="1"/>
          </p:cNvSpPr>
          <p:nvPr>
            <p:ph type="body" sz="quarter" idx="15" hasCustomPrompt="1"/>
          </p:nvPr>
        </p:nvSpPr>
        <p:spPr>
          <a:xfrm>
            <a:off x="239684" y="12729809"/>
            <a:ext cx="7641573" cy="307777"/>
          </a:xfrm>
        </p:spPr>
        <p:txBody>
          <a:bodyPr/>
          <a:lstStyle/>
          <a:p>
            <a:r>
              <a:t>© gfs.bern, Wirtschaft Zug, November/Dezember 2024 (N=1002)</a:t>
            </a:r>
          </a:p>
        </p:txBody>
      </p:sp>
      <p:pic>
        <p:nvPicPr>
          <p:cNvPr id="5" name="Bild"/>
          <p:cNvPicPr>
            <a:picLocks noGrp="1"/>
          </p:cNvPicPr>
          <p:nvPr>
            <p:ph sz="quarter" idx="18"/>
          </p:nvPr>
        </p:nvPicPr>
        <p:blipFill>
          <a:blip r:embed="rId2" cstate="print"/>
          <a:stretch>
            <a:fillRect/>
          </a:stretch>
        </p:blipFill>
        <p:spPr>
          <a:xfrm>
            <a:off x="8662443" y="632515"/>
            <a:ext cx="12352131" cy="124509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CH" dirty="0"/>
              <a:t>Methodische Details</a:t>
            </a:r>
          </a:p>
        </p:txBody>
      </p:sp>
      <p:sp>
        <p:nvSpPr>
          <p:cNvPr id="4" name="Textplatzhalter 3"/>
          <p:cNvSpPr>
            <a:spLocks noGrp="1"/>
          </p:cNvSpPr>
          <p:nvPr>
            <p:ph type="body" sz="quarter" idx="15"/>
          </p:nvPr>
        </p:nvSpPr>
        <p:spPr>
          <a:xfrm>
            <a:off x="239683" y="12625164"/>
            <a:ext cx="6523426" cy="307777"/>
          </a:xfrm>
        </p:spPr>
        <p:txBody>
          <a:bodyPr/>
          <a:lstStyle/>
          <a:p>
            <a:r>
              <a:rPr lang="de-CH" dirty="0"/>
              <a:t>© gfs.bern, Wirtschaft Zug, November/Dezember 2024</a:t>
            </a:r>
          </a:p>
        </p:txBody>
      </p:sp>
      <p:pic>
        <p:nvPicPr>
          <p:cNvPr id="6" name="Grafik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0469" y="7332245"/>
            <a:ext cx="2700000" cy="2700000"/>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val="4060674813"/>
              </p:ext>
            </p:extLst>
          </p:nvPr>
        </p:nvGraphicFramePr>
        <p:xfrm>
          <a:off x="8455194" y="3067359"/>
          <a:ext cx="15601950" cy="8111744"/>
        </p:xfrm>
        <a:graphic>
          <a:graphicData uri="http://schemas.openxmlformats.org/drawingml/2006/table">
            <a:tbl>
              <a:tblPr firstRow="1" firstCol="1" bandRow="1"/>
              <a:tblGrid>
                <a:gridCol w="3835984">
                  <a:extLst>
                    <a:ext uri="{9D8B030D-6E8A-4147-A177-3AD203B41FA5}">
                      <a16:colId xmlns:a16="http://schemas.microsoft.com/office/drawing/2014/main" val="2975578961"/>
                    </a:ext>
                  </a:extLst>
                </a:gridCol>
                <a:gridCol w="11765966">
                  <a:extLst>
                    <a:ext uri="{9D8B030D-6E8A-4147-A177-3AD203B41FA5}">
                      <a16:colId xmlns:a16="http://schemas.microsoft.com/office/drawing/2014/main" val="2313088392"/>
                    </a:ext>
                  </a:extLst>
                </a:gridCol>
              </a:tblGrid>
              <a:tr h="288290">
                <a:tc>
                  <a:txBody>
                    <a:bodyPr/>
                    <a:lstStyle/>
                    <a:p>
                      <a:pPr algn="l">
                        <a:lnSpc>
                          <a:spcPct val="110000"/>
                        </a:lnSpc>
                        <a:spcAft>
                          <a:spcPts val="0"/>
                        </a:spcAft>
                      </a:pPr>
                      <a:r>
                        <a:rPr lang="de-CH" sz="3200" dirty="0">
                          <a:solidFill>
                            <a:schemeClr val="accent1"/>
                          </a:solidFill>
                          <a:effectLst/>
                          <a:latin typeface="Fira Sans Condensed SemiBold" panose="020B0603050000020004" pitchFamily="34" charset="0"/>
                          <a:ea typeface="Fira Sans Condensed Bold" panose="020B0803050000020004" pitchFamily="34" charset="0"/>
                          <a:cs typeface="Fira Sans Condensed Bold" panose="020B0803050000020004" pitchFamily="34" charset="0"/>
                        </a:rPr>
                        <a:t>Auftraggeber</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l">
                        <a:lnSpc>
                          <a:spcPct val="110000"/>
                        </a:lnSpc>
                        <a:spcAft>
                          <a:spcPts val="0"/>
                        </a:spcAft>
                      </a:pPr>
                      <a:r>
                        <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Zuger Wirtschaftskammer</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192976384"/>
                  </a:ext>
                </a:extLst>
              </a:tr>
              <a:tr h="288290">
                <a:tc>
                  <a:txBody>
                    <a:bodyPr/>
                    <a:lstStyle/>
                    <a:p>
                      <a:pPr algn="l">
                        <a:lnSpc>
                          <a:spcPct val="110000"/>
                        </a:lnSpc>
                        <a:spcAft>
                          <a:spcPts val="0"/>
                        </a:spcAft>
                      </a:pPr>
                      <a:r>
                        <a:rPr lang="de-CH" sz="3200" dirty="0">
                          <a:solidFill>
                            <a:schemeClr val="accent1"/>
                          </a:solidFill>
                          <a:effectLst/>
                          <a:latin typeface="Fira Sans Condensed SemiBold" panose="020B0603050000020004" pitchFamily="34" charset="0"/>
                          <a:ea typeface="Fira Sans Condensed Bold" panose="020B0803050000020004" pitchFamily="34" charset="0"/>
                          <a:cs typeface="Fira Sans Condensed Bold" panose="020B0803050000020004" pitchFamily="34" charset="0"/>
                        </a:rPr>
                        <a:t>Grundgesamtheit</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l">
                        <a:lnSpc>
                          <a:spcPct val="110000"/>
                        </a:lnSpc>
                        <a:spcAft>
                          <a:spcPts val="0"/>
                        </a:spcAft>
                      </a:pPr>
                      <a:r>
                        <a:rPr lang="de-CH" sz="3200" dirty="0" err="1">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Einwohner:innen</a:t>
                      </a:r>
                      <a:r>
                        <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 im Kanton Zug ab 18 Jahren</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582313612"/>
                  </a:ext>
                </a:extLst>
              </a:tr>
              <a:tr h="288290">
                <a:tc>
                  <a:txBody>
                    <a:bodyPr/>
                    <a:lstStyle/>
                    <a:p>
                      <a:pPr algn="l">
                        <a:lnSpc>
                          <a:spcPct val="110000"/>
                        </a:lnSpc>
                        <a:spcAft>
                          <a:spcPts val="0"/>
                        </a:spcAft>
                      </a:pPr>
                      <a:r>
                        <a:rPr lang="de-CH" sz="3200" dirty="0">
                          <a:solidFill>
                            <a:schemeClr val="accent1"/>
                          </a:solidFill>
                          <a:effectLst/>
                          <a:latin typeface="Fira Sans Condensed SemiBold" panose="020B0603050000020004" pitchFamily="34" charset="0"/>
                          <a:ea typeface="Fira Sans Condensed Bold" panose="020B0803050000020004" pitchFamily="34" charset="0"/>
                          <a:cs typeface="Fira Sans Condensed Bold" panose="020B0803050000020004" pitchFamily="34" charset="0"/>
                        </a:rPr>
                        <a:t>Herkunft der Adressen</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l">
                        <a:lnSpc>
                          <a:spcPct val="110000"/>
                        </a:lnSpc>
                        <a:spcAft>
                          <a:spcPts val="0"/>
                        </a:spcAft>
                      </a:pPr>
                      <a:r>
                        <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Stichprobenplan Gabler/</a:t>
                      </a:r>
                      <a:r>
                        <a:rPr lang="de-CH" sz="3200" dirty="0" err="1">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Häder</a:t>
                      </a:r>
                      <a:r>
                        <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 für RDD/Dual-Frame; </a:t>
                      </a:r>
                    </a:p>
                    <a:p>
                      <a:pPr algn="l">
                        <a:lnSpc>
                          <a:spcPct val="110000"/>
                        </a:lnSpc>
                        <a:spcAft>
                          <a:spcPts val="0"/>
                        </a:spcAft>
                      </a:pPr>
                      <a:r>
                        <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Verwendung der Swiss-Interview-Liste; </a:t>
                      </a:r>
                    </a:p>
                    <a:p>
                      <a:pPr algn="l">
                        <a:lnSpc>
                          <a:spcPct val="110000"/>
                        </a:lnSpc>
                        <a:spcAft>
                          <a:spcPts val="0"/>
                        </a:spcAft>
                      </a:pPr>
                      <a:r>
                        <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Hauseigenes</a:t>
                      </a:r>
                      <a:r>
                        <a:rPr lang="de-CH" sz="3200" baseline="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 Onlinepanel</a:t>
                      </a:r>
                      <a:endPar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endParaRP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430715917"/>
                  </a:ext>
                </a:extLst>
              </a:tr>
              <a:tr h="288290">
                <a:tc>
                  <a:txBody>
                    <a:bodyPr/>
                    <a:lstStyle/>
                    <a:p>
                      <a:pPr algn="l">
                        <a:lnSpc>
                          <a:spcPct val="110000"/>
                        </a:lnSpc>
                        <a:spcAft>
                          <a:spcPts val="0"/>
                        </a:spcAft>
                      </a:pPr>
                      <a:r>
                        <a:rPr lang="de-CH" sz="3200" dirty="0">
                          <a:solidFill>
                            <a:schemeClr val="accent1"/>
                          </a:solidFill>
                          <a:effectLst/>
                          <a:latin typeface="Fira Sans Condensed SemiBold" panose="020B0603050000020004" pitchFamily="34" charset="0"/>
                          <a:ea typeface="Fira Sans Condensed Bold" panose="020B0803050000020004" pitchFamily="34" charset="0"/>
                          <a:cs typeface="Fira Sans Condensed Bold" panose="020B0803050000020004" pitchFamily="34" charset="0"/>
                        </a:rPr>
                        <a:t>Datenerhebung</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lvl="0" indent="0" algn="l" defTabSz="821531" eaLnBrk="1" fontAlgn="auto" latinLnBrk="0" hangingPunct="1">
                        <a:lnSpc>
                          <a:spcPct val="110000"/>
                        </a:lnSpc>
                        <a:spcBef>
                          <a:spcPts val="0"/>
                        </a:spcBef>
                        <a:spcAft>
                          <a:spcPts val="0"/>
                        </a:spcAft>
                        <a:buClrTx/>
                        <a:buSzTx/>
                        <a:buFontTx/>
                        <a:buNone/>
                        <a:tabLst/>
                        <a:defRPr/>
                      </a:pPr>
                      <a:r>
                        <a:rPr lang="de-CH" sz="3200" b="0" i="0" u="none" strike="noStrike" cap="none" spc="0" baseline="0" dirty="0">
                          <a:ln>
                            <a:noFill/>
                          </a:ln>
                          <a:solidFill>
                            <a:srgbClr val="000000"/>
                          </a:solidFill>
                          <a:effectLst/>
                          <a:uFillTx/>
                          <a:latin typeface="Fira Sans Condensed Regular" panose="020B0503050000020004" pitchFamily="34" charset="0"/>
                          <a:ea typeface="Fira Sans Condensed Regular" panose="020B0503050000020004" pitchFamily="34" charset="0"/>
                          <a:cs typeface="Fira Sans Condensed Regular" panose="020B0503050000020004" pitchFamily="34" charset="0"/>
                          <a:sym typeface="Fira Sans"/>
                        </a:rPr>
                        <a:t>Mixed-Mode (Online- und Telefonbefragung) </a:t>
                      </a:r>
                    </a:p>
                    <a:p>
                      <a:pPr algn="l">
                        <a:lnSpc>
                          <a:spcPct val="110000"/>
                        </a:lnSpc>
                        <a:spcAft>
                          <a:spcPts val="0"/>
                        </a:spcAft>
                      </a:pPr>
                      <a:r>
                        <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telefonisch, computergestützt (CATI) und Online Befragung im Rahmen des </a:t>
                      </a:r>
                      <a:r>
                        <a:rPr lang="de-CH" sz="3200" dirty="0" err="1">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gfs</a:t>
                      </a:r>
                      <a:r>
                        <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-Onlinepanels</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3807227114"/>
                  </a:ext>
                </a:extLst>
              </a:tr>
              <a:tr h="288290">
                <a:tc>
                  <a:txBody>
                    <a:bodyPr/>
                    <a:lstStyle/>
                    <a:p>
                      <a:pPr algn="l">
                        <a:lnSpc>
                          <a:spcPct val="110000"/>
                        </a:lnSpc>
                        <a:spcAft>
                          <a:spcPts val="0"/>
                        </a:spcAft>
                      </a:pPr>
                      <a:r>
                        <a:rPr lang="de-CH" sz="3200" dirty="0">
                          <a:solidFill>
                            <a:schemeClr val="accent1"/>
                          </a:solidFill>
                          <a:effectLst/>
                          <a:latin typeface="Fira Sans Condensed SemiBold" panose="020B0603050000020004" pitchFamily="34" charset="0"/>
                          <a:ea typeface="Fira Sans Condensed Bold" panose="020B0803050000020004" pitchFamily="34" charset="0"/>
                          <a:cs typeface="Fira Sans Condensed Bold" panose="020B0803050000020004" pitchFamily="34" charset="0"/>
                        </a:rPr>
                        <a:t>Stichprobengrösse</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algn="l">
                        <a:lnSpc>
                          <a:spcPct val="110000"/>
                        </a:lnSpc>
                        <a:spcAft>
                          <a:spcPts val="0"/>
                        </a:spcAft>
                      </a:pPr>
                      <a:r>
                        <a:rPr lang="pt-BR"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Total Befragte N = </a:t>
                      </a:r>
                      <a:r>
                        <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1002</a:t>
                      </a:r>
                    </a:p>
                    <a:p>
                      <a:pPr marL="457200" indent="-457200" algn="l">
                        <a:lnSpc>
                          <a:spcPct val="110000"/>
                        </a:lnSpc>
                        <a:spcAft>
                          <a:spcPts val="0"/>
                        </a:spcAft>
                        <a:buFont typeface="Arial" panose="020B0604020202020204" pitchFamily="34" charset="0"/>
                        <a:buChar char="•"/>
                      </a:pPr>
                      <a:r>
                        <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Telefonerhebung N = 927</a:t>
                      </a:r>
                    </a:p>
                    <a:p>
                      <a:pPr marL="457200" indent="-457200" algn="l">
                        <a:lnSpc>
                          <a:spcPct val="110000"/>
                        </a:lnSpc>
                        <a:spcAft>
                          <a:spcPts val="0"/>
                        </a:spcAft>
                        <a:buFont typeface="Arial" panose="020B0604020202020204" pitchFamily="34" charset="0"/>
                        <a:buChar char="•"/>
                      </a:pPr>
                      <a:r>
                        <a:rPr lang="de-CH" sz="320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Onlinepanel N = 75</a:t>
                      </a:r>
                      <a:endPar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endParaRP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819704254"/>
                  </a:ext>
                </a:extLst>
              </a:tr>
              <a:tr h="288290">
                <a:tc>
                  <a:txBody>
                    <a:bodyPr/>
                    <a:lstStyle/>
                    <a:p>
                      <a:pPr marL="0" marR="0" indent="0" algn="l" defTabSz="821531" eaLnBrk="1" latinLnBrk="0" hangingPunct="1">
                        <a:lnSpc>
                          <a:spcPct val="110000"/>
                        </a:lnSpc>
                        <a:spcBef>
                          <a:spcPts val="0"/>
                        </a:spcBef>
                        <a:spcAft>
                          <a:spcPts val="0"/>
                        </a:spcAft>
                        <a:buClrTx/>
                        <a:buSzTx/>
                        <a:buFontTx/>
                        <a:buNone/>
                        <a:tabLst/>
                      </a:pPr>
                      <a:r>
                        <a:rPr lang="de-CH" sz="3200" b="0" i="0" u="none" strike="noStrike" cap="none" spc="0" baseline="0" dirty="0">
                          <a:ln>
                            <a:noFill/>
                          </a:ln>
                          <a:solidFill>
                            <a:schemeClr val="accent1"/>
                          </a:solidFill>
                          <a:effectLst/>
                          <a:uFillTx/>
                          <a:latin typeface="Fira Sans Condensed SemiBold" panose="020B0603050000020004" pitchFamily="34" charset="0"/>
                          <a:ea typeface="Fira Sans Condensed Bold" panose="020B0803050000020004" pitchFamily="34" charset="0"/>
                          <a:cs typeface="Fira Sans Condensed Bold" panose="020B0803050000020004" pitchFamily="34" charset="0"/>
                          <a:sym typeface="Fira Sans"/>
                        </a:rPr>
                        <a:t>Gewichtung</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indent="0" algn="l" defTabSz="821531" eaLnBrk="1" latinLnBrk="0" hangingPunct="1">
                        <a:lnSpc>
                          <a:spcPct val="110000"/>
                        </a:lnSpc>
                        <a:spcBef>
                          <a:spcPts val="0"/>
                        </a:spcBef>
                        <a:spcAft>
                          <a:spcPts val="0"/>
                        </a:spcAft>
                        <a:buClrTx/>
                        <a:buSzTx/>
                        <a:buFontTx/>
                        <a:buNone/>
                        <a:tabLst/>
                      </a:pPr>
                      <a:r>
                        <a:rPr lang="de-CH" sz="3200" dirty="0">
                          <a:solidFill>
                            <a:srgbClr val="000000"/>
                          </a:solidFill>
                          <a:effectLst/>
                          <a:latin typeface="Fira Sans Condensed Regular" panose="020B0503050000020004" pitchFamily="34" charset="0"/>
                          <a:ea typeface="Fira Sans Condensed Regular" panose="020B0503050000020004" pitchFamily="34" charset="0"/>
                          <a:cs typeface="Fira Sans Condensed Regular" panose="020B0503050000020004" pitchFamily="34" charset="0"/>
                        </a:rPr>
                        <a:t>RDD/Dual Frame, Alter/Geschlecht, Partei, Bildung, Siedlungsart</a:t>
                      </a:r>
                      <a:endParaRPr lang="de-CH" sz="3200" b="0" i="0" u="none" strike="noStrike" cap="none" spc="0" baseline="0" dirty="0">
                        <a:ln>
                          <a:noFill/>
                        </a:ln>
                        <a:solidFill>
                          <a:srgbClr val="000000"/>
                        </a:solidFill>
                        <a:effectLst/>
                        <a:uFillTx/>
                        <a:latin typeface="Fira Sans Condensed Regular" panose="020B0503050000020004" pitchFamily="34" charset="0"/>
                        <a:ea typeface="Fira Sans Condensed Regular" panose="020B0503050000020004" pitchFamily="34" charset="0"/>
                        <a:cs typeface="Fira Sans Condensed Regular" panose="020B0503050000020004" pitchFamily="34" charset="0"/>
                        <a:sym typeface="Fira Sans"/>
                      </a:endParaRP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3741262350"/>
                  </a:ext>
                </a:extLst>
              </a:tr>
              <a:tr h="288290">
                <a:tc>
                  <a:txBody>
                    <a:bodyPr/>
                    <a:lstStyle/>
                    <a:p>
                      <a:pPr marL="0" marR="0" indent="0" algn="l" defTabSz="821531" eaLnBrk="1" latinLnBrk="0" hangingPunct="1">
                        <a:lnSpc>
                          <a:spcPct val="110000"/>
                        </a:lnSpc>
                        <a:spcBef>
                          <a:spcPts val="0"/>
                        </a:spcBef>
                        <a:spcAft>
                          <a:spcPts val="0"/>
                        </a:spcAft>
                        <a:buClrTx/>
                        <a:buSzTx/>
                        <a:buFontTx/>
                        <a:buNone/>
                        <a:tabLst/>
                      </a:pPr>
                      <a:r>
                        <a:rPr lang="de-CH" sz="3200" b="0" i="0" u="none" strike="noStrike" cap="none" spc="0" baseline="0" dirty="0">
                          <a:ln>
                            <a:noFill/>
                          </a:ln>
                          <a:solidFill>
                            <a:schemeClr val="accent1"/>
                          </a:solidFill>
                          <a:effectLst/>
                          <a:uFillTx/>
                          <a:latin typeface="Fira Sans Condensed SemiBold" panose="020B0603050000020004" pitchFamily="34" charset="0"/>
                          <a:ea typeface="Fira Sans Condensed Bold" panose="020B0803050000020004" pitchFamily="34" charset="0"/>
                          <a:cs typeface="Fira Sans Condensed Bold" panose="020B0803050000020004" pitchFamily="34" charset="0"/>
                          <a:sym typeface="Fira Sans"/>
                        </a:rPr>
                        <a:t>Stichprobenfehler</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indent="0" algn="l" defTabSz="821531" eaLnBrk="1" latinLnBrk="0" hangingPunct="1">
                        <a:lnSpc>
                          <a:spcPct val="110000"/>
                        </a:lnSpc>
                        <a:spcBef>
                          <a:spcPts val="0"/>
                        </a:spcBef>
                        <a:spcAft>
                          <a:spcPts val="0"/>
                        </a:spcAft>
                        <a:buClrTx/>
                        <a:buSzTx/>
                        <a:buFontTx/>
                        <a:buNone/>
                        <a:tabLst/>
                      </a:pPr>
                      <a:r>
                        <a:rPr lang="de-CH" sz="3200" b="0" i="0" u="none" strike="noStrike" cap="none" spc="0" baseline="0" dirty="0">
                          <a:ln>
                            <a:noFill/>
                          </a:ln>
                          <a:solidFill>
                            <a:srgbClr val="000000"/>
                          </a:solidFill>
                          <a:effectLst/>
                          <a:uFillTx/>
                          <a:latin typeface="Fira Sans Condensed Regular" panose="020B0503050000020004" pitchFamily="34" charset="0"/>
                          <a:ea typeface="Fira Sans Condensed Regular" panose="020B0503050000020004" pitchFamily="34" charset="0"/>
                          <a:cs typeface="Fira Sans Condensed Regular" panose="020B0503050000020004" pitchFamily="34" charset="0"/>
                          <a:sym typeface="Fira Sans"/>
                        </a:rPr>
                        <a:t>±3.1 Prozent bei 50/50 und 95-prozentiger Wahrscheinlichkeit</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241091633"/>
                  </a:ext>
                </a:extLst>
              </a:tr>
              <a:tr h="288290">
                <a:tc>
                  <a:txBody>
                    <a:bodyPr/>
                    <a:lstStyle/>
                    <a:p>
                      <a:pPr marL="0" marR="0" indent="0" algn="l" defTabSz="821531" eaLnBrk="1" latinLnBrk="0" hangingPunct="1">
                        <a:lnSpc>
                          <a:spcPct val="110000"/>
                        </a:lnSpc>
                        <a:spcBef>
                          <a:spcPts val="0"/>
                        </a:spcBef>
                        <a:spcAft>
                          <a:spcPts val="0"/>
                        </a:spcAft>
                        <a:buClrTx/>
                        <a:buSzTx/>
                        <a:buFontTx/>
                        <a:buNone/>
                        <a:tabLst/>
                      </a:pPr>
                      <a:r>
                        <a:rPr lang="de-CH" sz="3200" b="0" i="0" u="none" strike="noStrike" cap="none" spc="0" baseline="0" dirty="0">
                          <a:ln>
                            <a:noFill/>
                          </a:ln>
                          <a:solidFill>
                            <a:schemeClr val="accent1"/>
                          </a:solidFill>
                          <a:effectLst/>
                          <a:uFillTx/>
                          <a:latin typeface="Fira Sans Condensed SemiBold" panose="020B0603050000020004" pitchFamily="34" charset="0"/>
                          <a:ea typeface="Fira Sans Condensed Bold" panose="020B0803050000020004" pitchFamily="34" charset="0"/>
                          <a:cs typeface="Fira Sans Condensed Bold" panose="020B0803050000020004" pitchFamily="34" charset="0"/>
                          <a:sym typeface="Fira Sans"/>
                        </a:rPr>
                        <a:t>Befragungszeitraum</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0" marR="0" indent="0" algn="l" defTabSz="821531" eaLnBrk="1" latinLnBrk="0" hangingPunct="1">
                        <a:lnSpc>
                          <a:spcPct val="110000"/>
                        </a:lnSpc>
                        <a:spcBef>
                          <a:spcPts val="0"/>
                        </a:spcBef>
                        <a:spcAft>
                          <a:spcPts val="0"/>
                        </a:spcAft>
                        <a:buClrTx/>
                        <a:buSzTx/>
                        <a:buFontTx/>
                        <a:buNone/>
                        <a:tabLst/>
                      </a:pPr>
                      <a:r>
                        <a:rPr lang="de-CH" sz="3200" b="0" i="0" u="none" strike="noStrike" cap="none" spc="0" baseline="0" dirty="0">
                          <a:ln>
                            <a:noFill/>
                          </a:ln>
                          <a:solidFill>
                            <a:srgbClr val="000000"/>
                          </a:solidFill>
                          <a:effectLst/>
                          <a:uFillTx/>
                          <a:latin typeface="Fira Sans Condensed Regular" panose="020B0503050000020004" pitchFamily="34" charset="0"/>
                          <a:ea typeface="Fira Sans Condensed Regular" panose="020B0503050000020004" pitchFamily="34" charset="0"/>
                          <a:cs typeface="Fira Sans Condensed Regular" panose="020B0503050000020004" pitchFamily="34" charset="0"/>
                          <a:sym typeface="Fira Sans"/>
                        </a:rPr>
                        <a:t>vom 26.11.2024 bis 06.12.2024</a:t>
                      </a:r>
                    </a:p>
                  </a:txBody>
                  <a:tcPr marL="50800" marR="50800" marT="50800" marB="5080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2999977126"/>
                  </a:ext>
                </a:extLst>
              </a:tr>
            </a:tbl>
          </a:graphicData>
        </a:graphic>
      </p:graphicFrame>
    </p:spTree>
    <p:extLst>
      <p:ext uri="{BB962C8B-B14F-4D97-AF65-F5344CB8AC3E}">
        <p14:creationId xmlns:p14="http://schemas.microsoft.com/office/powerpoint/2010/main" val="80120796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ser dieses KAPITELS"/>
          <p:cNvSpPr/>
          <p:nvPr/>
        </p:nvSpPr>
        <p:spPr>
          <a:xfrm rot="21000000">
            <a:off x="1709027" y="6695186"/>
            <a:ext cx="4239522" cy="4239522"/>
          </a:xfrm>
          <a:prstGeom prst="ellipse">
            <a:avLst/>
          </a:prstGeom>
          <a:solidFill>
            <a:schemeClr val="accent1"/>
          </a:solidFill>
          <a:ln w="50800" cap="rnd">
            <a:solidFill>
              <a:srgbClr val="FFFFFF"/>
            </a:solidFill>
            <a:custDash>
              <a:ds d="100000" sp="200000"/>
            </a:custDash>
          </a:ln>
          <a:extLst>
            <a:ext uri="{C572A759-6A51-4108-AA02-DFA0A04FC94B}">
              <ma14:wrappingTextBoxFlag xmlns:ma14="http://schemas.microsoft.com/office/mac/drawingml/2011/main" xmlns="" val="1"/>
            </a:ext>
          </a:extLst>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r>
              <a:rPr dirty="0"/>
              <a:t>teaser</a:t>
            </a:r>
            <a:br>
              <a:rPr dirty="0"/>
            </a:br>
            <a:r>
              <a:rPr dirty="0"/>
              <a:t>dieses KAPITELS</a:t>
            </a:r>
          </a:p>
        </p:txBody>
      </p:sp>
      <p:sp>
        <p:nvSpPr>
          <p:cNvPr id="6" name="Titel 1"/>
          <p:cNvSpPr txBox="1">
            <a:spLocks noGrp="1"/>
          </p:cNvSpPr>
          <p:nvPr>
            <p:ph type="body" idx="13"/>
          </p:nvPr>
        </p:nvSpPr>
        <p:spPr>
          <a:xfrm>
            <a:off x="16683788" y="361950"/>
            <a:ext cx="7547811" cy="13223421"/>
          </a:xfrm>
          <a:prstGeom prst="rect">
            <a:avLst/>
          </a:prstGeom>
        </p:spPr>
        <p:txBody>
          <a:bodyPr>
            <a:normAutofit/>
          </a:bodyPr>
          <a:lstStyle/>
          <a:p>
            <a:r>
              <a:rPr lang="de-CH" dirty="0">
                <a:solidFill>
                  <a:schemeClr val="tx1"/>
                </a:solidFill>
              </a:rPr>
              <a:t>Kapitel</a:t>
            </a:r>
            <a:r>
              <a:rPr dirty="0">
                <a:solidFill>
                  <a:schemeClr val="tx1"/>
                </a:solidFill>
              </a:rPr>
              <a:t> </a:t>
            </a:r>
            <a:r>
              <a:rPr lang="de-CH" dirty="0">
                <a:solidFill>
                  <a:schemeClr val="tx1"/>
                </a:solidFill>
              </a:rPr>
              <a:t>5</a:t>
            </a:r>
            <a:r>
              <a:rPr dirty="0">
                <a:solidFill>
                  <a:schemeClr val="tx1"/>
                </a:solidFill>
              </a:rPr>
              <a:t>: </a:t>
            </a:r>
            <a:r>
              <a:rPr lang="de-CH" sz="7200" dirty="0">
                <a:solidFill>
                  <a:schemeClr val="tx1"/>
                </a:solidFill>
                <a:latin typeface="+mn-lt"/>
                <a:sym typeface="Avenir Next Medium"/>
              </a:rPr>
              <a:t>Synthese</a:t>
            </a:r>
          </a:p>
          <a:p>
            <a:endParaRPr dirty="0">
              <a:solidFill>
                <a:schemeClr val="tx1"/>
              </a:solidFill>
            </a:endParaRPr>
          </a:p>
        </p:txBody>
      </p:sp>
      <p:sp>
        <p:nvSpPr>
          <p:cNvPr id="5" name="Bildplatzhalter 4">
            <a:extLst>
              <a:ext uri="{FF2B5EF4-FFF2-40B4-BE49-F238E27FC236}">
                <a16:creationId xmlns:a16="http://schemas.microsoft.com/office/drawing/2014/main" id="{289D526F-61AE-95CC-D46D-0A16E127A8C3}"/>
              </a:ext>
            </a:extLst>
          </p:cNvPr>
          <p:cNvSpPr>
            <a:spLocks noGrp="1"/>
          </p:cNvSpPr>
          <p:nvPr>
            <p:ph type="pic" sz="quarter" idx="14"/>
          </p:nvPr>
        </p:nvSpPr>
        <p:spPr/>
        <p:txBody>
          <a:bodyPr/>
          <a:lstStyle/>
          <a:p>
            <a:endParaRPr lang="de-CH"/>
          </a:p>
        </p:txBody>
      </p:sp>
      <p:pic>
        <p:nvPicPr>
          <p:cNvPr id="7" name="Bildplatzhalter 4">
            <a:extLst>
              <a:ext uri="{FF2B5EF4-FFF2-40B4-BE49-F238E27FC236}">
                <a16:creationId xmlns:a16="http://schemas.microsoft.com/office/drawing/2014/main" id="{998FF2F3-573E-824B-2699-D0AE6B0296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0" b="70"/>
          <a:stretch/>
        </p:blipFill>
        <p:spPr>
          <a:xfrm>
            <a:off x="483054" y="-38100"/>
            <a:ext cx="15983416" cy="13789407"/>
          </a:xfrm>
          <a:prstGeom prst="rect">
            <a:avLst/>
          </a:prstGeom>
        </p:spPr>
      </p:pic>
    </p:spTree>
    <p:extLst>
      <p:ext uri="{BB962C8B-B14F-4D97-AF65-F5344CB8AC3E}">
        <p14:creationId xmlns:p14="http://schemas.microsoft.com/office/powerpoint/2010/main" val="381640064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Ipsumorem i dolor sit amet…"/>
          <p:cNvSpPr txBox="1">
            <a:spLocks noGrp="1"/>
          </p:cNvSpPr>
          <p:nvPr>
            <p:ph type="body" sz="quarter" idx="13"/>
          </p:nvPr>
        </p:nvSpPr>
        <p:spPr>
          <a:prstGeom prst="rect">
            <a:avLst/>
          </a:prstGeom>
        </p:spPr>
        <p:txBody>
          <a:bodyPr/>
          <a:lstStyle/>
          <a:p>
            <a:pPr marL="0" indent="0" algn="ctr">
              <a:lnSpc>
                <a:spcPct val="110000"/>
              </a:lnSpc>
              <a:spcBef>
                <a:spcPts val="3000"/>
              </a:spcBef>
              <a:buClr>
                <a:srgbClr val="D6214A"/>
              </a:buClr>
              <a:buSzTx/>
              <a:buNone/>
              <a:defRPr sz="4400">
                <a:solidFill>
                  <a:srgbClr val="222222"/>
                </a:solidFill>
                <a:latin typeface="+mj-lt"/>
                <a:ea typeface="+mj-ea"/>
                <a:cs typeface="+mj-cs"/>
                <a:sym typeface="Fira Sans Bold"/>
              </a:defRPr>
            </a:pPr>
            <a:r>
              <a:rPr lang="de-CH" dirty="0"/>
              <a:t>Optimismus trotz Herausforderungen</a:t>
            </a:r>
          </a:p>
          <a:p>
            <a:pPr marL="0" indent="0" algn="ctr">
              <a:lnSpc>
                <a:spcPct val="110000"/>
              </a:lnSpc>
              <a:spcBef>
                <a:spcPts val="3000"/>
              </a:spcBef>
              <a:buClr>
                <a:srgbClr val="D6214A"/>
              </a:buClr>
              <a:buSzTx/>
              <a:buNone/>
              <a:defRPr sz="4400">
                <a:solidFill>
                  <a:srgbClr val="222222"/>
                </a:solidFill>
                <a:latin typeface="+mj-lt"/>
                <a:ea typeface="+mj-ea"/>
                <a:cs typeface="+mj-cs"/>
                <a:sym typeface="Fira Sans Bold"/>
              </a:defRPr>
            </a:pPr>
            <a:endParaRPr lang="de-CH" dirty="0"/>
          </a:p>
          <a:p>
            <a:pPr marL="0" indent="0" algn="ctr">
              <a:lnSpc>
                <a:spcPct val="110000"/>
              </a:lnSpc>
              <a:spcBef>
                <a:spcPts val="3000"/>
              </a:spcBef>
              <a:buClr>
                <a:srgbClr val="D6214A"/>
              </a:buClr>
              <a:buSzTx/>
              <a:buNone/>
              <a:defRPr sz="4400">
                <a:solidFill>
                  <a:srgbClr val="222222"/>
                </a:solidFill>
                <a:latin typeface="+mj-lt"/>
                <a:ea typeface="+mj-ea"/>
                <a:cs typeface="+mj-cs"/>
                <a:sym typeface="Fira Sans Bold"/>
              </a:defRPr>
            </a:pPr>
            <a:r>
              <a:rPr lang="de-CH" sz="2800" dirty="0"/>
              <a:t>Die Zuger Bevölkerung steht der Schweizer Wirtschaft und auch konkret der des Kantons überwiegend positiv gegenüber</a:t>
            </a:r>
          </a:p>
          <a:p>
            <a:pPr marL="0" indent="0" algn="ctr">
              <a:lnSpc>
                <a:spcPct val="110000"/>
              </a:lnSpc>
              <a:spcBef>
                <a:spcPts val="3000"/>
              </a:spcBef>
              <a:buClr>
                <a:srgbClr val="D6214A"/>
              </a:buClr>
              <a:buSzTx/>
              <a:buNone/>
              <a:defRPr sz="4400">
                <a:solidFill>
                  <a:srgbClr val="222222"/>
                </a:solidFill>
                <a:latin typeface="+mj-lt"/>
                <a:ea typeface="+mj-ea"/>
                <a:cs typeface="+mj-cs"/>
                <a:sym typeface="Fira Sans Bold"/>
              </a:defRPr>
            </a:pPr>
            <a:endParaRPr lang="de-CH" dirty="0"/>
          </a:p>
        </p:txBody>
      </p:sp>
      <p:sp>
        <p:nvSpPr>
          <p:cNvPr id="179" name="Dolor sit amet  lorem ipsum…"/>
          <p:cNvSpPr txBox="1">
            <a:spLocks noGrp="1"/>
          </p:cNvSpPr>
          <p:nvPr>
            <p:ph type="body" sz="quarter" idx="14"/>
          </p:nvPr>
        </p:nvSpPr>
        <p:spPr>
          <a:xfrm>
            <a:off x="8367623" y="6954270"/>
            <a:ext cx="7850037" cy="5104708"/>
          </a:xfrm>
          <a:prstGeom prst="rect">
            <a:avLst/>
          </a:prstGeom>
        </p:spPr>
        <p:txBody>
          <a:bodyPr/>
          <a:lstStyle/>
          <a:p>
            <a:pPr marL="0" indent="0" algn="ctr">
              <a:lnSpc>
                <a:spcPct val="110000"/>
              </a:lnSpc>
              <a:spcBef>
                <a:spcPts val="3000"/>
              </a:spcBef>
              <a:buClr>
                <a:srgbClr val="D6214A"/>
              </a:buClr>
              <a:buSzTx/>
              <a:buNone/>
              <a:defRPr sz="4400">
                <a:solidFill>
                  <a:srgbClr val="222222"/>
                </a:solidFill>
                <a:latin typeface="+mn-lt"/>
                <a:ea typeface="+mn-ea"/>
                <a:cs typeface="+mn-cs"/>
                <a:sym typeface="Fira Sans"/>
              </a:defRPr>
            </a:pPr>
            <a:r>
              <a:rPr lang="de-CH" dirty="0">
                <a:latin typeface="+mj-lt"/>
                <a:ea typeface="+mj-ea"/>
                <a:cs typeface="+mj-cs"/>
                <a:sym typeface="Fira Sans Bold"/>
              </a:rPr>
              <a:t>KMU und Grossunternehmen: Motoren der Zuger Wirtschaft.</a:t>
            </a:r>
          </a:p>
          <a:p>
            <a:pPr marL="0" indent="0" algn="ctr">
              <a:lnSpc>
                <a:spcPct val="110000"/>
              </a:lnSpc>
              <a:spcBef>
                <a:spcPts val="3000"/>
              </a:spcBef>
              <a:buClr>
                <a:srgbClr val="D6214A"/>
              </a:buClr>
              <a:buSzTx/>
              <a:buNone/>
              <a:defRPr sz="4400">
                <a:solidFill>
                  <a:srgbClr val="222222"/>
                </a:solidFill>
                <a:latin typeface="+mn-lt"/>
                <a:ea typeface="+mn-ea"/>
                <a:cs typeface="+mn-cs"/>
                <a:sym typeface="Fira Sans"/>
              </a:defRPr>
            </a:pPr>
            <a:endParaRPr lang="de-CH" dirty="0">
              <a:latin typeface="+mj-lt"/>
              <a:ea typeface="+mj-ea"/>
              <a:cs typeface="+mj-cs"/>
              <a:sym typeface="Fira Sans Bold"/>
            </a:endParaRPr>
          </a:p>
          <a:p>
            <a:pPr marL="0" indent="0" algn="ctr">
              <a:lnSpc>
                <a:spcPct val="110000"/>
              </a:lnSpc>
              <a:spcBef>
                <a:spcPts val="3000"/>
              </a:spcBef>
              <a:buClr>
                <a:srgbClr val="D6214A"/>
              </a:buClr>
              <a:buSzTx/>
              <a:buNone/>
              <a:defRPr sz="4400">
                <a:solidFill>
                  <a:srgbClr val="222222"/>
                </a:solidFill>
                <a:latin typeface="+mn-lt"/>
                <a:ea typeface="+mn-ea"/>
                <a:cs typeface="+mn-cs"/>
                <a:sym typeface="Fira Sans"/>
              </a:defRPr>
            </a:pPr>
            <a:r>
              <a:rPr lang="de-CH" sz="2800" dirty="0">
                <a:solidFill>
                  <a:srgbClr val="222222"/>
                </a:solidFill>
                <a:latin typeface="+mj-lt"/>
                <a:ea typeface="+mj-ea"/>
                <a:cs typeface="+mj-cs"/>
                <a:sym typeface="Fira Sans Bold"/>
              </a:rPr>
              <a:t>Die Rolle der Wirtschaft für den Wohlstand des Kantons sowie die Schaffung von vielen und guten Arbeitsplätzen ist unbestritten </a:t>
            </a:r>
          </a:p>
        </p:txBody>
      </p:sp>
      <p:sp>
        <p:nvSpPr>
          <p:cNvPr id="180" name="Sit amet Lorem  ipsum dolor…"/>
          <p:cNvSpPr txBox="1">
            <a:spLocks noGrp="1"/>
          </p:cNvSpPr>
          <p:nvPr>
            <p:ph type="body" sz="quarter" idx="15"/>
          </p:nvPr>
        </p:nvSpPr>
        <p:spPr>
          <a:prstGeom prst="rect">
            <a:avLst/>
          </a:prstGeom>
        </p:spPr>
        <p:txBody>
          <a:bodyPr/>
          <a:lstStyle/>
          <a:p>
            <a:pPr marL="0" indent="0" algn="ctr">
              <a:lnSpc>
                <a:spcPct val="110000"/>
              </a:lnSpc>
              <a:spcBef>
                <a:spcPts val="3000"/>
              </a:spcBef>
              <a:buClr>
                <a:srgbClr val="D6214A"/>
              </a:buClr>
              <a:buSzTx/>
              <a:buNone/>
              <a:defRPr sz="4400">
                <a:solidFill>
                  <a:srgbClr val="222222"/>
                </a:solidFill>
                <a:latin typeface="+mn-lt"/>
                <a:ea typeface="+mn-ea"/>
                <a:cs typeface="+mn-cs"/>
                <a:sym typeface="Fira Sans"/>
              </a:defRPr>
            </a:pPr>
            <a:r>
              <a:rPr lang="de-CH" dirty="0">
                <a:latin typeface="+mj-lt"/>
                <a:ea typeface="+mj-ea"/>
                <a:cs typeface="+mj-cs"/>
                <a:sym typeface="Fira Sans Bold"/>
              </a:rPr>
              <a:t>Wirtschaftswachstum: Wie viel ist zu viel des Guten?</a:t>
            </a:r>
          </a:p>
          <a:p>
            <a:pPr marL="0" indent="0" algn="ctr">
              <a:lnSpc>
                <a:spcPct val="110000"/>
              </a:lnSpc>
              <a:spcBef>
                <a:spcPts val="3000"/>
              </a:spcBef>
              <a:buClr>
                <a:srgbClr val="D6214A"/>
              </a:buClr>
              <a:buSzTx/>
              <a:buNone/>
              <a:defRPr sz="4400">
                <a:solidFill>
                  <a:srgbClr val="222222"/>
                </a:solidFill>
                <a:latin typeface="+mn-lt"/>
                <a:ea typeface="+mn-ea"/>
                <a:cs typeface="+mn-cs"/>
                <a:sym typeface="Fira Sans"/>
              </a:defRPr>
            </a:pPr>
            <a:r>
              <a:rPr lang="de-CH" sz="2800" dirty="0">
                <a:solidFill>
                  <a:srgbClr val="222222"/>
                </a:solidFill>
                <a:latin typeface="+mj-lt"/>
                <a:ea typeface="+mj-ea"/>
                <a:cs typeface="+mj-cs"/>
                <a:sym typeface="Fira Sans Bold"/>
              </a:rPr>
              <a:t>Mehrheit der Bevölkerung ist überzeugt, dass Wirtschaftswachstum für Wohlstand sorgt. Negative Folgen für Verkehr sowie Wohn- und Lebenskosten führen aber zur mehrheitlichen Zustimmung, dass jetzt das Limit des Wirtschaftswachstums erreicht sei. </a:t>
            </a:r>
          </a:p>
        </p:txBody>
      </p:sp>
      <p:pic>
        <p:nvPicPr>
          <p:cNvPr id="3" name="Grafik 2">
            <a:extLst>
              <a:ext uri="{FF2B5EF4-FFF2-40B4-BE49-F238E27FC236}">
                <a16:creationId xmlns:a16="http://schemas.microsoft.com/office/drawing/2014/main" id="{B77AFFAB-876E-049F-2E41-87CDE72F39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8533" y="4273100"/>
            <a:ext cx="1800000" cy="1800000"/>
          </a:xfrm>
          <a:prstGeom prst="rect">
            <a:avLst/>
          </a:prstGeom>
          <a:noFill/>
        </p:spPr>
      </p:pic>
      <p:pic>
        <p:nvPicPr>
          <p:cNvPr id="4" name="Grafik 3">
            <a:extLst>
              <a:ext uri="{FF2B5EF4-FFF2-40B4-BE49-F238E27FC236}">
                <a16:creationId xmlns:a16="http://schemas.microsoft.com/office/drawing/2014/main" id="{7FFEEFC9-5A93-A02E-7268-4790E3D2E7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95467" y="4273100"/>
            <a:ext cx="1800000" cy="1800000"/>
          </a:xfrm>
          <a:prstGeom prst="rect">
            <a:avLst/>
          </a:prstGeom>
          <a:noFill/>
        </p:spPr>
      </p:pic>
      <p:pic>
        <p:nvPicPr>
          <p:cNvPr id="10" name="Grafik 9">
            <a:extLst>
              <a:ext uri="{FF2B5EF4-FFF2-40B4-BE49-F238E27FC236}">
                <a16:creationId xmlns:a16="http://schemas.microsoft.com/office/drawing/2014/main" id="{FA8F5FC4-45F9-D8E3-7BB8-F091B6D9D9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2000" y="4273100"/>
            <a:ext cx="1800000" cy="1800000"/>
          </a:xfrm>
          <a:prstGeom prst="rect">
            <a:avLst/>
          </a:prstGeom>
          <a:noFill/>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Ipsumorem i dolor sit amet…"/>
          <p:cNvSpPr txBox="1">
            <a:spLocks noGrp="1"/>
          </p:cNvSpPr>
          <p:nvPr>
            <p:ph type="body" sz="quarter" idx="13"/>
          </p:nvPr>
        </p:nvSpPr>
        <p:spPr>
          <a:prstGeom prst="rect">
            <a:avLst/>
          </a:prstGeom>
        </p:spPr>
        <p:txBody>
          <a:bodyPr/>
          <a:lstStyle/>
          <a:p>
            <a:pPr marL="0" indent="0" algn="ctr">
              <a:lnSpc>
                <a:spcPct val="110000"/>
              </a:lnSpc>
              <a:spcBef>
                <a:spcPts val="3000"/>
              </a:spcBef>
              <a:buClr>
                <a:srgbClr val="D6214A"/>
              </a:buClr>
              <a:buSzTx/>
              <a:buNone/>
              <a:defRPr sz="4400">
                <a:solidFill>
                  <a:srgbClr val="222222"/>
                </a:solidFill>
                <a:latin typeface="+mj-lt"/>
                <a:ea typeface="+mj-ea"/>
                <a:cs typeface="+mj-cs"/>
                <a:sym typeface="Fira Sans Bold"/>
              </a:defRPr>
            </a:pPr>
            <a:r>
              <a:rPr lang="de-CH" dirty="0"/>
              <a:t>Wohnraum als Schlüsselproblem</a:t>
            </a:r>
          </a:p>
          <a:p>
            <a:pPr marL="0" indent="0" algn="ctr">
              <a:lnSpc>
                <a:spcPct val="110000"/>
              </a:lnSpc>
              <a:spcBef>
                <a:spcPts val="3000"/>
              </a:spcBef>
              <a:buClr>
                <a:srgbClr val="D6214A"/>
              </a:buClr>
              <a:buSzTx/>
              <a:buNone/>
              <a:defRPr sz="4400">
                <a:solidFill>
                  <a:srgbClr val="222222"/>
                </a:solidFill>
                <a:latin typeface="+mj-lt"/>
                <a:ea typeface="+mj-ea"/>
                <a:cs typeface="+mj-cs"/>
                <a:sym typeface="Fira Sans Bold"/>
              </a:defRPr>
            </a:pPr>
            <a:r>
              <a:rPr lang="de-CH" sz="2800" dirty="0"/>
              <a:t>Wohnkosten sind drängendstes Problem des Kantons, gefolgt von der Verkehrssituation. Neben der Wahrnehmung der problematischen aktuellen Situation, werden insbesondere auch negative Folgen des Wirtschaftswachstums in diesen Bereichen befürchtet.</a:t>
            </a:r>
          </a:p>
        </p:txBody>
      </p:sp>
      <p:sp>
        <p:nvSpPr>
          <p:cNvPr id="180" name="Sit amet Lorem  ipsum dolor…"/>
          <p:cNvSpPr txBox="1">
            <a:spLocks noGrp="1"/>
          </p:cNvSpPr>
          <p:nvPr>
            <p:ph type="body" sz="quarter" idx="15"/>
          </p:nvPr>
        </p:nvSpPr>
        <p:spPr>
          <a:prstGeom prst="rect">
            <a:avLst/>
          </a:prstGeom>
        </p:spPr>
        <p:txBody>
          <a:bodyPr/>
          <a:lstStyle/>
          <a:p>
            <a:pPr marL="0" indent="0" algn="ctr">
              <a:lnSpc>
                <a:spcPct val="110000"/>
              </a:lnSpc>
              <a:spcBef>
                <a:spcPts val="3000"/>
              </a:spcBef>
              <a:buClr>
                <a:srgbClr val="D6214A"/>
              </a:buClr>
              <a:buSzTx/>
              <a:buNone/>
              <a:defRPr sz="4400">
                <a:solidFill>
                  <a:srgbClr val="222222"/>
                </a:solidFill>
                <a:latin typeface="+mn-lt"/>
                <a:ea typeface="+mn-ea"/>
                <a:cs typeface="+mn-cs"/>
                <a:sym typeface="Fira Sans"/>
              </a:defRPr>
            </a:pPr>
            <a:r>
              <a:rPr lang="de-CH" dirty="0">
                <a:latin typeface="+mj-lt"/>
                <a:ea typeface="+mj-ea"/>
                <a:cs typeface="+mj-cs"/>
                <a:sym typeface="Fira Sans Bold"/>
              </a:rPr>
              <a:t>(Wachstums-)Kritischer Teil der Bevölkerung im rechten Lager ergänzt mit grünen </a:t>
            </a:r>
            <a:r>
              <a:rPr lang="de-CH" dirty="0" err="1">
                <a:latin typeface="+mj-lt"/>
                <a:ea typeface="+mj-ea"/>
                <a:cs typeface="+mj-cs"/>
                <a:sym typeface="Fira Sans Bold"/>
              </a:rPr>
              <a:t>Sympathisant:innen</a:t>
            </a:r>
            <a:endParaRPr lang="de-CH" dirty="0">
              <a:latin typeface="+mj-lt"/>
              <a:ea typeface="+mj-ea"/>
              <a:cs typeface="+mj-cs"/>
              <a:sym typeface="Fira Sans Bold"/>
            </a:endParaRPr>
          </a:p>
          <a:p>
            <a:pPr marL="0" indent="0" algn="ctr">
              <a:lnSpc>
                <a:spcPct val="110000"/>
              </a:lnSpc>
              <a:spcBef>
                <a:spcPts val="3000"/>
              </a:spcBef>
              <a:buClr>
                <a:srgbClr val="D6214A"/>
              </a:buClr>
              <a:buSzTx/>
              <a:buNone/>
              <a:defRPr sz="4400">
                <a:solidFill>
                  <a:srgbClr val="222222"/>
                </a:solidFill>
                <a:latin typeface="+mn-lt"/>
                <a:ea typeface="+mn-ea"/>
                <a:cs typeface="+mn-cs"/>
                <a:sym typeface="Fira Sans"/>
              </a:defRPr>
            </a:pPr>
            <a:r>
              <a:rPr lang="de-CH" sz="2800" dirty="0" err="1">
                <a:latin typeface="+mj-lt"/>
                <a:ea typeface="+mj-ea"/>
                <a:cs typeface="+mj-cs"/>
                <a:sym typeface="Fira Sans Bold"/>
              </a:rPr>
              <a:t>Kritiker:innen</a:t>
            </a:r>
            <a:r>
              <a:rPr lang="de-CH" sz="2800" dirty="0">
                <a:latin typeface="+mj-lt"/>
                <a:ea typeface="+mj-ea"/>
                <a:cs typeface="+mj-cs"/>
                <a:sym typeface="Fira Sans Bold"/>
              </a:rPr>
              <a:t> in der Tendenz jung und mit tieferen Einkommen</a:t>
            </a:r>
          </a:p>
          <a:p>
            <a:pPr marL="0" indent="0" algn="ctr">
              <a:lnSpc>
                <a:spcPct val="110000"/>
              </a:lnSpc>
              <a:spcBef>
                <a:spcPts val="3000"/>
              </a:spcBef>
              <a:buClr>
                <a:srgbClr val="D6214A"/>
              </a:buClr>
              <a:buSzTx/>
              <a:buNone/>
              <a:defRPr sz="4400">
                <a:solidFill>
                  <a:srgbClr val="222222"/>
                </a:solidFill>
                <a:latin typeface="+mn-lt"/>
                <a:ea typeface="+mn-ea"/>
                <a:cs typeface="+mn-cs"/>
                <a:sym typeface="Fira Sans"/>
              </a:defRPr>
            </a:pPr>
            <a:endParaRPr lang="de-CH" dirty="0">
              <a:latin typeface="+mj-lt"/>
              <a:ea typeface="+mj-ea"/>
              <a:cs typeface="+mj-cs"/>
              <a:sym typeface="Fira Sans Bold"/>
            </a:endParaRPr>
          </a:p>
          <a:p>
            <a:pPr marL="0" indent="0" algn="ctr">
              <a:lnSpc>
                <a:spcPct val="110000"/>
              </a:lnSpc>
              <a:spcBef>
                <a:spcPts val="3000"/>
              </a:spcBef>
              <a:buClr>
                <a:srgbClr val="D6214A"/>
              </a:buClr>
              <a:buSzTx/>
              <a:buNone/>
              <a:defRPr sz="4400">
                <a:solidFill>
                  <a:srgbClr val="222222"/>
                </a:solidFill>
                <a:latin typeface="+mn-lt"/>
                <a:ea typeface="+mn-ea"/>
                <a:cs typeface="+mn-cs"/>
                <a:sym typeface="Fira Sans"/>
              </a:defRPr>
            </a:pPr>
            <a:endParaRPr lang="de-CH" dirty="0">
              <a:latin typeface="+mj-lt"/>
              <a:ea typeface="+mj-ea"/>
              <a:cs typeface="+mj-cs"/>
              <a:sym typeface="Fira Sans Bold"/>
            </a:endParaRPr>
          </a:p>
        </p:txBody>
      </p:sp>
      <p:sp>
        <p:nvSpPr>
          <p:cNvPr id="6" name="Dolor sit amet  lorem ipsum…">
            <a:extLst>
              <a:ext uri="{FF2B5EF4-FFF2-40B4-BE49-F238E27FC236}">
                <a16:creationId xmlns:a16="http://schemas.microsoft.com/office/drawing/2014/main" id="{D8CF9123-7320-6623-CCFF-A932ACC9AF98}"/>
              </a:ext>
            </a:extLst>
          </p:cNvPr>
          <p:cNvSpPr txBox="1">
            <a:spLocks noGrp="1"/>
          </p:cNvSpPr>
          <p:nvPr>
            <p:ph type="body" sz="quarter" idx="14"/>
          </p:nvPr>
        </p:nvSpPr>
        <p:spPr>
          <a:xfrm>
            <a:off x="8177841" y="6954270"/>
            <a:ext cx="8350369" cy="5104708"/>
          </a:xfrm>
          <a:prstGeom prst="rect">
            <a:avLst/>
          </a:prstGeom>
        </p:spPr>
        <p:txBody>
          <a:bodyPr/>
          <a:lstStyle/>
          <a:p>
            <a:pPr marL="0" indent="0" algn="ctr">
              <a:lnSpc>
                <a:spcPct val="110000"/>
              </a:lnSpc>
              <a:spcBef>
                <a:spcPts val="3000"/>
              </a:spcBef>
              <a:buClr>
                <a:srgbClr val="D6214A"/>
              </a:buClr>
              <a:buSzTx/>
              <a:buNone/>
              <a:defRPr sz="4400">
                <a:solidFill>
                  <a:srgbClr val="222222"/>
                </a:solidFill>
                <a:latin typeface="+mn-lt"/>
                <a:ea typeface="+mn-ea"/>
                <a:cs typeface="+mn-cs"/>
                <a:sym typeface="Fira Sans"/>
              </a:defRPr>
            </a:pPr>
            <a:r>
              <a:rPr lang="de-CH" dirty="0">
                <a:latin typeface="+mj-lt"/>
                <a:ea typeface="+mj-ea"/>
                <a:cs typeface="+mj-cs"/>
                <a:sym typeface="Fira Sans Bold"/>
              </a:rPr>
              <a:t>Steigende Internationalität aufgrund Wirtschaftswachstums ambivalent betrachtet.</a:t>
            </a:r>
          </a:p>
          <a:p>
            <a:pPr marL="0" indent="0" algn="ctr">
              <a:lnSpc>
                <a:spcPct val="110000"/>
              </a:lnSpc>
              <a:spcBef>
                <a:spcPts val="3000"/>
              </a:spcBef>
              <a:buClr>
                <a:srgbClr val="D6214A"/>
              </a:buClr>
              <a:buSzTx/>
              <a:buNone/>
              <a:defRPr sz="4400">
                <a:solidFill>
                  <a:srgbClr val="222222"/>
                </a:solidFill>
                <a:latin typeface="+mn-lt"/>
                <a:ea typeface="+mn-ea"/>
                <a:cs typeface="+mn-cs"/>
                <a:sym typeface="Fira Sans"/>
              </a:defRPr>
            </a:pPr>
            <a:r>
              <a:rPr lang="de-CH" sz="2800" dirty="0">
                <a:latin typeface="+mj-lt"/>
                <a:ea typeface="+mj-ea"/>
                <a:cs typeface="+mj-cs"/>
                <a:sym typeface="Fira Sans Bold"/>
              </a:rPr>
              <a:t>Sowohl die kulturelle Vielfalt als Chance für den Kanton wie auch die Wahrnehmung des Verlustes des traditionellen Charakters aufgrund der Expats sind mehrheitsfähig. </a:t>
            </a:r>
          </a:p>
        </p:txBody>
      </p:sp>
      <p:pic>
        <p:nvPicPr>
          <p:cNvPr id="7" name="Grafik 6" descr="Ein Bild, das Clipart, Zeichnung, Hut, Cartoon enthält.&#10;&#10;Automatisch generierte Beschreibung">
            <a:extLst>
              <a:ext uri="{FF2B5EF4-FFF2-40B4-BE49-F238E27FC236}">
                <a16:creationId xmlns:a16="http://schemas.microsoft.com/office/drawing/2014/main" id="{9F4C4672-0117-2E55-2844-535572DF6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2000" y="4273100"/>
            <a:ext cx="1800000" cy="1800000"/>
          </a:xfrm>
          <a:prstGeom prst="rect">
            <a:avLst/>
          </a:prstGeom>
        </p:spPr>
      </p:pic>
      <p:pic>
        <p:nvPicPr>
          <p:cNvPr id="9" name="Grafik 8" descr="Ein Bild, das Rechteck, Screenshot, Design enthält.&#10;&#10;Automatisch generierte Beschreibung">
            <a:extLst>
              <a:ext uri="{FF2B5EF4-FFF2-40B4-BE49-F238E27FC236}">
                <a16:creationId xmlns:a16="http://schemas.microsoft.com/office/drawing/2014/main" id="{396D3967-018A-7246-F7E6-185714660A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8534" y="4273100"/>
            <a:ext cx="1800000" cy="1800000"/>
          </a:xfrm>
          <a:prstGeom prst="rect">
            <a:avLst/>
          </a:prstGeom>
        </p:spPr>
      </p:pic>
      <p:pic>
        <p:nvPicPr>
          <p:cNvPr id="10" name="Grafik 9">
            <a:extLst>
              <a:ext uri="{FF2B5EF4-FFF2-40B4-BE49-F238E27FC236}">
                <a16:creationId xmlns:a16="http://schemas.microsoft.com/office/drawing/2014/main" id="{6052B73D-1A2B-0752-0B7F-B33A551B5D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95466" y="4273100"/>
            <a:ext cx="1800000" cy="1800000"/>
          </a:xfrm>
          <a:prstGeom prst="rect">
            <a:avLst/>
          </a:prstGeom>
          <a:noFill/>
        </p:spPr>
      </p:pic>
    </p:spTree>
    <p:extLst>
      <p:ext uri="{BB962C8B-B14F-4D97-AF65-F5344CB8AC3E}">
        <p14:creationId xmlns:p14="http://schemas.microsoft.com/office/powerpoint/2010/main" val="36287034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CH" dirty="0"/>
              <a:t>Herzlichen Dank für Ihre Aufmerksamkeit</a:t>
            </a:r>
          </a:p>
        </p:txBody>
      </p:sp>
      <p:sp>
        <p:nvSpPr>
          <p:cNvPr id="3" name="Textplatzhalter 2"/>
          <p:cNvSpPr>
            <a:spLocks noGrp="1"/>
          </p:cNvSpPr>
          <p:nvPr>
            <p:ph type="body" sz="quarter" idx="14"/>
          </p:nvPr>
        </p:nvSpPr>
        <p:spPr>
          <a:xfrm>
            <a:off x="760008" y="12625164"/>
            <a:ext cx="7945842" cy="369332"/>
          </a:xfrm>
        </p:spPr>
        <p:txBody>
          <a:bodyPr/>
          <a:lstStyle/>
          <a:p>
            <a:r>
              <a:rPr lang="de-CH" dirty="0"/>
              <a:t>gfs.bern </a:t>
            </a:r>
            <a:r>
              <a:rPr lang="de-CH" dirty="0" err="1"/>
              <a:t>ag</a:t>
            </a:r>
            <a:r>
              <a:rPr lang="de-CH" dirty="0"/>
              <a:t> | </a:t>
            </a:r>
            <a:r>
              <a:rPr lang="de-CH" dirty="0" err="1"/>
              <a:t>Effingerstrasse</a:t>
            </a:r>
            <a:r>
              <a:rPr lang="de-CH" dirty="0"/>
              <a:t> 14 | 3011 Bern </a:t>
            </a:r>
          </a:p>
        </p:txBody>
      </p:sp>
      <p:sp>
        <p:nvSpPr>
          <p:cNvPr id="4" name="Textplatzhalter 3"/>
          <p:cNvSpPr>
            <a:spLocks noGrp="1"/>
          </p:cNvSpPr>
          <p:nvPr>
            <p:ph type="body" sz="quarter" idx="13"/>
          </p:nvPr>
        </p:nvSpPr>
        <p:spPr>
          <a:xfrm>
            <a:off x="760009" y="9525534"/>
            <a:ext cx="6184900" cy="2323713"/>
          </a:xfrm>
        </p:spPr>
        <p:txBody>
          <a:bodyPr/>
          <a:lstStyle/>
          <a:p>
            <a:pPr marL="0" indent="0">
              <a:spcBef>
                <a:spcPts val="600"/>
              </a:spcBef>
              <a:buNone/>
            </a:pPr>
            <a:r>
              <a:rPr lang="de-CH" sz="4000" dirty="0">
                <a:solidFill>
                  <a:schemeClr val="tx1"/>
                </a:solidFill>
                <a:latin typeface="+mn-lt"/>
              </a:rPr>
              <a:t>Urs Bieri</a:t>
            </a:r>
          </a:p>
          <a:p>
            <a:pPr marL="0" indent="0">
              <a:spcBef>
                <a:spcPts val="400"/>
              </a:spcBef>
              <a:buNone/>
            </a:pPr>
            <a:r>
              <a:rPr lang="de-CH" sz="3200" dirty="0">
                <a:solidFill>
                  <a:schemeClr val="tx1"/>
                </a:solidFill>
                <a:latin typeface="+mn-lt"/>
              </a:rPr>
              <a:t>Co-Leiter</a:t>
            </a:r>
          </a:p>
          <a:p>
            <a:pPr marL="0" indent="0">
              <a:spcBef>
                <a:spcPts val="400"/>
              </a:spcBef>
              <a:buNone/>
            </a:pPr>
            <a:r>
              <a:rPr lang="de-CH" sz="3200" dirty="0">
                <a:solidFill>
                  <a:schemeClr val="tx1"/>
                </a:solidFill>
                <a:latin typeface="+mn-lt"/>
              </a:rPr>
              <a:t>	urs.bieri@gfsbern.ch</a:t>
            </a:r>
          </a:p>
          <a:p>
            <a:pPr marL="0" indent="0">
              <a:spcBef>
                <a:spcPts val="400"/>
              </a:spcBef>
              <a:buNone/>
            </a:pPr>
            <a:r>
              <a:rPr lang="de-CH" sz="3200" dirty="0">
                <a:solidFill>
                  <a:schemeClr val="tx1"/>
                </a:solidFill>
                <a:latin typeface="+mn-lt"/>
              </a:rPr>
              <a:t>	031 311 62 07</a:t>
            </a: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66750" y="4899463"/>
            <a:ext cx="2556000" cy="2556000"/>
          </a:xfrm>
          <a:prstGeom prst="rect">
            <a:avLst/>
          </a:prstGeom>
          <a:noFill/>
          <a:ln>
            <a:noFill/>
          </a:ln>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615657" y="4899463"/>
            <a:ext cx="2556000" cy="2556000"/>
          </a:xfrm>
          <a:prstGeom prst="rect">
            <a:avLst/>
          </a:prstGeom>
          <a:noFill/>
          <a:ln>
            <a:noFill/>
          </a:ln>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006" y="11280852"/>
            <a:ext cx="415159" cy="415159"/>
          </a:xfrm>
          <a:prstGeom prst="rect">
            <a:avLst/>
          </a:prstGeom>
        </p:spPr>
      </p:pic>
      <p:pic>
        <p:nvPicPr>
          <p:cNvPr id="14" name="Grafik 13"/>
          <p:cNvPicPr>
            <a:picLocks noChangeAspect="1"/>
          </p:cNvPicPr>
          <p:nvPr/>
        </p:nvPicPr>
        <p:blipFill rotWithShape="1">
          <a:blip r:embed="rId6" cstate="print">
            <a:extLst>
              <a:ext uri="{28A0092B-C50C-407E-A947-70E740481C1C}">
                <a14:useLocalDpi xmlns:a14="http://schemas.microsoft.com/office/drawing/2010/main" val="0"/>
              </a:ext>
            </a:extLst>
          </a:blip>
          <a:srcRect b="24216"/>
          <a:stretch/>
        </p:blipFill>
        <p:spPr>
          <a:xfrm>
            <a:off x="760007" y="10812991"/>
            <a:ext cx="415159" cy="314626"/>
          </a:xfrm>
          <a:prstGeom prst="rect">
            <a:avLst/>
          </a:prstGeom>
        </p:spPr>
      </p:pic>
      <p:pic>
        <p:nvPicPr>
          <p:cNvPr id="18" name="Grafik 17"/>
          <p:cNvPicPr>
            <a:picLocks/>
          </p:cNvPicPr>
          <p:nvPr/>
        </p:nvPicPr>
        <p:blipFill>
          <a:blip r:embed="rId7">
            <a:extLst>
              <a:ext uri="{28A0092B-C50C-407E-A947-70E740481C1C}">
                <a14:useLocalDpi xmlns:a14="http://schemas.microsoft.com/office/drawing/2010/main" val="0"/>
              </a:ext>
            </a:extLst>
          </a:blip>
          <a:stretch>
            <a:fillRect/>
          </a:stretch>
        </p:blipFill>
        <p:spPr bwMode="auto">
          <a:xfrm>
            <a:off x="8564564" y="4899463"/>
            <a:ext cx="2556000" cy="2556000"/>
          </a:xfrm>
          <a:prstGeom prst="rect">
            <a:avLst/>
          </a:prstGeom>
          <a:noFill/>
          <a:ln>
            <a:noFill/>
          </a:ln>
        </p:spPr>
      </p:pic>
      <p:pic>
        <p:nvPicPr>
          <p:cNvPr id="19" name="Grafik 18"/>
          <p:cNvPicPr/>
          <p:nvPr/>
        </p:nvPicPr>
        <p:blipFill>
          <a:blip r:embed="rId8" cstate="print">
            <a:extLst>
              <a:ext uri="{28A0092B-C50C-407E-A947-70E740481C1C}">
                <a14:useLocalDpi xmlns:a14="http://schemas.microsoft.com/office/drawing/2010/main" val="0"/>
              </a:ext>
            </a:extLst>
          </a:blip>
          <a:stretch>
            <a:fillRect/>
          </a:stretch>
        </p:blipFill>
        <p:spPr bwMode="auto">
          <a:xfrm>
            <a:off x="18541699" y="11297785"/>
            <a:ext cx="4000913" cy="1298666"/>
          </a:xfrm>
          <a:prstGeom prst="rect">
            <a:avLst/>
          </a:prstGeom>
          <a:noFill/>
          <a:ln>
            <a:noFill/>
          </a:ln>
        </p:spPr>
      </p:pic>
    </p:spTree>
    <p:extLst>
      <p:ext uri="{BB962C8B-B14F-4D97-AF65-F5344CB8AC3E}">
        <p14:creationId xmlns:p14="http://schemas.microsoft.com/office/powerpoint/2010/main" val="5715039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ser dieses KAPITELS"/>
          <p:cNvSpPr/>
          <p:nvPr/>
        </p:nvSpPr>
        <p:spPr>
          <a:xfrm rot="21000000">
            <a:off x="1709027" y="6695186"/>
            <a:ext cx="4239522" cy="4239522"/>
          </a:xfrm>
          <a:prstGeom prst="ellipse">
            <a:avLst/>
          </a:prstGeom>
          <a:solidFill>
            <a:schemeClr val="accent1"/>
          </a:solidFill>
          <a:ln w="50800" cap="rnd">
            <a:solidFill>
              <a:srgbClr val="FFFFFF"/>
            </a:solidFill>
            <a:custDash>
              <a:ds d="100000" sp="200000"/>
            </a:custDash>
          </a:ln>
          <a:extLst>
            <a:ext uri="{C572A759-6A51-4108-AA02-DFA0A04FC94B}">
              <ma14:wrappingTextBoxFlag xmlns:ma14="http://schemas.microsoft.com/office/mac/drawingml/2011/main" xmlns="" val="1"/>
            </a:ext>
          </a:extLst>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r>
              <a:rPr dirty="0"/>
              <a:t>teaser</a:t>
            </a:r>
            <a:br>
              <a:rPr dirty="0"/>
            </a:br>
            <a:r>
              <a:rPr dirty="0"/>
              <a:t>dieses KAPITELS</a:t>
            </a:r>
          </a:p>
        </p:txBody>
      </p:sp>
      <p:sp>
        <p:nvSpPr>
          <p:cNvPr id="6" name="Titel 1"/>
          <p:cNvSpPr txBox="1">
            <a:spLocks noGrp="1"/>
          </p:cNvSpPr>
          <p:nvPr>
            <p:ph type="body" idx="13"/>
          </p:nvPr>
        </p:nvSpPr>
        <p:spPr>
          <a:xfrm>
            <a:off x="16683788" y="361950"/>
            <a:ext cx="7547811" cy="13223421"/>
          </a:xfrm>
          <a:prstGeom prst="rect">
            <a:avLst/>
          </a:prstGeom>
        </p:spPr>
        <p:txBody>
          <a:bodyPr>
            <a:normAutofit/>
          </a:bodyPr>
          <a:lstStyle/>
          <a:p>
            <a:r>
              <a:rPr lang="de-CH" dirty="0">
                <a:solidFill>
                  <a:schemeClr val="tx1"/>
                </a:solidFill>
              </a:rPr>
              <a:t>Kapitel</a:t>
            </a:r>
            <a:r>
              <a:rPr dirty="0">
                <a:solidFill>
                  <a:schemeClr val="tx1"/>
                </a:solidFill>
              </a:rPr>
              <a:t> 1: </a:t>
            </a:r>
            <a:r>
              <a:rPr lang="de-CH" dirty="0">
                <a:solidFill>
                  <a:schemeClr val="tx1"/>
                </a:solidFill>
                <a:latin typeface="+mn-lt"/>
              </a:rPr>
              <a:t>Wirtschafts-standort Zug</a:t>
            </a:r>
          </a:p>
          <a:p>
            <a:pPr marL="2247900" lvl="0" indent="-2247900" defTabSz="738188">
              <a:lnSpc>
                <a:spcPct val="100000"/>
              </a:lnSpc>
              <a:spcBef>
                <a:spcPts val="3900"/>
              </a:spcBef>
              <a:buClr>
                <a:srgbClr val="1DA1EC">
                  <a:satOff val="-4060"/>
                </a:srgbClr>
              </a:buClr>
              <a:buSzPct val="100000"/>
              <a:tabLst/>
            </a:pPr>
            <a:r>
              <a:rPr lang="de-CH" sz="3800" dirty="0">
                <a:solidFill>
                  <a:schemeClr val="tx1"/>
                </a:solidFill>
                <a:sym typeface="Avenir Next Medium"/>
              </a:rPr>
              <a:t>Kapitel 2:	</a:t>
            </a:r>
            <a:r>
              <a:rPr lang="de-CH" sz="3800" dirty="0">
                <a:solidFill>
                  <a:schemeClr val="tx1"/>
                </a:solidFill>
                <a:latin typeface="+mn-lt"/>
                <a:sym typeface="Avenir Next Medium"/>
              </a:rPr>
              <a:t>Herausforderungen </a:t>
            </a:r>
          </a:p>
          <a:p>
            <a:pPr marL="2247900" indent="-2247900" defTabSz="738188">
              <a:lnSpc>
                <a:spcPct val="100000"/>
              </a:lnSpc>
              <a:spcBef>
                <a:spcPts val="3900"/>
              </a:spcBef>
              <a:buClr>
                <a:srgbClr val="1DA1EC">
                  <a:satOff val="-4060"/>
                </a:srgbClr>
              </a:buClr>
              <a:buSzPct val="100000"/>
              <a:tabLst/>
            </a:pPr>
            <a:r>
              <a:rPr lang="de-CH" sz="3800" dirty="0">
                <a:solidFill>
                  <a:schemeClr val="tx1"/>
                </a:solidFill>
                <a:sym typeface="Avenir Next Medium"/>
              </a:rPr>
              <a:t>Kapitel 3:	</a:t>
            </a:r>
            <a:r>
              <a:rPr lang="de-CH" sz="3800" dirty="0">
                <a:solidFill>
                  <a:schemeClr val="tx1"/>
                </a:solidFill>
                <a:latin typeface="+mn-lt"/>
                <a:sym typeface="Avenir Next Medium"/>
              </a:rPr>
              <a:t>Wirtschaftswachstum</a:t>
            </a:r>
          </a:p>
          <a:p>
            <a:pPr marL="2247900" lvl="0" indent="-2247900" defTabSz="738188">
              <a:lnSpc>
                <a:spcPct val="100000"/>
              </a:lnSpc>
              <a:spcBef>
                <a:spcPts val="3900"/>
              </a:spcBef>
              <a:buClr>
                <a:srgbClr val="1DA1EC">
                  <a:satOff val="-4060"/>
                </a:srgbClr>
              </a:buClr>
              <a:buSzPct val="100000"/>
              <a:tabLst/>
            </a:pPr>
            <a:r>
              <a:rPr lang="de-CH" sz="3800" dirty="0">
                <a:solidFill>
                  <a:schemeClr val="tx1"/>
                </a:solidFill>
                <a:sym typeface="Avenir Next Medium"/>
              </a:rPr>
              <a:t>Kapitel 4:	</a:t>
            </a:r>
            <a:r>
              <a:rPr lang="de-CH" sz="3800" dirty="0">
                <a:solidFill>
                  <a:schemeClr val="tx1"/>
                </a:solidFill>
                <a:latin typeface="+mn-lt"/>
                <a:sym typeface="Avenir Next Medium"/>
              </a:rPr>
              <a:t>Einfluss auf Einstellungen</a:t>
            </a:r>
          </a:p>
          <a:p>
            <a:pPr marL="2247900" lvl="0" indent="-2247900" defTabSz="738188">
              <a:lnSpc>
                <a:spcPct val="100000"/>
              </a:lnSpc>
              <a:spcBef>
                <a:spcPts val="3900"/>
              </a:spcBef>
              <a:buClr>
                <a:srgbClr val="1DA1EC">
                  <a:satOff val="-4060"/>
                </a:srgbClr>
              </a:buClr>
              <a:buSzPct val="100000"/>
              <a:tabLst/>
            </a:pPr>
            <a:r>
              <a:rPr lang="de-CH" sz="3800" dirty="0">
                <a:solidFill>
                  <a:schemeClr val="tx1"/>
                </a:solidFill>
                <a:sym typeface="Avenir Next Medium"/>
              </a:rPr>
              <a:t>Kapitel 5:	</a:t>
            </a:r>
            <a:r>
              <a:rPr lang="de-CH" sz="3800" dirty="0">
                <a:solidFill>
                  <a:schemeClr val="tx1"/>
                </a:solidFill>
                <a:latin typeface="+mn-lt"/>
                <a:sym typeface="Avenir Next Medium"/>
              </a:rPr>
              <a:t>Synthese</a:t>
            </a:r>
          </a:p>
          <a:p>
            <a:endParaRPr dirty="0">
              <a:solidFill>
                <a:schemeClr val="tx1"/>
              </a:solidFill>
            </a:endParaRPr>
          </a:p>
        </p:txBody>
      </p:sp>
      <p:pic>
        <p:nvPicPr>
          <p:cNvPr id="8" name="Bildplatzhalter 7" descr="Ein Bild, das Gebäude, Fries, Säule, Wand enthält.&#10;&#10;Automatisch generierte Beschreibung">
            <a:extLst>
              <a:ext uri="{FF2B5EF4-FFF2-40B4-BE49-F238E27FC236}">
                <a16:creationId xmlns:a16="http://schemas.microsoft.com/office/drawing/2014/main" id="{A26723ED-B5CD-4024-99A8-590A9DEABC4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7397" r="17397"/>
          <a:stretch>
            <a:fillRect/>
          </a:stretch>
        </p:blipFill>
        <p:spPr/>
      </p:pic>
    </p:spTree>
    <p:extLst>
      <p:ext uri="{BB962C8B-B14F-4D97-AF65-F5344CB8AC3E}">
        <p14:creationId xmlns:p14="http://schemas.microsoft.com/office/powerpoint/2010/main" val="41873330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t>Einstellung zur Zuger Wirtschaft</a:t>
            </a:r>
          </a:p>
        </p:txBody>
      </p:sp>
      <p:sp>
        <p:nvSpPr>
          <p:cNvPr id="3" name="Fragetext"/>
          <p:cNvSpPr>
            <a:spLocks noGrp="1"/>
          </p:cNvSpPr>
          <p:nvPr>
            <p:ph type="body" sz="quarter" idx="14"/>
          </p:nvPr>
        </p:nvSpPr>
        <p:spPr>
          <a:xfrm>
            <a:off x="239684" y="3297783"/>
            <a:ext cx="7641572" cy="1895904"/>
          </a:xfrm>
        </p:spPr>
        <p:txBody>
          <a:bodyPr/>
          <a:lstStyle/>
          <a:p>
            <a:r>
              <a:t>Und wie würden Sie Ihre Einstellung zur Zuger Wirtschaft ganz allgemein bezeichnen?
in % Einwohner:innen des Kanton Zug ab 18 Jahren</a:t>
            </a:r>
          </a:p>
        </p:txBody>
      </p:sp>
      <p:sp>
        <p:nvSpPr>
          <p:cNvPr id="4" name="Fusszeile"/>
          <p:cNvSpPr>
            <a:spLocks noGrp="1"/>
          </p:cNvSpPr>
          <p:nvPr>
            <p:ph type="body" sz="quarter" idx="15" hasCustomPrompt="1"/>
          </p:nvPr>
        </p:nvSpPr>
        <p:spPr>
          <a:xfrm>
            <a:off x="239684" y="12729809"/>
            <a:ext cx="7641573" cy="307777"/>
          </a:xfrm>
        </p:spPr>
        <p:txBody>
          <a:bodyPr/>
          <a:lstStyle/>
          <a:p>
            <a:r>
              <a:t>© gfs.bern, Wirtschaft Zug, November/Dezember 2024 (N=1002)</a:t>
            </a:r>
          </a:p>
        </p:txBody>
      </p:sp>
      <p:pic>
        <p:nvPicPr>
          <p:cNvPr id="5" name="Bild"/>
          <p:cNvPicPr>
            <a:picLocks noGrp="1"/>
          </p:cNvPicPr>
          <p:nvPr>
            <p:ph sz="quarter" idx="18"/>
          </p:nvPr>
        </p:nvPicPr>
        <p:blipFill>
          <a:blip r:embed="rId2" cstate="print"/>
          <a:stretch>
            <a:fillRect/>
          </a:stretch>
        </p:blipFill>
        <p:spPr>
          <a:xfrm>
            <a:off x="8184000" y="3096000"/>
            <a:ext cx="16200000" cy="7524000"/>
          </a:xfrm>
          <a:prstGeom prst="rect">
            <a:avLst/>
          </a:prstGeom>
        </p:spPr>
      </p:pic>
      <p:pic>
        <p:nvPicPr>
          <p:cNvPr id="6" name="Bild">
            <a:extLst>
              <a:ext uri="{FF2B5EF4-FFF2-40B4-BE49-F238E27FC236}">
                <a16:creationId xmlns:a16="http://schemas.microsoft.com/office/drawing/2014/main" id="{276824B2-4FB4-9AAE-91E3-437189F2D4A4}"/>
              </a:ext>
            </a:extLst>
          </p:cNvPr>
          <p:cNvPicPr>
            <a:picLocks/>
          </p:cNvPicPr>
          <p:nvPr/>
        </p:nvPicPr>
        <p:blipFill>
          <a:blip r:embed="rId3" cstate="print"/>
          <a:stretch>
            <a:fillRect/>
          </a:stretch>
        </p:blipFill>
        <p:spPr>
          <a:xfrm>
            <a:off x="8313743" y="10219105"/>
            <a:ext cx="6118210" cy="2879498"/>
          </a:xfrm>
          <a:prstGeom prst="rect">
            <a:avLst/>
          </a:prstGeom>
        </p:spPr>
      </p:pic>
      <p:sp>
        <p:nvSpPr>
          <p:cNvPr id="7" name="Textfeld 6">
            <a:extLst>
              <a:ext uri="{FF2B5EF4-FFF2-40B4-BE49-F238E27FC236}">
                <a16:creationId xmlns:a16="http://schemas.microsoft.com/office/drawing/2014/main" id="{B5F22669-3BB7-73DB-71F8-343C59A4E201}"/>
              </a:ext>
            </a:extLst>
          </p:cNvPr>
          <p:cNvSpPr txBox="1"/>
          <p:nvPr/>
        </p:nvSpPr>
        <p:spPr>
          <a:xfrm>
            <a:off x="8476735" y="9576486"/>
            <a:ext cx="1260389" cy="4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nchorCtr="0">
            <a:noAutofit/>
          </a:bodyPr>
          <a:lstStyle/>
          <a:p>
            <a:pPr marL="0" marR="0" indent="0" defTabSz="821531" rtl="0" fontAlgn="auto" latinLnBrk="0" hangingPunct="0">
              <a:lnSpc>
                <a:spcPct val="100000"/>
              </a:lnSpc>
              <a:spcBef>
                <a:spcPts val="0"/>
              </a:spcBef>
              <a:spcAft>
                <a:spcPts val="0"/>
              </a:spcAft>
              <a:buClrTx/>
              <a:buSzTx/>
              <a:buFontTx/>
              <a:buNone/>
              <a:tabLst/>
            </a:pPr>
            <a:r>
              <a:rPr kumimoji="0" lang="de-CH" sz="3600" b="0" i="0" u="none" strike="noStrike" cap="none" spc="0" normalizeH="0" baseline="0" dirty="0">
                <a:ln>
                  <a:noFill/>
                </a:ln>
                <a:solidFill>
                  <a:schemeClr val="bg1"/>
                </a:solidFill>
                <a:effectLst/>
                <a:uFillTx/>
                <a:latin typeface="+mn-lt"/>
                <a:ea typeface="Avenir Next Medium"/>
                <a:cs typeface="Avenir Next Medium"/>
                <a:sym typeface="Avenir Next Medium"/>
              </a:rPr>
              <a:t>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t>Einstellung Schweizer/Zuger Wirtschaft nach Untergruppen</a:t>
            </a:r>
          </a:p>
        </p:txBody>
      </p:sp>
      <p:sp>
        <p:nvSpPr>
          <p:cNvPr id="3" name="Fragetext"/>
          <p:cNvSpPr>
            <a:spLocks noGrp="1"/>
          </p:cNvSpPr>
          <p:nvPr>
            <p:ph type="body" sz="quarter" idx="14"/>
          </p:nvPr>
        </p:nvSpPr>
        <p:spPr>
          <a:xfrm>
            <a:off x="239684" y="5004000"/>
            <a:ext cx="7641572" cy="2820516"/>
          </a:xfrm>
        </p:spPr>
        <p:txBody>
          <a:bodyPr/>
          <a:lstStyle/>
          <a:p>
            <a:r>
              <a:rPr dirty="0"/>
              <a:t>Wie </a:t>
            </a:r>
            <a:r>
              <a:rPr dirty="0" err="1"/>
              <a:t>würden</a:t>
            </a:r>
            <a:r>
              <a:rPr dirty="0"/>
              <a:t> Sie </a:t>
            </a:r>
            <a:r>
              <a:rPr dirty="0" err="1"/>
              <a:t>Ihre</a:t>
            </a:r>
            <a:r>
              <a:rPr dirty="0"/>
              <a:t> </a:t>
            </a:r>
            <a:r>
              <a:rPr dirty="0" err="1"/>
              <a:t>Einstellung</a:t>
            </a:r>
            <a:r>
              <a:rPr dirty="0"/>
              <a:t> </a:t>
            </a:r>
            <a:r>
              <a:rPr dirty="0" err="1"/>
              <a:t>zur</a:t>
            </a:r>
            <a:r>
              <a:rPr dirty="0"/>
              <a:t> Schweizer/</a:t>
            </a:r>
            <a:r>
              <a:rPr dirty="0" err="1"/>
              <a:t>Zuger</a:t>
            </a:r>
            <a:r>
              <a:rPr dirty="0"/>
              <a:t> </a:t>
            </a:r>
            <a:r>
              <a:rPr dirty="0" err="1"/>
              <a:t>Wirtschaft</a:t>
            </a:r>
            <a:r>
              <a:rPr dirty="0"/>
              <a:t> </a:t>
            </a:r>
            <a:r>
              <a:rPr dirty="0" err="1"/>
              <a:t>ganz</a:t>
            </a:r>
            <a:r>
              <a:rPr dirty="0"/>
              <a:t> </a:t>
            </a:r>
            <a:r>
              <a:rPr dirty="0" err="1"/>
              <a:t>allgemein</a:t>
            </a:r>
            <a:r>
              <a:rPr dirty="0"/>
              <a:t> </a:t>
            </a:r>
            <a:r>
              <a:rPr dirty="0" err="1"/>
              <a:t>bezeichnen</a:t>
            </a:r>
            <a:r>
              <a:rPr dirty="0"/>
              <a:t>?
in % </a:t>
            </a:r>
            <a:r>
              <a:rPr dirty="0" err="1"/>
              <a:t>Einwohner:innen</a:t>
            </a:r>
            <a:r>
              <a:rPr dirty="0"/>
              <a:t> des Kanton Zug ab 18 Jahren, </a:t>
            </a:r>
            <a:r>
              <a:rPr dirty="0" err="1"/>
              <a:t>Anteil</a:t>
            </a:r>
            <a:r>
              <a:rPr dirty="0"/>
              <a:t> "</a:t>
            </a:r>
            <a:r>
              <a:rPr dirty="0" err="1"/>
              <a:t>eher</a:t>
            </a:r>
            <a:r>
              <a:rPr dirty="0"/>
              <a:t>/</a:t>
            </a:r>
            <a:r>
              <a:rPr dirty="0" err="1"/>
              <a:t>sehr</a:t>
            </a:r>
            <a:r>
              <a:rPr dirty="0"/>
              <a:t> </a:t>
            </a:r>
            <a:r>
              <a:rPr dirty="0" err="1"/>
              <a:t>positiv</a:t>
            </a:r>
            <a:r>
              <a:rPr dirty="0"/>
              <a:t>"</a:t>
            </a:r>
          </a:p>
        </p:txBody>
      </p:sp>
      <p:sp>
        <p:nvSpPr>
          <p:cNvPr id="4" name="Fusszeile"/>
          <p:cNvSpPr>
            <a:spLocks noGrp="1"/>
          </p:cNvSpPr>
          <p:nvPr>
            <p:ph type="body" sz="quarter" idx="15" hasCustomPrompt="1"/>
          </p:nvPr>
        </p:nvSpPr>
        <p:spPr>
          <a:xfrm>
            <a:off x="239684" y="12729809"/>
            <a:ext cx="7641573" cy="307777"/>
          </a:xfrm>
        </p:spPr>
        <p:txBody>
          <a:bodyPr/>
          <a:lstStyle/>
          <a:p>
            <a:r>
              <a:t>© gfs.bern, Wirtschaft Zug, November/Dezember 2024 (n=815-1002)</a:t>
            </a:r>
          </a:p>
        </p:txBody>
      </p:sp>
      <p:pic>
        <p:nvPicPr>
          <p:cNvPr id="5" name="Bild"/>
          <p:cNvPicPr>
            <a:picLocks noGrp="1"/>
          </p:cNvPicPr>
          <p:nvPr>
            <p:ph sz="quarter" idx="18"/>
          </p:nvPr>
        </p:nvPicPr>
        <p:blipFill>
          <a:blip r:embed="rId2" cstate="print"/>
          <a:stretch>
            <a:fillRect/>
          </a:stretch>
        </p:blipFill>
        <p:spPr>
          <a:xfrm>
            <a:off x="8445729" y="751588"/>
            <a:ext cx="13228321" cy="122966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t>Aussagen zur Zuger Wirtschaft</a:t>
            </a:r>
          </a:p>
        </p:txBody>
      </p:sp>
      <p:sp>
        <p:nvSpPr>
          <p:cNvPr id="3" name="Fragetext"/>
          <p:cNvSpPr>
            <a:spLocks noGrp="1"/>
          </p:cNvSpPr>
          <p:nvPr>
            <p:ph type="body" sz="quarter" idx="14"/>
          </p:nvPr>
        </p:nvSpPr>
        <p:spPr>
          <a:xfrm>
            <a:off x="239684" y="3297783"/>
            <a:ext cx="7641572" cy="1895904"/>
          </a:xfrm>
        </p:spPr>
        <p:txBody>
          <a:bodyPr/>
          <a:lstStyle/>
          <a:p>
            <a:r>
              <a:t>Es gibt verschiedene allgemeine Aussagen zur Zuger Wirtschaft. Geben Sie bitte jeweils an, ob Sie damit einverstanden sind.
in % Einwohner:innen des Kanton Zug ab 18 Jahren</a:t>
            </a:r>
          </a:p>
        </p:txBody>
      </p:sp>
      <p:sp>
        <p:nvSpPr>
          <p:cNvPr id="4" name="Fusszeile"/>
          <p:cNvSpPr>
            <a:spLocks noGrp="1"/>
          </p:cNvSpPr>
          <p:nvPr>
            <p:ph type="body" sz="quarter" idx="15" hasCustomPrompt="1"/>
          </p:nvPr>
        </p:nvSpPr>
        <p:spPr>
          <a:xfrm>
            <a:off x="239684" y="12729809"/>
            <a:ext cx="7641573" cy="307777"/>
          </a:xfrm>
        </p:spPr>
        <p:txBody>
          <a:bodyPr/>
          <a:lstStyle/>
          <a:p>
            <a:r>
              <a:t>© gfs.bern, Wirtschaft Zug, November/Dezember 2024 (N=1002)</a:t>
            </a:r>
          </a:p>
        </p:txBody>
      </p:sp>
      <p:pic>
        <p:nvPicPr>
          <p:cNvPr id="5" name="Bild"/>
          <p:cNvPicPr>
            <a:picLocks noGrp="1"/>
          </p:cNvPicPr>
          <p:nvPr>
            <p:ph sz="quarter" idx="18"/>
          </p:nvPr>
        </p:nvPicPr>
        <p:blipFill>
          <a:blip r:embed="rId2" cstate="print"/>
          <a:stretch>
            <a:fillRect/>
          </a:stretch>
        </p:blipFill>
        <p:spPr>
          <a:xfrm>
            <a:off x="8129848" y="611525"/>
            <a:ext cx="14538036" cy="124929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t>Aussagen zum Unterschied zwischen KMU und grossen Unternehmen</a:t>
            </a:r>
          </a:p>
        </p:txBody>
      </p:sp>
      <p:sp>
        <p:nvSpPr>
          <p:cNvPr id="3" name="Fragetext"/>
          <p:cNvSpPr>
            <a:spLocks noGrp="1"/>
          </p:cNvSpPr>
          <p:nvPr>
            <p:ph type="body" sz="quarter" idx="14"/>
          </p:nvPr>
        </p:nvSpPr>
        <p:spPr>
          <a:xfrm>
            <a:off x="239684" y="5004000"/>
            <a:ext cx="7641572" cy="1895904"/>
          </a:xfrm>
        </p:spPr>
        <p:txBody>
          <a:bodyPr/>
          <a:lstStyle/>
          <a:p>
            <a:r>
              <a:t>Über den Unterschied zwischen KMU und grossen Unternehmen hört man Verschiedenes. Geben Sie bitte jeweils an, ob Sie mit den nachfolgenden Aussagen einverstanden sind.
in % Einwohner:innen des Kanton Zug ab 18 Jahren</a:t>
            </a:r>
          </a:p>
        </p:txBody>
      </p:sp>
      <p:sp>
        <p:nvSpPr>
          <p:cNvPr id="4" name="Fusszeile"/>
          <p:cNvSpPr>
            <a:spLocks noGrp="1"/>
          </p:cNvSpPr>
          <p:nvPr>
            <p:ph type="body" sz="quarter" idx="15" hasCustomPrompt="1"/>
          </p:nvPr>
        </p:nvSpPr>
        <p:spPr>
          <a:xfrm>
            <a:off x="239684" y="12729809"/>
            <a:ext cx="7641573" cy="307777"/>
          </a:xfrm>
        </p:spPr>
        <p:txBody>
          <a:bodyPr/>
          <a:lstStyle/>
          <a:p>
            <a:r>
              <a:t>© gfs.bern, Wirtschaft Zug, November/Dezember 2024 (N=1002)</a:t>
            </a:r>
          </a:p>
        </p:txBody>
      </p:sp>
      <p:pic>
        <p:nvPicPr>
          <p:cNvPr id="5" name="Bild"/>
          <p:cNvPicPr>
            <a:picLocks noGrp="1"/>
          </p:cNvPicPr>
          <p:nvPr>
            <p:ph sz="quarter" idx="18"/>
          </p:nvPr>
        </p:nvPicPr>
        <p:blipFill>
          <a:blip r:embed="rId2" cstate="print"/>
          <a:stretch>
            <a:fillRect/>
          </a:stretch>
        </p:blipFill>
        <p:spPr>
          <a:xfrm>
            <a:off x="8163680" y="2826000"/>
            <a:ext cx="16200000" cy="8064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aser dieses KAPITELS"/>
          <p:cNvSpPr/>
          <p:nvPr/>
        </p:nvSpPr>
        <p:spPr>
          <a:xfrm rot="21000000">
            <a:off x="1709027" y="6695186"/>
            <a:ext cx="4239522" cy="4239522"/>
          </a:xfrm>
          <a:prstGeom prst="ellipse">
            <a:avLst/>
          </a:prstGeom>
          <a:solidFill>
            <a:schemeClr val="accent1"/>
          </a:solidFill>
          <a:ln w="50800" cap="rnd">
            <a:solidFill>
              <a:srgbClr val="FFFFFF"/>
            </a:solidFill>
            <a:custDash>
              <a:ds d="100000" sp="200000"/>
            </a:custDash>
          </a:ln>
          <a:extLst>
            <a:ext uri="{C572A759-6A51-4108-AA02-DFA0A04FC94B}">
              <ma14:wrappingTextBoxFlag xmlns:ma14="http://schemas.microsoft.com/office/mac/drawingml/2011/main" xmlns="" val="1"/>
            </a:ext>
          </a:extLst>
        </p:spPr>
        <p:txBody>
          <a:bodyPr lIns="71437" tIns="71437" rIns="71437" bIns="71437" anchor="ctr"/>
          <a:lstStyle/>
          <a:p>
            <a:pPr algn="ctr">
              <a:lnSpc>
                <a:spcPct val="80000"/>
              </a:lnSpc>
              <a:spcBef>
                <a:spcPts val="0"/>
              </a:spcBef>
              <a:defRPr sz="3800" cap="all">
                <a:solidFill>
                  <a:srgbClr val="FFFFFF"/>
                </a:solidFill>
                <a:latin typeface="Fira Sans Condensed Bold"/>
                <a:ea typeface="Fira Sans Condensed Bold"/>
                <a:cs typeface="Fira Sans Condensed Bold"/>
                <a:sym typeface="Fira Sans Condensed Bold"/>
              </a:defRPr>
            </a:pPr>
            <a:r>
              <a:rPr dirty="0"/>
              <a:t>teaser</a:t>
            </a:r>
            <a:br>
              <a:rPr dirty="0"/>
            </a:br>
            <a:r>
              <a:rPr dirty="0"/>
              <a:t>dieses KAPITELS</a:t>
            </a:r>
          </a:p>
        </p:txBody>
      </p:sp>
      <p:sp>
        <p:nvSpPr>
          <p:cNvPr id="6" name="Titel 1"/>
          <p:cNvSpPr txBox="1">
            <a:spLocks noGrp="1"/>
          </p:cNvSpPr>
          <p:nvPr>
            <p:ph type="body" idx="13"/>
          </p:nvPr>
        </p:nvSpPr>
        <p:spPr>
          <a:xfrm>
            <a:off x="16683788" y="361950"/>
            <a:ext cx="7547811" cy="13223421"/>
          </a:xfrm>
          <a:prstGeom prst="rect">
            <a:avLst/>
          </a:prstGeom>
        </p:spPr>
        <p:txBody>
          <a:bodyPr>
            <a:normAutofit/>
          </a:bodyPr>
          <a:lstStyle/>
          <a:p>
            <a:r>
              <a:rPr lang="de-CH" dirty="0">
                <a:solidFill>
                  <a:schemeClr val="tx1"/>
                </a:solidFill>
              </a:rPr>
              <a:t>Kapitel</a:t>
            </a:r>
            <a:r>
              <a:rPr dirty="0">
                <a:solidFill>
                  <a:schemeClr val="tx1"/>
                </a:solidFill>
              </a:rPr>
              <a:t> </a:t>
            </a:r>
            <a:r>
              <a:rPr lang="de-CH" dirty="0">
                <a:solidFill>
                  <a:schemeClr val="tx1"/>
                </a:solidFill>
              </a:rPr>
              <a:t>2</a:t>
            </a:r>
            <a:r>
              <a:rPr dirty="0">
                <a:solidFill>
                  <a:schemeClr val="tx1"/>
                </a:solidFill>
              </a:rPr>
              <a:t>: </a:t>
            </a:r>
            <a:r>
              <a:rPr lang="de-CH" sz="7200" dirty="0">
                <a:solidFill>
                  <a:schemeClr val="tx1"/>
                </a:solidFill>
                <a:latin typeface="+mn-lt"/>
                <a:sym typeface="Avenir Next Medium"/>
              </a:rPr>
              <a:t>Heraus-forderungen </a:t>
            </a:r>
          </a:p>
          <a:p>
            <a:pPr marL="2247900" indent="-2247900" defTabSz="738188">
              <a:lnSpc>
                <a:spcPct val="100000"/>
              </a:lnSpc>
              <a:spcBef>
                <a:spcPts val="3900"/>
              </a:spcBef>
              <a:buClr>
                <a:srgbClr val="1DA1EC">
                  <a:satOff val="-4060"/>
                </a:srgbClr>
              </a:buClr>
              <a:buSzPct val="100000"/>
              <a:tabLst/>
            </a:pPr>
            <a:r>
              <a:rPr lang="de-CH" sz="3800" dirty="0">
                <a:solidFill>
                  <a:schemeClr val="tx1"/>
                </a:solidFill>
                <a:sym typeface="Avenir Next Medium"/>
              </a:rPr>
              <a:t>Kapitel 3:	</a:t>
            </a:r>
            <a:r>
              <a:rPr lang="de-CH" sz="3800" dirty="0">
                <a:solidFill>
                  <a:schemeClr val="tx1"/>
                </a:solidFill>
                <a:latin typeface="+mn-lt"/>
                <a:sym typeface="Avenir Next Medium"/>
              </a:rPr>
              <a:t>Wirtschaftswachstum</a:t>
            </a:r>
          </a:p>
          <a:p>
            <a:pPr marL="2247900" lvl="0" indent="-2247900" defTabSz="738188">
              <a:lnSpc>
                <a:spcPct val="100000"/>
              </a:lnSpc>
              <a:spcBef>
                <a:spcPts val="3900"/>
              </a:spcBef>
              <a:buClr>
                <a:srgbClr val="1DA1EC">
                  <a:satOff val="-4060"/>
                </a:srgbClr>
              </a:buClr>
              <a:buSzPct val="100000"/>
              <a:tabLst/>
            </a:pPr>
            <a:r>
              <a:rPr lang="de-CH" sz="3800" dirty="0">
                <a:solidFill>
                  <a:schemeClr val="tx1"/>
                </a:solidFill>
                <a:sym typeface="Avenir Next Medium"/>
              </a:rPr>
              <a:t>Kapitel 4:	</a:t>
            </a:r>
            <a:r>
              <a:rPr lang="de-CH" sz="3800" dirty="0">
                <a:solidFill>
                  <a:schemeClr val="tx1"/>
                </a:solidFill>
                <a:latin typeface="+mn-lt"/>
                <a:sym typeface="Avenir Next Medium"/>
              </a:rPr>
              <a:t>Einfluss auf Einstellungen</a:t>
            </a:r>
          </a:p>
          <a:p>
            <a:pPr marL="2247900" lvl="0" indent="-2247900" defTabSz="738188">
              <a:lnSpc>
                <a:spcPct val="100000"/>
              </a:lnSpc>
              <a:spcBef>
                <a:spcPts val="3900"/>
              </a:spcBef>
              <a:buClr>
                <a:srgbClr val="1DA1EC">
                  <a:satOff val="-4060"/>
                </a:srgbClr>
              </a:buClr>
              <a:buSzPct val="100000"/>
              <a:tabLst/>
            </a:pPr>
            <a:r>
              <a:rPr lang="de-CH" sz="3800" dirty="0">
                <a:solidFill>
                  <a:schemeClr val="tx1"/>
                </a:solidFill>
                <a:sym typeface="Avenir Next Medium"/>
              </a:rPr>
              <a:t>Kapitel 5:	</a:t>
            </a:r>
            <a:r>
              <a:rPr lang="de-CH" sz="3800" dirty="0">
                <a:solidFill>
                  <a:schemeClr val="tx1"/>
                </a:solidFill>
                <a:latin typeface="+mn-lt"/>
                <a:sym typeface="Avenir Next Medium"/>
              </a:rPr>
              <a:t>Synthese</a:t>
            </a:r>
          </a:p>
          <a:p>
            <a:endParaRPr dirty="0">
              <a:solidFill>
                <a:schemeClr val="tx1"/>
              </a:solidFill>
            </a:endParaRPr>
          </a:p>
        </p:txBody>
      </p:sp>
      <p:pic>
        <p:nvPicPr>
          <p:cNvPr id="8" name="Bildplatzhalter 7" descr="Ein Bild, das Geld, Währung, Bargeld, Metall enthält.&#10;&#10;Automatisch generierte Beschreibung">
            <a:extLst>
              <a:ext uri="{FF2B5EF4-FFF2-40B4-BE49-F238E27FC236}">
                <a16:creationId xmlns:a16="http://schemas.microsoft.com/office/drawing/2014/main" id="{73231F12-D03E-44EA-582B-B232DF2526A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7457" r="17457"/>
          <a:stretch>
            <a:fillRect/>
          </a:stretch>
        </p:blipFill>
        <p:spPr/>
      </p:pic>
    </p:spTree>
    <p:extLst>
      <p:ext uri="{BB962C8B-B14F-4D97-AF65-F5344CB8AC3E}">
        <p14:creationId xmlns:p14="http://schemas.microsoft.com/office/powerpoint/2010/main" val="12933830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fiktitel"/>
          <p:cNvSpPr>
            <a:spLocks noGrp="1"/>
          </p:cNvSpPr>
          <p:nvPr>
            <p:ph type="body" sz="quarter" idx="13"/>
          </p:nvPr>
        </p:nvSpPr>
        <p:spPr>
          <a:xfrm>
            <a:off x="239683" y="664926"/>
            <a:ext cx="7641573" cy="2606041"/>
          </a:xfrm>
        </p:spPr>
        <p:txBody>
          <a:bodyPr/>
          <a:lstStyle/>
          <a:p>
            <a:r>
              <a:t>Wichtigste Sorgen Kanton Zug</a:t>
            </a:r>
          </a:p>
        </p:txBody>
      </p:sp>
      <p:sp>
        <p:nvSpPr>
          <p:cNvPr id="3" name="Fragetext"/>
          <p:cNvSpPr>
            <a:spLocks noGrp="1"/>
          </p:cNvSpPr>
          <p:nvPr>
            <p:ph type="body" sz="quarter" idx="14"/>
          </p:nvPr>
        </p:nvSpPr>
        <p:spPr>
          <a:xfrm>
            <a:off x="239684" y="3297783"/>
            <a:ext cx="7641572" cy="1895904"/>
          </a:xfrm>
        </p:spPr>
        <p:txBody>
          <a:bodyPr/>
          <a:lstStyle/>
          <a:p>
            <a:r>
              <a:t>In der Folge sehen Sie eine Auswahl von Themen, über die in der letzten Zeit viel diskutiert und geschrieben worden ist. Geben Sie bitte zu jeder an, ob Sie aus Ihrer Sicht zu den wichtigsten Sorgen im Kanton Zug gehört.
in % Einwohner:innen des Kanton Zug ab 18 Jahren</a:t>
            </a:r>
          </a:p>
        </p:txBody>
      </p:sp>
      <p:sp>
        <p:nvSpPr>
          <p:cNvPr id="4" name="Fusszeile"/>
          <p:cNvSpPr>
            <a:spLocks noGrp="1"/>
          </p:cNvSpPr>
          <p:nvPr>
            <p:ph type="body" sz="quarter" idx="15" hasCustomPrompt="1"/>
          </p:nvPr>
        </p:nvSpPr>
        <p:spPr>
          <a:xfrm>
            <a:off x="239684" y="12729809"/>
            <a:ext cx="7641573" cy="307777"/>
          </a:xfrm>
        </p:spPr>
        <p:txBody>
          <a:bodyPr/>
          <a:lstStyle/>
          <a:p>
            <a:r>
              <a:t>© gfs.bern, Wirtschaft Zug, November/Dezember 2024 (N=1002)</a:t>
            </a:r>
          </a:p>
        </p:txBody>
      </p:sp>
      <p:pic>
        <p:nvPicPr>
          <p:cNvPr id="5" name="Bild"/>
          <p:cNvPicPr>
            <a:picLocks noGrp="1"/>
          </p:cNvPicPr>
          <p:nvPr>
            <p:ph sz="quarter" idx="18"/>
          </p:nvPr>
        </p:nvPicPr>
        <p:blipFill>
          <a:blip r:embed="rId2" cstate="print"/>
          <a:stretch>
            <a:fillRect/>
          </a:stretch>
        </p:blipFill>
        <p:spPr>
          <a:xfrm>
            <a:off x="8163680" y="3402000"/>
            <a:ext cx="16200000" cy="6912000"/>
          </a:xfrm>
          <a:prstGeom prst="rect">
            <a:avLst/>
          </a:prstGeom>
        </p:spPr>
      </p:pic>
    </p:spTree>
  </p:cSld>
  <p:clrMapOvr>
    <a:masterClrMapping/>
  </p:clrMapOvr>
</p:sld>
</file>

<file path=ppt/theme/theme1.xml><?xml version="1.0" encoding="utf-8"?>
<a:theme xmlns:a="http://schemas.openxmlformats.org/drawingml/2006/main" name="New_Template7">
  <a:themeElements>
    <a:clrScheme name="Benutzerdefiniert 4">
      <a:dk1>
        <a:sysClr val="windowText" lastClr="000000"/>
      </a:dk1>
      <a:lt1>
        <a:sysClr val="window" lastClr="FFFFFF"/>
      </a:lt1>
      <a:dk2>
        <a:srgbClr val="44546A"/>
      </a:dk2>
      <a:lt2>
        <a:srgbClr val="F0F0F0"/>
      </a:lt2>
      <a:accent1>
        <a:srgbClr val="709999"/>
      </a:accent1>
      <a:accent2>
        <a:srgbClr val="84A59D"/>
      </a:accent2>
      <a:accent3>
        <a:srgbClr val="1DA1EC"/>
      </a:accent3>
      <a:accent4>
        <a:srgbClr val="435764"/>
      </a:accent4>
      <a:accent5>
        <a:srgbClr val="748597"/>
      </a:accent5>
      <a:accent6>
        <a:srgbClr val="827A7E"/>
      </a:accent6>
      <a:hlink>
        <a:srgbClr val="000000"/>
      </a:hlink>
      <a:folHlink>
        <a:srgbClr val="000000"/>
      </a:folHlink>
    </a:clrScheme>
    <a:fontScheme name="New_Template7">
      <a:majorFont>
        <a:latin typeface="Fira Sans Bold"/>
        <a:ea typeface="Fira Sans Bold"/>
        <a:cs typeface="Fira Sans Bold"/>
      </a:majorFont>
      <a:minorFont>
        <a:latin typeface="Fira Sans"/>
        <a:ea typeface="Fira Sans"/>
        <a:cs typeface="Fira Sans"/>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90000" tIns="90000" rIns="90000" bIns="90000" numCol="1" spcCol="38100" rtlCol="0" fromWordArt="0" anchor="t" anchorCtr="0" forceAA="0" compatLnSpc="1">
        <a:prstTxWarp prst="textNoShape">
          <a:avLst/>
        </a:prstTxWarp>
        <a:noAutofit/>
      </a:bodyPr>
      <a:lstStyle>
        <a:defPPr marL="0" marR="0" indent="0" defTabSz="821531" rtl="0" fontAlgn="auto" latinLnBrk="0" hangingPunct="0">
          <a:spcBef>
            <a:spcPts val="0"/>
          </a:spcBef>
          <a:spcAft>
            <a:spcPts val="0"/>
          </a:spcAft>
          <a:buClrTx/>
          <a:buSzTx/>
          <a:buFontTx/>
          <a:buNone/>
          <a:tabLst/>
          <a:defRPr sz="3800" dirty="0" err="1" smtClean="0">
            <a:solidFill>
              <a:srgbClr val="FFFFFF"/>
            </a:solidFill>
            <a:latin typeface="Fira Sans Condensed Bold" panose="020B0803050000020004" pitchFamily="34" charset="0"/>
            <a:ea typeface="Fira Sans Condensed Bold"/>
            <a:cs typeface="Fira Sans Condensed Bold"/>
            <a:sym typeface="Fira Sans Condensed Bold"/>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t" anchorCtr="0">
        <a:noAutofit/>
      </a:bodyPr>
      <a:lstStyle>
        <a:defPPr marL="0" marR="0" indent="0"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dirty="0" err="1" smtClean="0">
            <a:ln>
              <a:noFill/>
            </a:ln>
            <a:solidFill>
              <a:schemeClr val="bg1"/>
            </a:solidFill>
            <a:effectLst/>
            <a:uFillTx/>
            <a:latin typeface="+mn-lt"/>
            <a:ea typeface="Avenir Next Medium"/>
            <a:cs typeface="Avenir Next Medium"/>
            <a:sym typeface="Avenir Next Medium"/>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11_Aaregrün_Präsentation" id="{98CB9FA5-D9D3-40D7-BE07-701731A67819}" vid="{F40B1885-0107-4392-B8BB-988ADF3E7A8C}"/>
    </a:ext>
  </a:ext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Fira Sans Bold"/>
        <a:ea typeface="Fira Sans Bold"/>
        <a:cs typeface="Fira Sans Bold"/>
      </a:majorFont>
      <a:minorFont>
        <a:latin typeface="Fira Sans"/>
        <a:ea typeface="Fira Sans"/>
        <a:cs typeface="Fira Sans"/>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80000"/>
          </a:lnSpc>
          <a:spcBef>
            <a:spcPts val="0"/>
          </a:spcBef>
          <a:spcAft>
            <a:spcPts val="0"/>
          </a:spcAft>
          <a:buClrTx/>
          <a:buSzTx/>
          <a:buFontTx/>
          <a:buNone/>
          <a:tabLst/>
          <a:defRPr kumimoji="0" sz="3800" b="0" i="0" u="none" strike="noStrike" cap="all" spc="0" normalizeH="0" baseline="0">
            <a:ln>
              <a:noFill/>
            </a:ln>
            <a:solidFill>
              <a:srgbClr val="FFFFFF"/>
            </a:solidFill>
            <a:effectLst/>
            <a:uFillTx/>
            <a:latin typeface="Fira Sans Condensed Bold"/>
            <a:ea typeface="Fira Sans Condensed Bold"/>
            <a:cs typeface="Fira Sans Condensed Bold"/>
            <a:sym typeface="Fira Sans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00000"/>
          </a:lnSpc>
          <a:spcBef>
            <a:spcPts val="3300"/>
          </a:spcBef>
          <a:spcAft>
            <a:spcPts val="0"/>
          </a:spcAft>
          <a:buClrTx/>
          <a:buSzTx/>
          <a:buFontTx/>
          <a:buNone/>
          <a:tabLst/>
          <a:defRPr kumimoji="0" sz="28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0E123F37FBE52408DAB290A683DB560" ma:contentTypeVersion="13" ma:contentTypeDescription="Ein neues Dokument erstellen." ma:contentTypeScope="" ma:versionID="6c1ccbfa3ee2f3355e07746a894adfea">
  <xsd:schema xmlns:xsd="http://www.w3.org/2001/XMLSchema" xmlns:xs="http://www.w3.org/2001/XMLSchema" xmlns:p="http://schemas.microsoft.com/office/2006/metadata/properties" xmlns:ns2="4744d6e2-0bf0-4b1f-a4e9-28b086965ba3" xmlns:ns3="ccd3c604-b0b4-444c-9cc5-edde9408e126" targetNamespace="http://schemas.microsoft.com/office/2006/metadata/properties" ma:root="true" ma:fieldsID="a858f0488d800db1e12ee8db600790e6" ns2:_="" ns3:_="">
    <xsd:import namespace="4744d6e2-0bf0-4b1f-a4e9-28b086965ba3"/>
    <xsd:import namespace="ccd3c604-b0b4-444c-9cc5-edde9408e1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4d6e2-0bf0-4b1f-a4e9-28b086965b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e84d713c-eec0-45dc-9fbb-afab874e114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d3c604-b0b4-444c-9cc5-edde9408e12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1875bb-4e74-4e08-8f44-70ea8fe1ed4f}" ma:internalName="TaxCatchAll" ma:showField="CatchAllData" ma:web="ccd3c604-b0b4-444c-9cc5-edde9408e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d3c604-b0b4-444c-9cc5-edde9408e126" xsi:nil="true"/>
    <lcf76f155ced4ddcb4097134ff3c332f xmlns="4744d6e2-0bf0-4b1f-a4e9-28b086965b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2C2B38-AF59-4613-9688-8C9B294921FD}"/>
</file>

<file path=customXml/itemProps2.xml><?xml version="1.0" encoding="utf-8"?>
<ds:datastoreItem xmlns:ds="http://schemas.openxmlformats.org/officeDocument/2006/customXml" ds:itemID="{C2DD0155-97B3-46C7-80B2-8E2C2C32C991}"/>
</file>

<file path=customXml/itemProps3.xml><?xml version="1.0" encoding="utf-8"?>
<ds:datastoreItem xmlns:ds="http://schemas.openxmlformats.org/officeDocument/2006/customXml" ds:itemID="{A0ECDBAD-BAE2-4BFA-B4F3-FCEBF04208B1}"/>
</file>

<file path=docProps/app.xml><?xml version="1.0" encoding="utf-8"?>
<Properties xmlns="http://schemas.openxmlformats.org/officeDocument/2006/extended-properties" xmlns:vt="http://schemas.openxmlformats.org/officeDocument/2006/docPropsVTypes">
  <Template>11_Aaregrün_Präsentation</Template>
  <TotalTime>0</TotalTime>
  <Words>1179</Words>
  <Application>Microsoft Office PowerPoint</Application>
  <PresentationFormat>Benutzerdefiniert</PresentationFormat>
  <Paragraphs>108</Paragraphs>
  <Slides>23</Slides>
  <Notes>10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23</vt:i4>
      </vt:variant>
    </vt:vector>
  </HeadingPairs>
  <TitlesOfParts>
    <vt:vector size="33" baseType="lpstr">
      <vt:lpstr>Arial</vt:lpstr>
      <vt:lpstr>Avenir Next</vt:lpstr>
      <vt:lpstr>Avenir Next Medium</vt:lpstr>
      <vt:lpstr>Fira Sans</vt:lpstr>
      <vt:lpstr>Fira Sans Bold</vt:lpstr>
      <vt:lpstr>Fira Sans Condensed Bold</vt:lpstr>
      <vt:lpstr>Fira Sans Condensed Regular</vt:lpstr>
      <vt:lpstr>Fira Sans Condensed SemiBold</vt:lpstr>
      <vt:lpstr>Wingdings</vt:lpstr>
      <vt:lpstr>New_Template7</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Marco Bürgi</dc:creator>
  <cp:lastModifiedBy>Urs Bieri</cp:lastModifiedBy>
  <cp:revision>20</cp:revision>
  <cp:lastPrinted>2023-08-03T12:41:49Z</cp:lastPrinted>
  <dcterms:created xsi:type="dcterms:W3CDTF">2025-01-13T12:21:39Z</dcterms:created>
  <dcterms:modified xsi:type="dcterms:W3CDTF">2025-01-20T09:50:49Z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0x010100E0E123F37FBE52408DAB290A683DB560</vt:lpwstr>
  </property>
</Properties>
</file>