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media/image33.jpg" ContentType="image/jpeg"/>
  <Override PartName="/ppt/media/image34.jpg" ContentType="image/jpeg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7" r:id="rId5"/>
  </p:sldMasterIdLst>
  <p:notesMasterIdLst>
    <p:notesMasterId r:id="rId35"/>
  </p:notesMasterIdLst>
  <p:sldIdLst>
    <p:sldId id="256" r:id="rId6"/>
    <p:sldId id="257" r:id="rId7"/>
    <p:sldId id="279" r:id="rId8"/>
    <p:sldId id="467" r:id="rId9"/>
    <p:sldId id="2147476773" r:id="rId10"/>
    <p:sldId id="2147483552" r:id="rId11"/>
    <p:sldId id="2147483589" r:id="rId12"/>
    <p:sldId id="2147483517" r:id="rId13"/>
    <p:sldId id="2147483518" r:id="rId14"/>
    <p:sldId id="2147483520" r:id="rId15"/>
    <p:sldId id="2147483490" r:id="rId16"/>
    <p:sldId id="2147483489" r:id="rId17"/>
    <p:sldId id="2147483522" r:id="rId18"/>
    <p:sldId id="2147483523" r:id="rId19"/>
    <p:sldId id="2147483491" r:id="rId20"/>
    <p:sldId id="2147483365" r:id="rId21"/>
    <p:sldId id="2147483553" r:id="rId22"/>
    <p:sldId id="2147483366" r:id="rId23"/>
    <p:sldId id="2147483535" r:id="rId24"/>
    <p:sldId id="2147483478" r:id="rId25"/>
    <p:sldId id="2147483512" r:id="rId26"/>
    <p:sldId id="2147483573" r:id="rId27"/>
    <p:sldId id="2147483554" r:id="rId28"/>
    <p:sldId id="2147483521" r:id="rId29"/>
    <p:sldId id="2147483527" r:id="rId30"/>
    <p:sldId id="2147483543" r:id="rId31"/>
    <p:sldId id="2147483590" r:id="rId32"/>
    <p:sldId id="259" r:id="rId33"/>
    <p:sldId id="271" r:id="rId34"/>
  </p:sldIdLst>
  <p:sldSz cx="9144000" cy="5143500" type="screen16x9"/>
  <p:notesSz cx="9928225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A7242CA-5891-BEE5-9068-4370C8CB9C38}" name="Melina Salaorni" initials="MS" userId="S::melina.salaorni@kommunikationsplan.ch::2181add0-8c02-4654-885f-4932ad287d3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ine Suter - Zuger Wirtschaftskammer" initials="NS" lastIdx="1" clrIdx="0">
    <p:extLst>
      <p:ext uri="{19B8F6BF-5375-455C-9EA6-DF929625EA0E}">
        <p15:presenceInfo xmlns:p15="http://schemas.microsoft.com/office/powerpoint/2012/main" userId="S::n.suter@zwk.ch::56e1aee8-dad5-4cf2-ad1c-6226aa0e6c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5120A-DAB6-4B60-8154-74EC665ABFD9}" v="5" dt="2025-04-07T08:32:48.88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87"/>
    <p:restoredTop sz="94615"/>
  </p:normalViewPr>
  <p:slideViewPr>
    <p:cSldViewPr>
      <p:cViewPr varScale="1">
        <p:scale>
          <a:sx n="104" d="100"/>
          <a:sy n="104" d="100"/>
        </p:scale>
        <p:origin x="126" y="13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Pittner - Zuger Wirtschaftskammer" userId="5c15339e-6995-40db-a394-1b6f6cf658d6" providerId="ADAL" clId="{00B5120A-DAB6-4B60-8154-74EC665ABFD9}"/>
    <pc:docChg chg="undo custSel delSld modSld">
      <pc:chgData name="Claudia Pittner - Zuger Wirtschaftskammer" userId="5c15339e-6995-40db-a394-1b6f6cf658d6" providerId="ADAL" clId="{00B5120A-DAB6-4B60-8154-74EC665ABFD9}" dt="2025-04-07T08:40:41.745" v="282" actId="20577"/>
      <pc:docMkLst>
        <pc:docMk/>
      </pc:docMkLst>
      <pc:sldChg chg="addSp delSp modSp mod">
        <pc:chgData name="Claudia Pittner - Zuger Wirtschaftskammer" userId="5c15339e-6995-40db-a394-1b6f6cf658d6" providerId="ADAL" clId="{00B5120A-DAB6-4B60-8154-74EC665ABFD9}" dt="2025-04-07T08:30:54.261" v="20" actId="1076"/>
        <pc:sldMkLst>
          <pc:docMk/>
          <pc:sldMk cId="0" sldId="256"/>
        </pc:sldMkLst>
        <pc:spChg chg="add mod">
          <ac:chgData name="Claudia Pittner - Zuger Wirtschaftskammer" userId="5c15339e-6995-40db-a394-1b6f6cf658d6" providerId="ADAL" clId="{00B5120A-DAB6-4B60-8154-74EC665ABFD9}" dt="2025-04-07T08:30:54.261" v="20" actId="1076"/>
          <ac:spMkLst>
            <pc:docMk/>
            <pc:sldMk cId="0" sldId="256"/>
            <ac:spMk id="2" creationId="{FC3C9FDA-AB3A-B9BE-F46A-55B72D447F11}"/>
          </ac:spMkLst>
        </pc:spChg>
        <pc:spChg chg="add mod">
          <ac:chgData name="Claudia Pittner - Zuger Wirtschaftskammer" userId="5c15339e-6995-40db-a394-1b6f6cf658d6" providerId="ADAL" clId="{00B5120A-DAB6-4B60-8154-74EC665ABFD9}" dt="2025-04-07T08:30:26.774" v="14" actId="1076"/>
          <ac:spMkLst>
            <pc:docMk/>
            <pc:sldMk cId="0" sldId="256"/>
            <ac:spMk id="3" creationId="{DCE9BFB5-86DB-334D-56B0-5DF4860E9F15}"/>
          </ac:spMkLst>
        </pc:spChg>
        <pc:spChg chg="del">
          <ac:chgData name="Claudia Pittner - Zuger Wirtschaftskammer" userId="5c15339e-6995-40db-a394-1b6f6cf658d6" providerId="ADAL" clId="{00B5120A-DAB6-4B60-8154-74EC665ABFD9}" dt="2025-04-07T08:29:06.243" v="3" actId="478"/>
          <ac:spMkLst>
            <pc:docMk/>
            <pc:sldMk cId="0" sldId="256"/>
            <ac:spMk id="4" creationId="{00000000-0000-0000-0000-000000000000}"/>
          </ac:spMkLst>
        </pc:spChg>
        <pc:spChg chg="del">
          <ac:chgData name="Claudia Pittner - Zuger Wirtschaftskammer" userId="5c15339e-6995-40db-a394-1b6f6cf658d6" providerId="ADAL" clId="{00B5120A-DAB6-4B60-8154-74EC665ABFD9}" dt="2025-04-07T08:29:14.999" v="4" actId="478"/>
          <ac:spMkLst>
            <pc:docMk/>
            <pc:sldMk cId="0" sldId="256"/>
            <ac:spMk id="5" creationId="{00000000-0000-0000-0000-000000000000}"/>
          </ac:spMkLst>
        </pc:spChg>
        <pc:spChg chg="del mod">
          <ac:chgData name="Claudia Pittner - Zuger Wirtschaftskammer" userId="5c15339e-6995-40db-a394-1b6f6cf658d6" providerId="ADAL" clId="{00B5120A-DAB6-4B60-8154-74EC665ABFD9}" dt="2025-04-07T08:29:17.798" v="6" actId="478"/>
          <ac:spMkLst>
            <pc:docMk/>
            <pc:sldMk cId="0" sldId="256"/>
            <ac:spMk id="6" creationId="{00000000-0000-0000-0000-000000000000}"/>
          </ac:spMkLst>
        </pc:spChg>
        <pc:spChg chg="del">
          <ac:chgData name="Claudia Pittner - Zuger Wirtschaftskammer" userId="5c15339e-6995-40db-a394-1b6f6cf658d6" providerId="ADAL" clId="{00B5120A-DAB6-4B60-8154-74EC665ABFD9}" dt="2025-04-07T08:29:20.439" v="7" actId="478"/>
          <ac:spMkLst>
            <pc:docMk/>
            <pc:sldMk cId="0" sldId="256"/>
            <ac:spMk id="7" creationId="{00000000-0000-0000-0000-000000000000}"/>
          </ac:spMkLst>
        </pc:spChg>
        <pc:picChg chg="mod">
          <ac:chgData name="Claudia Pittner - Zuger Wirtschaftskammer" userId="5c15339e-6995-40db-a394-1b6f6cf658d6" providerId="ADAL" clId="{00B5120A-DAB6-4B60-8154-74EC665ABFD9}" dt="2025-04-07T08:28:21.722" v="2" actId="14826"/>
          <ac:picMkLst>
            <pc:docMk/>
            <pc:sldMk cId="0" sldId="256"/>
            <ac:picMk id="11" creationId="{52D3E78C-A4C2-7C32-CE4D-D7E49436B7CA}"/>
          </ac:picMkLst>
        </pc:picChg>
      </pc:sldChg>
      <pc:sldChg chg="modSp mod">
        <pc:chgData name="Claudia Pittner - Zuger Wirtschaftskammer" userId="5c15339e-6995-40db-a394-1b6f6cf658d6" providerId="ADAL" clId="{00B5120A-DAB6-4B60-8154-74EC665ABFD9}" dt="2025-04-07T08:31:19.417" v="22" actId="113"/>
        <pc:sldMkLst>
          <pc:docMk/>
          <pc:sldMk cId="0" sldId="257"/>
        </pc:sldMkLst>
        <pc:spChg chg="mod">
          <ac:chgData name="Claudia Pittner - Zuger Wirtschaftskammer" userId="5c15339e-6995-40db-a394-1b6f6cf658d6" providerId="ADAL" clId="{00B5120A-DAB6-4B60-8154-74EC665ABFD9}" dt="2025-04-07T08:31:19.417" v="22" actId="113"/>
          <ac:spMkLst>
            <pc:docMk/>
            <pc:sldMk cId="0" sldId="257"/>
            <ac:spMk id="7" creationId="{00000000-0000-0000-0000-000000000000}"/>
          </ac:spMkLst>
        </pc:spChg>
      </pc:sldChg>
      <pc:sldChg chg="modSp mod">
        <pc:chgData name="Claudia Pittner - Zuger Wirtschaftskammer" userId="5c15339e-6995-40db-a394-1b6f6cf658d6" providerId="ADAL" clId="{00B5120A-DAB6-4B60-8154-74EC665ABFD9}" dt="2025-04-07T08:40:41.745" v="282" actId="20577"/>
        <pc:sldMkLst>
          <pc:docMk/>
          <pc:sldMk cId="0" sldId="259"/>
        </pc:sldMkLst>
        <pc:spChg chg="mod">
          <ac:chgData name="Claudia Pittner - Zuger Wirtschaftskammer" userId="5c15339e-6995-40db-a394-1b6f6cf658d6" providerId="ADAL" clId="{00B5120A-DAB6-4B60-8154-74EC665ABFD9}" dt="2025-04-07T08:35:07.640" v="198" actId="6549"/>
          <ac:spMkLst>
            <pc:docMk/>
            <pc:sldMk cId="0" sldId="259"/>
            <ac:spMk id="6" creationId="{00000000-0000-0000-0000-000000000000}"/>
          </ac:spMkLst>
        </pc:spChg>
        <pc:spChg chg="mod">
          <ac:chgData name="Claudia Pittner - Zuger Wirtschaftskammer" userId="5c15339e-6995-40db-a394-1b6f6cf658d6" providerId="ADAL" clId="{00B5120A-DAB6-4B60-8154-74EC665ABFD9}" dt="2025-04-07T08:40:41.745" v="282" actId="20577"/>
          <ac:spMkLst>
            <pc:docMk/>
            <pc:sldMk cId="0" sldId="259"/>
            <ac:spMk id="7" creationId="{B1EA567D-155E-FEFA-909B-69C028BC00C8}"/>
          </ac:spMkLst>
        </pc:spChg>
      </pc:sldChg>
      <pc:sldChg chg="modSp mod">
        <pc:chgData name="Claudia Pittner - Zuger Wirtschaftskammer" userId="5c15339e-6995-40db-a394-1b6f6cf658d6" providerId="ADAL" clId="{00B5120A-DAB6-4B60-8154-74EC665ABFD9}" dt="2025-04-07T08:37:52.512" v="280" actId="20577"/>
        <pc:sldMkLst>
          <pc:docMk/>
          <pc:sldMk cId="0" sldId="271"/>
        </pc:sldMkLst>
        <pc:spChg chg="mod">
          <ac:chgData name="Claudia Pittner - Zuger Wirtschaftskammer" userId="5c15339e-6995-40db-a394-1b6f6cf658d6" providerId="ADAL" clId="{00B5120A-DAB6-4B60-8154-74EC665ABFD9}" dt="2025-04-07T08:37:52.512" v="280" actId="20577"/>
          <ac:spMkLst>
            <pc:docMk/>
            <pc:sldMk cId="0" sldId="271"/>
            <ac:spMk id="7" creationId="{CF4D9C2A-EA82-3BFA-448E-08D7E22C0397}"/>
          </ac:spMkLst>
        </pc:spChg>
      </pc:sldChg>
      <pc:sldChg chg="modSp mod">
        <pc:chgData name="Claudia Pittner - Zuger Wirtschaftskammer" userId="5c15339e-6995-40db-a394-1b6f6cf658d6" providerId="ADAL" clId="{00B5120A-DAB6-4B60-8154-74EC665ABFD9}" dt="2025-04-07T08:31:50.086" v="23" actId="113"/>
        <pc:sldMkLst>
          <pc:docMk/>
          <pc:sldMk cId="907734323" sldId="279"/>
        </pc:sldMkLst>
        <pc:spChg chg="mod">
          <ac:chgData name="Claudia Pittner - Zuger Wirtschaftskammer" userId="5c15339e-6995-40db-a394-1b6f6cf658d6" providerId="ADAL" clId="{00B5120A-DAB6-4B60-8154-74EC665ABFD9}" dt="2025-04-07T08:31:50.086" v="23" actId="113"/>
          <ac:spMkLst>
            <pc:docMk/>
            <pc:sldMk cId="907734323" sldId="279"/>
            <ac:spMk id="7" creationId="{45E5A4E2-A1CB-A1E3-5FC5-48C945F3AE01}"/>
          </ac:spMkLst>
        </pc:spChg>
      </pc:sldChg>
      <pc:sldChg chg="addSp modSp mod">
        <pc:chgData name="Claudia Pittner - Zuger Wirtschaftskammer" userId="5c15339e-6995-40db-a394-1b6f6cf658d6" providerId="ADAL" clId="{00B5120A-DAB6-4B60-8154-74EC665ABFD9}" dt="2025-04-07T08:34:17.030" v="160" actId="14100"/>
        <pc:sldMkLst>
          <pc:docMk/>
          <pc:sldMk cId="2839029491" sldId="467"/>
        </pc:sldMkLst>
        <pc:spChg chg="add mod">
          <ac:chgData name="Claudia Pittner - Zuger Wirtschaftskammer" userId="5c15339e-6995-40db-a394-1b6f6cf658d6" providerId="ADAL" clId="{00B5120A-DAB6-4B60-8154-74EC665ABFD9}" dt="2025-04-07T08:34:17.030" v="160" actId="14100"/>
          <ac:spMkLst>
            <pc:docMk/>
            <pc:sldMk cId="2839029491" sldId="467"/>
            <ac:spMk id="4" creationId="{53C3A3EF-69DE-AC53-9CD2-862ECE28E59D}"/>
          </ac:spMkLst>
        </pc:spChg>
        <pc:spChg chg="mod">
          <ac:chgData name="Claudia Pittner - Zuger Wirtschaftskammer" userId="5c15339e-6995-40db-a394-1b6f6cf658d6" providerId="ADAL" clId="{00B5120A-DAB6-4B60-8154-74EC665ABFD9}" dt="2025-04-07T08:32:14.626" v="25" actId="6549"/>
          <ac:spMkLst>
            <pc:docMk/>
            <pc:sldMk cId="2839029491" sldId="467"/>
            <ac:spMk id="7" creationId="{EFADE2F1-C868-7576-8F7E-CA2127A1A54C}"/>
          </ac:spMkLst>
        </pc:spChg>
      </pc:sldChg>
      <pc:sldChg chg="modSp del mod">
        <pc:chgData name="Claudia Pittner - Zuger Wirtschaftskammer" userId="5c15339e-6995-40db-a394-1b6f6cf658d6" providerId="ADAL" clId="{00B5120A-DAB6-4B60-8154-74EC665ABFD9}" dt="2025-04-07T08:31:06.729" v="21" actId="2696"/>
        <pc:sldMkLst>
          <pc:docMk/>
          <pc:sldMk cId="3823874182" sldId="10689"/>
        </pc:sldMkLst>
        <pc:picChg chg="mod">
          <ac:chgData name="Claudia Pittner - Zuger Wirtschaftskammer" userId="5c15339e-6995-40db-a394-1b6f6cf658d6" providerId="ADAL" clId="{00B5120A-DAB6-4B60-8154-74EC665ABFD9}" dt="2025-04-07T08:23:01.026" v="1" actId="14100"/>
          <ac:picMkLst>
            <pc:docMk/>
            <pc:sldMk cId="3823874182" sldId="10689"/>
            <ac:picMk id="2" creationId="{840AA2C0-538D-492C-5057-BA71BA88BDE1}"/>
          </ac:picMkLst>
        </pc:picChg>
      </pc:sldChg>
      <pc:sldMasterChg chg="delSldLayout">
        <pc:chgData name="Claudia Pittner - Zuger Wirtschaftskammer" userId="5c15339e-6995-40db-a394-1b6f6cf658d6" providerId="ADAL" clId="{00B5120A-DAB6-4B60-8154-74EC665ABFD9}" dt="2025-04-07T08:31:06.729" v="21" actId="2696"/>
        <pc:sldMasterMkLst>
          <pc:docMk/>
          <pc:sldMasterMk cId="0" sldId="2147483648"/>
        </pc:sldMasterMkLst>
        <pc:sldLayoutChg chg="del">
          <pc:chgData name="Claudia Pittner - Zuger Wirtschaftskammer" userId="5c15339e-6995-40db-a394-1b6f6cf658d6" providerId="ADAL" clId="{00B5120A-DAB6-4B60-8154-74EC665ABFD9}" dt="2025-04-07T08:31:06.729" v="21" actId="2696"/>
          <pc:sldLayoutMkLst>
            <pc:docMk/>
            <pc:sldMasterMk cId="0" sldId="2147483648"/>
            <pc:sldLayoutMk cId="1814265840" sldId="214748366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096757924659144"/>
          <c:w val="0.99357996156556838"/>
          <c:h val="0.779114203350392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9B-4DEA-AD38-8BFAD37675A4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9B-4DEA-AD38-8BFAD37675A4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9B-4DEA-AD38-8BFAD37675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</c:strCache>
            </c:strRef>
          </c:cat>
          <c:val>
            <c:numRef>
              <c:f>Tabelle1!$B$2:$B$6</c:f>
              <c:numCache>
                <c:formatCode>0%</c:formatCode>
                <c:ptCount val="5"/>
                <c:pt idx="0">
                  <c:v>0.02</c:v>
                </c:pt>
                <c:pt idx="1">
                  <c:v>0.04</c:v>
                </c:pt>
                <c:pt idx="2">
                  <c:v>7.0000000000000007E-2</c:v>
                </c:pt>
                <c:pt idx="3">
                  <c:v>0.1</c:v>
                </c:pt>
                <c:pt idx="4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89B-4DEA-AD38-8BFAD37675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overlap val="100"/>
        <c:axId val="1662747840"/>
        <c:axId val="1662749280"/>
      </c:barChart>
      <c:catAx>
        <c:axId val="166274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2749280"/>
        <c:crosses val="autoZero"/>
        <c:auto val="1"/>
        <c:lblAlgn val="ctr"/>
        <c:lblOffset val="100"/>
        <c:noMultiLvlLbl val="0"/>
      </c:catAx>
      <c:valAx>
        <c:axId val="1662749280"/>
        <c:scaling>
          <c:orientation val="minMax"/>
          <c:max val="0.25"/>
        </c:scaling>
        <c:delete val="1"/>
        <c:axPos val="l"/>
        <c:majorGridlines>
          <c:spPr>
            <a:ln w="6350" cap="flat" cmpd="sng" algn="ctr">
              <a:solidFill>
                <a:schemeClr val="accent1">
                  <a:alpha val="2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166274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A3-462A-B4C7-1E3E9F49B1F5}"/>
              </c:ext>
            </c:extLst>
          </c:dPt>
          <c:dPt>
            <c:idx val="1"/>
            <c:bubble3D val="0"/>
            <c:spPr>
              <a:solidFill>
                <a:schemeClr val="bg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A3-462A-B4C7-1E3E9F49B1F5}"/>
              </c:ext>
            </c:extLst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A3-462A-B4C7-1E3E9F49B1F5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A3-462A-B4C7-1E3E9F49B1F5}"/>
              </c:ext>
            </c:extLst>
          </c:dPt>
          <c:cat>
            <c:strRef>
              <c:f>Tabelle1!$A$2:$A$5</c:f>
              <c:strCache>
                <c:ptCount val="4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  <c:pt idx="3">
                  <c:v>4. Quartal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 formatCode="0%">
                  <c:v>0.97</c:v>
                </c:pt>
                <c:pt idx="2" formatCode="0%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A3-462A-B4C7-1E3E9F49B1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2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39884"/>
          </a:xfrm>
          <a:prstGeom prst="rect">
            <a:avLst/>
          </a:prstGeom>
        </p:spPr>
        <p:txBody>
          <a:bodyPr vert="horz" lIns="107040" tIns="53520" rIns="107040" bIns="53520" rtlCol="0"/>
          <a:lstStyle>
            <a:lvl1pPr algn="l">
              <a:defRPr sz="14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4271" y="1"/>
            <a:ext cx="4302231" cy="339884"/>
          </a:xfrm>
          <a:prstGeom prst="rect">
            <a:avLst/>
          </a:prstGeom>
        </p:spPr>
        <p:txBody>
          <a:bodyPr vert="horz" lIns="107040" tIns="53520" rIns="107040" bIns="53520" rtlCol="0"/>
          <a:lstStyle>
            <a:lvl1pPr algn="r">
              <a:defRPr sz="1400"/>
            </a:lvl1pPr>
          </a:lstStyle>
          <a:p>
            <a:fld id="{4B14E57B-BC60-4A40-A072-03F06D43B6CF}" type="datetimeFigureOut">
              <a:rPr lang="de-DE" smtClean="0"/>
              <a:t>07.04.2025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40" tIns="53520" rIns="107040" bIns="535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823" y="3270857"/>
            <a:ext cx="7942580" cy="2677109"/>
          </a:xfrm>
          <a:prstGeom prst="rect">
            <a:avLst/>
          </a:prstGeom>
        </p:spPr>
        <p:txBody>
          <a:bodyPr vert="horz" lIns="107040" tIns="53520" rIns="107040" bIns="535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7792"/>
            <a:ext cx="4302231" cy="339884"/>
          </a:xfrm>
          <a:prstGeom prst="rect">
            <a:avLst/>
          </a:prstGeom>
        </p:spPr>
        <p:txBody>
          <a:bodyPr vert="horz" lIns="107040" tIns="53520" rIns="107040" bIns="53520" rtlCol="0" anchor="b"/>
          <a:lstStyle>
            <a:lvl1pPr algn="l">
              <a:defRPr sz="14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4271" y="6457792"/>
            <a:ext cx="4302231" cy="339884"/>
          </a:xfrm>
          <a:prstGeom prst="rect">
            <a:avLst/>
          </a:prstGeom>
        </p:spPr>
        <p:txBody>
          <a:bodyPr vert="horz" lIns="107040" tIns="53520" rIns="107040" bIns="53520" rtlCol="0" anchor="b"/>
          <a:lstStyle>
            <a:lvl1pPr algn="r">
              <a:defRPr sz="1400"/>
            </a:lvl1pPr>
          </a:lstStyle>
          <a:p>
            <a:fld id="{2F9CAD54-3FD1-FA40-99EB-BA511E82E28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451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667375" y="636588"/>
            <a:ext cx="3060700" cy="17224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6C92C-F734-4AD8-BA63-6F2C967DB10D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HaufeMerriweatherSansLt" charset="0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HaufeMerriweatherSans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0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36C92C-F734-4AD8-BA63-6F2C967DB10D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HaufeMerriweatherSansLt" charset="0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HaufeMerriweatherSansL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1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7719" y="943805"/>
            <a:ext cx="6955155" cy="749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Mit</a:t>
            </a:r>
            <a:r>
              <a:rPr spc="-10" dirty="0"/>
              <a:t> </a:t>
            </a:r>
            <a:r>
              <a:rPr dirty="0"/>
              <a:t>Unterstützung</a:t>
            </a:r>
            <a:r>
              <a:rPr spc="-50" dirty="0"/>
              <a:t> </a:t>
            </a:r>
            <a:r>
              <a:rPr spc="-25" dirty="0"/>
              <a:t>von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und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26261"/>
                </a:solidFill>
                <a:latin typeface="Arial"/>
                <a:cs typeface="Arial"/>
              </a:defRPr>
            </a:lvl1pPr>
          </a:lstStyle>
          <a:p>
            <a:pPr marL="68580">
              <a:lnSpc>
                <a:spcPct val="100000"/>
              </a:lnSpc>
              <a:spcBef>
                <a:spcPts val="25"/>
              </a:spcBef>
            </a:pPr>
            <a:r>
              <a:rPr dirty="0"/>
              <a:t>Seite</a:t>
            </a:r>
            <a:r>
              <a:rPr spc="-20" dirty="0"/>
              <a:t> </a:t>
            </a: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Mit</a:t>
            </a:r>
            <a:r>
              <a:rPr spc="-10" dirty="0"/>
              <a:t> </a:t>
            </a:r>
            <a:r>
              <a:rPr dirty="0"/>
              <a:t>Unterstützung</a:t>
            </a:r>
            <a:r>
              <a:rPr spc="-50" dirty="0"/>
              <a:t> </a:t>
            </a:r>
            <a:r>
              <a:rPr spc="-25" dirty="0"/>
              <a:t>von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und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26261"/>
                </a:solidFill>
                <a:latin typeface="Arial"/>
                <a:cs typeface="Arial"/>
              </a:defRPr>
            </a:lvl1pPr>
          </a:lstStyle>
          <a:p>
            <a:pPr marL="68580">
              <a:lnSpc>
                <a:spcPct val="100000"/>
              </a:lnSpc>
              <a:spcBef>
                <a:spcPts val="25"/>
              </a:spcBef>
            </a:pPr>
            <a:r>
              <a:rPr dirty="0"/>
              <a:t>Seite</a:t>
            </a:r>
            <a:r>
              <a:rPr spc="-20" dirty="0"/>
              <a:t> </a:t>
            </a: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95929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Mit</a:t>
            </a:r>
            <a:r>
              <a:rPr spc="-10" dirty="0"/>
              <a:t> </a:t>
            </a:r>
            <a:r>
              <a:rPr dirty="0"/>
              <a:t>Unterstützung</a:t>
            </a:r>
            <a:r>
              <a:rPr spc="-50" dirty="0"/>
              <a:t> </a:t>
            </a:r>
            <a:r>
              <a:rPr spc="-25" dirty="0"/>
              <a:t>von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und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26261"/>
                </a:solidFill>
                <a:latin typeface="Arial"/>
                <a:cs typeface="Arial"/>
              </a:defRPr>
            </a:lvl1pPr>
          </a:lstStyle>
          <a:p>
            <a:pPr marL="68580">
              <a:lnSpc>
                <a:spcPct val="100000"/>
              </a:lnSpc>
              <a:spcBef>
                <a:spcPts val="25"/>
              </a:spcBef>
            </a:pPr>
            <a:r>
              <a:rPr dirty="0"/>
              <a:t>Seite</a:t>
            </a:r>
            <a:r>
              <a:rPr spc="-20" dirty="0"/>
              <a:t> </a:t>
            </a: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Mit</a:t>
            </a:r>
            <a:r>
              <a:rPr spc="-10" dirty="0"/>
              <a:t> </a:t>
            </a:r>
            <a:r>
              <a:rPr dirty="0"/>
              <a:t>Unterstützung</a:t>
            </a:r>
            <a:r>
              <a:rPr spc="-50" dirty="0"/>
              <a:t> </a:t>
            </a:r>
            <a:r>
              <a:rPr spc="-25" dirty="0"/>
              <a:t>von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und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26261"/>
                </a:solidFill>
                <a:latin typeface="Arial"/>
                <a:cs typeface="Arial"/>
              </a:defRPr>
            </a:lvl1pPr>
          </a:lstStyle>
          <a:p>
            <a:pPr marL="68580">
              <a:lnSpc>
                <a:spcPct val="100000"/>
              </a:lnSpc>
              <a:spcBef>
                <a:spcPts val="25"/>
              </a:spcBef>
            </a:pPr>
            <a:r>
              <a:rPr dirty="0"/>
              <a:t>Seite</a:t>
            </a:r>
            <a:r>
              <a:rPr spc="-20" dirty="0"/>
              <a:t> </a:t>
            </a: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Mit</a:t>
            </a:r>
            <a:r>
              <a:rPr spc="-10" dirty="0"/>
              <a:t> </a:t>
            </a:r>
            <a:r>
              <a:rPr dirty="0"/>
              <a:t>Unterstützung</a:t>
            </a:r>
            <a:r>
              <a:rPr spc="-50" dirty="0"/>
              <a:t> </a:t>
            </a:r>
            <a:r>
              <a:rPr spc="-25" dirty="0"/>
              <a:t>von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und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26261"/>
                </a:solidFill>
                <a:latin typeface="Arial"/>
                <a:cs typeface="Arial"/>
              </a:defRPr>
            </a:lvl1pPr>
          </a:lstStyle>
          <a:p>
            <a:pPr marL="68580">
              <a:lnSpc>
                <a:spcPct val="100000"/>
              </a:lnSpc>
              <a:spcBef>
                <a:spcPts val="25"/>
              </a:spcBef>
            </a:pPr>
            <a:r>
              <a:rPr dirty="0"/>
              <a:t>Seite</a:t>
            </a:r>
            <a:r>
              <a:rPr spc="-20" dirty="0"/>
              <a:t> </a:t>
            </a: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Mit</a:t>
            </a:r>
            <a:r>
              <a:rPr spc="-10" dirty="0"/>
              <a:t> </a:t>
            </a:r>
            <a:r>
              <a:rPr dirty="0"/>
              <a:t>Unterstützung</a:t>
            </a:r>
            <a:r>
              <a:rPr spc="-50" dirty="0"/>
              <a:t> </a:t>
            </a:r>
            <a:r>
              <a:rPr spc="-25" dirty="0"/>
              <a:t>von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und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626261"/>
                </a:solidFill>
                <a:latin typeface="Arial"/>
                <a:cs typeface="Arial"/>
              </a:defRPr>
            </a:lvl1pPr>
          </a:lstStyle>
          <a:p>
            <a:pPr marL="68580">
              <a:lnSpc>
                <a:spcPct val="100000"/>
              </a:lnSpc>
              <a:spcBef>
                <a:spcPts val="25"/>
              </a:spcBef>
            </a:pPr>
            <a:r>
              <a:rPr dirty="0"/>
              <a:t>Seite</a:t>
            </a:r>
            <a:r>
              <a:rPr spc="-20" dirty="0"/>
              <a:t> </a:t>
            </a: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36579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0D7DF31C-3AA4-4249-A693-304CE2B6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7255" y="4745859"/>
            <a:ext cx="589793" cy="115416"/>
          </a:xfrm>
        </p:spPr>
        <p:txBody>
          <a:bodyPr/>
          <a:lstStyle/>
          <a:p>
            <a:fld id="{B95CCAFC-E85B-43D8-9B75-69E182C4C6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84689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B4F44-A2E1-4F9D-B45E-55571319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26" y="351000"/>
            <a:ext cx="7162035" cy="323165"/>
          </a:xfrm>
        </p:spPr>
        <p:txBody>
          <a:bodyPr wrap="square" lIns="0" tIns="0" rIns="0" bIns="0">
            <a:spAutoFit/>
          </a:bodyPr>
          <a:lstStyle>
            <a:lvl1pPr>
              <a:defRPr lang="de-DE" dirty="0"/>
            </a:lvl1pPr>
          </a:lstStyle>
          <a:p>
            <a:pPr marL="0" lvl="0" indent="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de-DE" dirty="0"/>
              <a:t>Mastertitelformat bearbeiten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D6F0BA9B-DD76-4FC0-8121-5C908D23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7255" y="4745859"/>
            <a:ext cx="589793" cy="115416"/>
          </a:xfrm>
        </p:spPr>
        <p:txBody>
          <a:bodyPr/>
          <a:lstStyle/>
          <a:p>
            <a:fld id="{B95CCAFC-E85B-43D8-9B75-69E182C4C6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51812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25596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050" y="608664"/>
            <a:ext cx="6730399" cy="1084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58962" y="1083542"/>
            <a:ext cx="3744595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4939" y="4873662"/>
            <a:ext cx="113665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/>
              <a:t>Mit</a:t>
            </a:r>
            <a:r>
              <a:rPr spc="-10" dirty="0"/>
              <a:t> </a:t>
            </a:r>
            <a:r>
              <a:rPr dirty="0"/>
              <a:t>Unterstützung</a:t>
            </a:r>
            <a:r>
              <a:rPr spc="-50" dirty="0"/>
              <a:t> </a:t>
            </a:r>
            <a:r>
              <a:rPr spc="-25" dirty="0"/>
              <a:t>von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00701" y="4873662"/>
            <a:ext cx="217169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pc="-25" dirty="0"/>
              <a:t>und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44197" y="4904058"/>
            <a:ext cx="439293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626261"/>
                </a:solidFill>
                <a:latin typeface="Arial"/>
                <a:cs typeface="Arial"/>
              </a:defRPr>
            </a:lvl1pPr>
          </a:lstStyle>
          <a:p>
            <a:pPr marL="68580">
              <a:lnSpc>
                <a:spcPct val="100000"/>
              </a:lnSpc>
              <a:spcBef>
                <a:spcPts val="25"/>
              </a:spcBef>
            </a:pPr>
            <a:r>
              <a:rPr dirty="0"/>
              <a:t>Seite</a:t>
            </a:r>
            <a:r>
              <a:rPr spc="-20" dirty="0"/>
              <a:t> </a:t>
            </a: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90000"/>
                <a:alpha val="55000"/>
              </a:schemeClr>
            </a:gs>
            <a:gs pos="100000">
              <a:srgbClr val="F8FA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7BA8616-232A-46DC-81DA-FB78C79D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0" y="351000"/>
            <a:ext cx="7069936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</a:pPr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F517B6-C289-44EB-B1C9-5BE999996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7255" y="4745859"/>
            <a:ext cx="589793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B95CCAFC-E85B-43D8-9B75-69E182C4C637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EF69BE5-6F8D-408A-8EF3-17C78074061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7788" y="267298"/>
            <a:ext cx="1215668" cy="5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8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ransition spd="med">
    <p:pull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de-DE" sz="2100" b="1" i="0" kern="1200">
          <a:solidFill>
            <a:srgbClr val="142C60"/>
          </a:solidFill>
          <a:latin typeface="Montserrat" panose="00000500000000000000" pitchFamily="2" charset="0"/>
          <a:ea typeface="+mn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74">
          <p15:clr>
            <a:srgbClr val="F26B43"/>
          </p15:clr>
        </p15:guide>
        <p15:guide id="2" pos="325">
          <p15:clr>
            <a:srgbClr val="F26B43"/>
          </p15:clr>
        </p15:guide>
        <p15:guide id="3" pos="7355">
          <p15:clr>
            <a:srgbClr val="F26B43"/>
          </p15:clr>
        </p15:guide>
        <p15:guide id="4" pos="665">
          <p15:clr>
            <a:srgbClr val="F26B43"/>
          </p15:clr>
        </p15:guide>
        <p15:guide id="5" pos="7015">
          <p15:clr>
            <a:srgbClr val="F26B43"/>
          </p15:clr>
        </p15:guide>
        <p15:guide id="6" orient="horz" pos="5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2D3E78C-A4C2-7C32-CE4D-D7E49436B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9" r="14049"/>
          <a:stretch/>
        </p:blipFill>
        <p:spPr>
          <a:xfrm>
            <a:off x="-76200" y="0"/>
            <a:ext cx="5849970" cy="51435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2700" y="1299493"/>
            <a:ext cx="2171700" cy="641604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51A4E5E6-DA80-4972-4799-566EC8F0F68E}"/>
              </a:ext>
            </a:extLst>
          </p:cNvPr>
          <p:cNvSpPr txBox="1"/>
          <p:nvPr/>
        </p:nvSpPr>
        <p:spPr>
          <a:xfrm>
            <a:off x="2146697" y="2304931"/>
            <a:ext cx="4664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2" name="Untertitel 8">
            <a:extLst>
              <a:ext uri="{FF2B5EF4-FFF2-40B4-BE49-F238E27FC236}">
                <a16:creationId xmlns:a16="http://schemas.microsoft.com/office/drawing/2014/main" id="{FC3C9FDA-AB3A-B9BE-F46A-55B72D447F11}"/>
              </a:ext>
            </a:extLst>
          </p:cNvPr>
          <p:cNvSpPr txBox="1">
            <a:spLocks/>
          </p:cNvSpPr>
          <p:nvPr/>
        </p:nvSpPr>
        <p:spPr>
          <a:xfrm>
            <a:off x="143684" y="3838597"/>
            <a:ext cx="5410199" cy="6481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  <a:tabLst/>
              <a:defRPr sz="2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itchFamily="2" charset="2"/>
              <a:buNone/>
              <a:tabLst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Symbol" pitchFamily="2" charset="2"/>
              <a:buNone/>
              <a:tabLst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de-CH" sz="2800" baseline="30000" dirty="0">
                <a:latin typeface="Montserrat" panose="00000500000000000000" pitchFamily="50" charset="0"/>
              </a:rPr>
              <a:t>ZUKUNFT DES HR: KI ALS GAMECHANGER?</a:t>
            </a:r>
          </a:p>
          <a:p>
            <a:pPr algn="ctr">
              <a:lnSpc>
                <a:spcPct val="150000"/>
              </a:lnSpc>
            </a:pPr>
            <a:r>
              <a:rPr lang="de-CH" baseline="30000" dirty="0">
                <a:latin typeface="Montserrat" panose="00000500000000000000" pitchFamily="50" charset="0"/>
              </a:rPr>
              <a:t>CHANCEN UND HERAUSFORDERUNGEN</a:t>
            </a:r>
          </a:p>
          <a:p>
            <a:pPr algn="ctr"/>
            <a:endParaRPr lang="de-CH" b="0" baseline="30000" dirty="0">
              <a:latin typeface="Montserrat" panose="00000500000000000000" pitchFamily="50" charset="0"/>
            </a:endParaRPr>
          </a:p>
          <a:p>
            <a:pPr algn="ctr"/>
            <a:endParaRPr lang="de-C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CE9BFB5-86DB-334D-56B0-5DF4860E9F15}"/>
              </a:ext>
            </a:extLst>
          </p:cNvPr>
          <p:cNvSpPr txBox="1"/>
          <p:nvPr/>
        </p:nvSpPr>
        <p:spPr>
          <a:xfrm>
            <a:off x="1648172" y="4584293"/>
            <a:ext cx="240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>
                <a:solidFill>
                  <a:schemeClr val="bg1"/>
                </a:solidFill>
              </a:rPr>
              <a:t>Montag, 7. April 2025, 18.00 Uhr</a:t>
            </a:r>
          </a:p>
          <a:p>
            <a:pPr algn="ctr"/>
            <a:r>
              <a:rPr lang="de-CH" sz="1200" dirty="0">
                <a:solidFill>
                  <a:schemeClr val="bg1"/>
                </a:solidFill>
              </a:rPr>
              <a:t>Siemens Campus Zug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2EB3B-0C38-4549-0086-22C714773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0EB2923-9485-E097-EF7F-2539213F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>
              <a:defRPr/>
            </a:pPr>
            <a:fld id="{B95CCAFC-E85B-43D8-9B75-69E182C4C637}" type="slidenum">
              <a:rPr lang="de-DE" kern="120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pPr defTabSz="685800" rtl="0">
                <a:defRPr/>
              </a:pPr>
              <a:t>10</a:t>
            </a:fld>
            <a:endParaRPr lang="de-DE" kern="1200">
              <a:solidFill>
                <a:srgbClr val="142C6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E6B8E7B-8E29-8887-21BB-AC6206502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0" y="351001"/>
            <a:ext cx="7162035" cy="3231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Benefits of becoming more productive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976C53B-0F8D-8CE8-F3AE-435C13A86D96}"/>
              </a:ext>
            </a:extLst>
          </p:cNvPr>
          <p:cNvSpPr>
            <a:spLocks noChangeAspect="1"/>
          </p:cNvSpPr>
          <p:nvPr/>
        </p:nvSpPr>
        <p:spPr>
          <a:xfrm>
            <a:off x="813840" y="1722119"/>
            <a:ext cx="2133000" cy="2133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54000" rtlCol="0" anchor="ctr" anchorCtr="0"/>
          <a:lstStyle/>
          <a:p>
            <a:pPr algn="ctr" defTabSz="685800" rtl="0">
              <a:lnSpc>
                <a:spcPct val="110000"/>
              </a:lnSpc>
            </a:pPr>
            <a:r>
              <a:rPr lang="en-GB" sz="2400" b="1" kern="1200" dirty="0">
                <a:solidFill>
                  <a:srgbClr val="0096C7"/>
                </a:solidFill>
                <a:latin typeface="Montserrat"/>
              </a:rPr>
              <a:t>Faster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F7311E5-90AB-D9C6-B3B7-572494B5C6A0}"/>
              </a:ext>
            </a:extLst>
          </p:cNvPr>
          <p:cNvSpPr>
            <a:spLocks noChangeAspect="1"/>
          </p:cNvSpPr>
          <p:nvPr/>
        </p:nvSpPr>
        <p:spPr>
          <a:xfrm>
            <a:off x="3424048" y="1722119"/>
            <a:ext cx="2133000" cy="2133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54000" rtlCol="0" anchor="ctr" anchorCtr="0"/>
          <a:lstStyle/>
          <a:p>
            <a:pPr algn="ctr" defTabSz="685800" rtl="0">
              <a:lnSpc>
                <a:spcPct val="110000"/>
              </a:lnSpc>
            </a:pPr>
            <a:r>
              <a:rPr lang="en-GB" sz="2400" b="1" kern="1200" dirty="0">
                <a:solidFill>
                  <a:srgbClr val="0096C7"/>
                </a:solidFill>
                <a:latin typeface="Montserrat"/>
              </a:rPr>
              <a:t>Better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F8632DD-73B3-2B21-0F75-83E847B7C1C9}"/>
              </a:ext>
            </a:extLst>
          </p:cNvPr>
          <p:cNvSpPr>
            <a:spLocks noChangeAspect="1"/>
          </p:cNvSpPr>
          <p:nvPr/>
        </p:nvSpPr>
        <p:spPr>
          <a:xfrm>
            <a:off x="6034255" y="1722119"/>
            <a:ext cx="2133000" cy="2133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54000" rtlCol="0" anchor="ctr" anchorCtr="0"/>
          <a:lstStyle/>
          <a:p>
            <a:pPr algn="ctr" defTabSz="685800" rtl="0">
              <a:lnSpc>
                <a:spcPct val="110000"/>
              </a:lnSpc>
            </a:pPr>
            <a:r>
              <a:rPr lang="en-GB" sz="2400" kern="1200" dirty="0">
                <a:solidFill>
                  <a:srgbClr val="0096C7"/>
                </a:solidFill>
                <a:latin typeface="Montserrat"/>
              </a:rPr>
              <a:t>More </a:t>
            </a:r>
            <a:r>
              <a:rPr lang="en-GB" sz="2400" b="1" kern="1200" dirty="0">
                <a:solidFill>
                  <a:srgbClr val="0096C7"/>
                </a:solidFill>
                <a:latin typeface="Montserrat"/>
              </a:rPr>
              <a:t>Efficient</a:t>
            </a:r>
          </a:p>
          <a:p>
            <a:pPr algn="ctr" defTabSz="685800" rtl="0">
              <a:lnSpc>
                <a:spcPct val="110000"/>
              </a:lnSpc>
            </a:pPr>
            <a:endParaRPr lang="en-GB" sz="2400" b="1" kern="1200" dirty="0">
              <a:solidFill>
                <a:srgbClr val="0096C7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1581381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24F99-6863-A7C6-36A4-D1C3376EA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1D229CE5-1ED4-6DE9-B051-FEAA302C968B}"/>
              </a:ext>
            </a:extLst>
          </p:cNvPr>
          <p:cNvGraphicFramePr/>
          <p:nvPr/>
        </p:nvGraphicFramePr>
        <p:xfrm>
          <a:off x="642350" y="1087041"/>
          <a:ext cx="7629671" cy="364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1">
            <a:extLst>
              <a:ext uri="{FF2B5EF4-FFF2-40B4-BE49-F238E27FC236}">
                <a16:creationId xmlns:a16="http://schemas.microsoft.com/office/drawing/2014/main" id="{F6130A5A-ADB9-7FD6-04E5-5669FDECCAD1}"/>
              </a:ext>
            </a:extLst>
          </p:cNvPr>
          <p:cNvSpPr txBox="1">
            <a:spLocks/>
          </p:cNvSpPr>
          <p:nvPr/>
        </p:nvSpPr>
        <p:spPr>
          <a:xfrm>
            <a:off x="378000" y="351000"/>
            <a:ext cx="7121555" cy="646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>
                <a:solidFill>
                  <a:srgbClr val="142C60"/>
                </a:solidFill>
                <a:latin typeface="Montserrat" panose="00000500000000000000" pitchFamily="2" charset="0"/>
                <a:ea typeface="+mn-ea"/>
                <a:cs typeface="+mj-cs"/>
              </a:defRPr>
            </a:lvl1pPr>
          </a:lstStyle>
          <a:p>
            <a:pPr defTabSz="685800">
              <a:lnSpc>
                <a:spcPct val="100000"/>
              </a:lnSpc>
              <a:defRPr/>
            </a:pPr>
            <a:r>
              <a:rPr lang="en-GB" sz="2100" dirty="0"/>
              <a:t>Example: impact of Microsoft AI services on business professionals</a:t>
            </a:r>
          </a:p>
          <a:p>
            <a:pPr defTabSz="685800">
              <a:lnSpc>
                <a:spcPct val="100000"/>
              </a:lnSpc>
              <a:defRPr/>
            </a:pPr>
            <a:endParaRPr lang="en-GB" sz="2100" dirty="0"/>
          </a:p>
          <a:p>
            <a:pPr defTabSz="685800">
              <a:lnSpc>
                <a:spcPct val="100000"/>
              </a:lnSpc>
              <a:defRPr/>
            </a:pPr>
            <a:endParaRPr lang="en-GB" sz="2100" dirty="0"/>
          </a:p>
          <a:p>
            <a:pPr defTabSz="685800">
              <a:lnSpc>
                <a:spcPct val="100000"/>
              </a:lnSpc>
              <a:defRPr/>
            </a:pPr>
            <a:r>
              <a:rPr lang="en-GB" sz="1500" b="0" dirty="0">
                <a:solidFill>
                  <a:srgbClr val="DDECF4">
                    <a:lumMod val="50000"/>
                  </a:srgbClr>
                </a:solidFill>
              </a:rPr>
              <a:t>Ø individual productivity gains over time</a:t>
            </a:r>
          </a:p>
        </p:txBody>
      </p:sp>
    </p:spTree>
    <p:extLst>
      <p:ext uri="{BB962C8B-B14F-4D97-AF65-F5344CB8AC3E}">
        <p14:creationId xmlns:p14="http://schemas.microsoft.com/office/powerpoint/2010/main" val="419934333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88DD6-9079-200A-E049-AD2909632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5CFBF-257A-4C56-5D08-A35D2CE2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26" y="351000"/>
            <a:ext cx="7162035" cy="290849"/>
          </a:xfrm>
        </p:spPr>
        <p:txBody>
          <a:bodyPr/>
          <a:lstStyle/>
          <a:p>
            <a:r>
              <a:rPr lang="de-DE" dirty="0" err="1">
                <a:latin typeface="+mn-lt"/>
              </a:rPr>
              <a:t>Example</a:t>
            </a:r>
            <a:r>
              <a:rPr lang="de-DE" dirty="0">
                <a:latin typeface="+mn-lt"/>
              </a:rPr>
              <a:t>: GitHub Copilot</a:t>
            </a:r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C49D22A-0B84-331C-7862-DF416EB4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>
              <a:defRPr/>
            </a:pPr>
            <a:fld id="{B95CCAFC-E85B-43D8-9B75-69E182C4C637}" type="slidenum">
              <a:rPr lang="de-DE" kern="120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pPr defTabSz="685800" rtl="0">
                <a:defRPr/>
              </a:pPr>
              <a:t>12</a:t>
            </a:fld>
            <a:endParaRPr lang="de-DE" kern="1200">
              <a:solidFill>
                <a:srgbClr val="142C6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548AC76-5225-C300-56CD-36DFE70187DF}"/>
              </a:ext>
            </a:extLst>
          </p:cNvPr>
          <p:cNvSpPr txBox="1"/>
          <p:nvPr/>
        </p:nvSpPr>
        <p:spPr>
          <a:xfrm>
            <a:off x="803832" y="2366765"/>
            <a:ext cx="1810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rtl="0">
              <a:defRPr/>
            </a:pPr>
            <a:r>
              <a:rPr lang="en-GB" kern="1200" dirty="0">
                <a:solidFill>
                  <a:srgbClr val="142C60"/>
                </a:solidFill>
                <a:latin typeface="Montserrat"/>
                <a:ea typeface="Verdana" panose="020B0604030504040204" pitchFamily="34" charset="0"/>
                <a:cs typeface="+mn-cs"/>
              </a:rPr>
              <a:t>Faster Coding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DE4FC4D-1691-8504-D45C-D893FE41A656}"/>
              </a:ext>
            </a:extLst>
          </p:cNvPr>
          <p:cNvSpPr txBox="1"/>
          <p:nvPr/>
        </p:nvSpPr>
        <p:spPr>
          <a:xfrm>
            <a:off x="1258282" y="1758772"/>
            <a:ext cx="901209" cy="5078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685800" rtl="0">
              <a:defRPr/>
            </a:pPr>
            <a:r>
              <a:rPr lang="de-DE" sz="2700" b="1" kern="1200" dirty="0">
                <a:solidFill>
                  <a:srgbClr val="0096C7"/>
                </a:solidFill>
                <a:latin typeface="Montserrat"/>
                <a:ea typeface="+mn-ea"/>
                <a:cs typeface="+mn-cs"/>
              </a:rPr>
              <a:t>55%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FF3A20D-909F-A17E-D147-98658BD9F671}"/>
              </a:ext>
            </a:extLst>
          </p:cNvPr>
          <p:cNvSpPr txBox="1"/>
          <p:nvPr/>
        </p:nvSpPr>
        <p:spPr>
          <a:xfrm>
            <a:off x="6688375" y="2366766"/>
            <a:ext cx="150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rtl="0">
              <a:defRPr/>
            </a:pPr>
            <a:r>
              <a:rPr lang="en-GB" kern="1200" dirty="0">
                <a:solidFill>
                  <a:srgbClr val="142C60"/>
                </a:solidFill>
                <a:latin typeface="Montserrat"/>
                <a:ea typeface="Verdana" panose="020B0604030504040204" pitchFamily="34" charset="0"/>
                <a:cs typeface="+mn-cs"/>
              </a:rPr>
              <a:t>Increased </a:t>
            </a:r>
            <a:br>
              <a:rPr lang="en-GB" kern="1200" dirty="0">
                <a:solidFill>
                  <a:srgbClr val="142C60"/>
                </a:solidFill>
                <a:latin typeface="Montserrat"/>
                <a:ea typeface="Verdana" panose="020B0604030504040204" pitchFamily="34" charset="0"/>
                <a:cs typeface="+mn-cs"/>
              </a:rPr>
            </a:br>
            <a:r>
              <a:rPr lang="en-GB" kern="1200" dirty="0">
                <a:solidFill>
                  <a:srgbClr val="142C60"/>
                </a:solidFill>
                <a:latin typeface="Montserrat"/>
                <a:ea typeface="Verdana" panose="020B0604030504040204" pitchFamily="34" charset="0"/>
                <a:cs typeface="+mn-cs"/>
              </a:rPr>
              <a:t>satisfaction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BA65C2F-EA09-034C-C5D9-9B5790F7D224}"/>
              </a:ext>
            </a:extLst>
          </p:cNvPr>
          <p:cNvSpPr txBox="1"/>
          <p:nvPr/>
        </p:nvSpPr>
        <p:spPr>
          <a:xfrm>
            <a:off x="6984128" y="1748944"/>
            <a:ext cx="909224" cy="5078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685800" rtl="0">
              <a:defRPr/>
            </a:pPr>
            <a:r>
              <a:rPr lang="de-DE" sz="2700" b="1" kern="1200" dirty="0">
                <a:solidFill>
                  <a:srgbClr val="0096C7"/>
                </a:solidFill>
                <a:latin typeface="Montserrat"/>
                <a:ea typeface="+mn-ea"/>
                <a:cs typeface="+mn-cs"/>
              </a:rPr>
              <a:t>75%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BF7C427-6986-C686-A0AF-69E7E64ACAD3}"/>
              </a:ext>
            </a:extLst>
          </p:cNvPr>
          <p:cNvSpPr txBox="1"/>
          <p:nvPr/>
        </p:nvSpPr>
        <p:spPr>
          <a:xfrm>
            <a:off x="3606242" y="2366765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rtl="0">
              <a:defRPr/>
            </a:pPr>
            <a:r>
              <a:rPr lang="en-GB" kern="1200" dirty="0">
                <a:solidFill>
                  <a:srgbClr val="142C60"/>
                </a:solidFill>
                <a:latin typeface="Montserrat"/>
                <a:ea typeface="Verdana" panose="020B0604030504040204" pitchFamily="34" charset="0"/>
                <a:cs typeface="+mn-cs"/>
              </a:rPr>
              <a:t>Code accepted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01FAB3D-57B9-1E78-94B8-17E9B7CEDBB0}"/>
              </a:ext>
            </a:extLst>
          </p:cNvPr>
          <p:cNvSpPr txBox="1"/>
          <p:nvPr/>
        </p:nvSpPr>
        <p:spPr>
          <a:xfrm>
            <a:off x="4099965" y="1748944"/>
            <a:ext cx="947695" cy="5078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685800" rtl="0">
              <a:defRPr/>
            </a:pPr>
            <a:r>
              <a:rPr lang="de-DE" sz="2700" b="1" kern="1200" dirty="0">
                <a:solidFill>
                  <a:srgbClr val="0096C7"/>
                </a:solidFill>
                <a:latin typeface="Montserrat"/>
                <a:ea typeface="+mn-ea"/>
                <a:cs typeface="+mn-cs"/>
              </a:rPr>
              <a:t>46%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725E3B4-66FF-39F0-805B-E1ADB6A0B217}"/>
              </a:ext>
            </a:extLst>
          </p:cNvPr>
          <p:cNvCxnSpPr>
            <a:cxnSpLocks/>
          </p:cNvCxnSpPr>
          <p:nvPr/>
        </p:nvCxnSpPr>
        <p:spPr>
          <a:xfrm>
            <a:off x="484887" y="2279545"/>
            <a:ext cx="244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91F2C17C-C851-8782-1F5E-8BFAF5A56FE8}"/>
              </a:ext>
            </a:extLst>
          </p:cNvPr>
          <p:cNvCxnSpPr>
            <a:cxnSpLocks/>
          </p:cNvCxnSpPr>
          <p:nvPr/>
        </p:nvCxnSpPr>
        <p:spPr>
          <a:xfrm>
            <a:off x="3349813" y="2279545"/>
            <a:ext cx="244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ACCE5A1-26F3-53C9-7EC9-58B86711CEB3}"/>
              </a:ext>
            </a:extLst>
          </p:cNvPr>
          <p:cNvCxnSpPr>
            <a:cxnSpLocks/>
          </p:cNvCxnSpPr>
          <p:nvPr/>
        </p:nvCxnSpPr>
        <p:spPr>
          <a:xfrm>
            <a:off x="6214740" y="2279545"/>
            <a:ext cx="244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09757A32-3831-281F-F0A9-9C492EC48050}"/>
              </a:ext>
            </a:extLst>
          </p:cNvPr>
          <p:cNvSpPr txBox="1"/>
          <p:nvPr/>
        </p:nvSpPr>
        <p:spPr>
          <a:xfrm>
            <a:off x="3420062" y="3862139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rtl="0">
              <a:defRPr/>
            </a:pPr>
            <a:r>
              <a:rPr lang="en-GB" kern="1200" dirty="0">
                <a:solidFill>
                  <a:srgbClr val="142C60"/>
                </a:solidFill>
                <a:latin typeface="Montserrat"/>
                <a:ea typeface="Verdana" panose="020B0604030504040204" pitchFamily="34" charset="0"/>
                <a:cs typeface="+mn-cs"/>
              </a:rPr>
              <a:t>Productivity Gains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C3B3088-3EBC-9F01-1BD5-5C42316490A0}"/>
              </a:ext>
            </a:extLst>
          </p:cNvPr>
          <p:cNvSpPr txBox="1"/>
          <p:nvPr/>
        </p:nvSpPr>
        <p:spPr>
          <a:xfrm>
            <a:off x="3597192" y="3221983"/>
            <a:ext cx="1941558" cy="5078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 defTabSz="685800" rtl="0">
              <a:defRPr/>
            </a:pPr>
            <a:r>
              <a:rPr lang="de-DE" sz="2700" b="1" kern="1200" dirty="0">
                <a:solidFill>
                  <a:srgbClr val="0096C7"/>
                </a:solidFill>
                <a:latin typeface="Montserrat"/>
                <a:ea typeface="+mn-ea"/>
                <a:cs typeface="+mn-cs"/>
              </a:rPr>
              <a:t>25% - 35%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B75EEC6B-2787-EF84-BD93-E2A493CCFC12}"/>
              </a:ext>
            </a:extLst>
          </p:cNvPr>
          <p:cNvCxnSpPr>
            <a:cxnSpLocks/>
          </p:cNvCxnSpPr>
          <p:nvPr/>
        </p:nvCxnSpPr>
        <p:spPr>
          <a:xfrm>
            <a:off x="484888" y="3759674"/>
            <a:ext cx="817785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64033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896C42C-F609-59FA-9639-7B3194B4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B95CCAFC-E85B-43D8-9B75-69E182C4C637}" type="slidenum">
              <a:rPr lang="de-DE" kern="120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pPr defTabSz="685800" rtl="0"/>
              <a:t>13</a:t>
            </a:fld>
            <a:endParaRPr lang="de-DE" kern="1200">
              <a:solidFill>
                <a:srgbClr val="142C6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3" name="Google Shape;188;p28">
            <a:extLst>
              <a:ext uri="{FF2B5EF4-FFF2-40B4-BE49-F238E27FC236}">
                <a16:creationId xmlns:a16="http://schemas.microsoft.com/office/drawing/2014/main" id="{B364DEB9-2673-B0D7-6085-95A05581E773}"/>
              </a:ext>
            </a:extLst>
          </p:cNvPr>
          <p:cNvSpPr txBox="1">
            <a:spLocks/>
          </p:cNvSpPr>
          <p:nvPr/>
        </p:nvSpPr>
        <p:spPr>
          <a:xfrm>
            <a:off x="1280517" y="1067067"/>
            <a:ext cx="6582966" cy="1835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0" rIns="270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de-DE" sz="2800" b="1" i="0" u="none" strike="noStrike" cap="none" dirty="0">
                <a:solidFill>
                  <a:srgbClr val="BBB5A0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85800">
              <a:tabLst>
                <a:tab pos="1678781" algn="l"/>
              </a:tabLst>
            </a:pPr>
            <a:r>
              <a:rPr lang="en-GB" sz="3300" kern="1200" dirty="0">
                <a:solidFill>
                  <a:srgbClr val="2166A4"/>
                </a:solidFill>
                <a:latin typeface="Montserrat"/>
              </a:rPr>
              <a:t>The most important key for the AI transformation is:</a:t>
            </a:r>
          </a:p>
        </p:txBody>
      </p:sp>
      <p:sp>
        <p:nvSpPr>
          <p:cNvPr id="4" name="Google Shape;188;p28">
            <a:extLst>
              <a:ext uri="{FF2B5EF4-FFF2-40B4-BE49-F238E27FC236}">
                <a16:creationId xmlns:a16="http://schemas.microsoft.com/office/drawing/2014/main" id="{382882C2-A83C-EFFA-6D37-CFA4B31A8FDB}"/>
              </a:ext>
            </a:extLst>
          </p:cNvPr>
          <p:cNvSpPr txBox="1">
            <a:spLocks/>
          </p:cNvSpPr>
          <p:nvPr/>
        </p:nvSpPr>
        <p:spPr>
          <a:xfrm>
            <a:off x="1280517" y="2571750"/>
            <a:ext cx="6582966" cy="1835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0" rIns="270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de-DE" sz="2800" b="1" i="0" u="none" strike="noStrike" cap="none" dirty="0">
                <a:solidFill>
                  <a:srgbClr val="BBB5A0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85800">
              <a:tabLst>
                <a:tab pos="1678781" algn="l"/>
              </a:tabLst>
            </a:pPr>
            <a:r>
              <a:rPr lang="de-DE" sz="3600" kern="1200" dirty="0">
                <a:solidFill>
                  <a:srgbClr val="2166A4"/>
                </a:solidFill>
                <a:latin typeface="Montserrat"/>
              </a:rPr>
              <a:t>P</a:t>
            </a:r>
            <a:r>
              <a:rPr lang="en-GB" sz="3600" kern="1200" dirty="0">
                <a:solidFill>
                  <a:srgbClr val="2166A4"/>
                </a:solidFill>
                <a:latin typeface="Montserrat"/>
              </a:rPr>
              <a:t>EOPLE</a:t>
            </a:r>
          </a:p>
        </p:txBody>
      </p:sp>
    </p:spTree>
    <p:extLst>
      <p:ext uri="{BB962C8B-B14F-4D97-AF65-F5344CB8AC3E}">
        <p14:creationId xmlns:p14="http://schemas.microsoft.com/office/powerpoint/2010/main" val="8734152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77286-B477-7944-7E71-DBFCB2085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FE221EA-42F1-B236-5792-04D832F0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B95CCAFC-E85B-43D8-9B75-69E182C4C637}" type="slidenum">
              <a:rPr lang="de-DE" kern="120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pPr defTabSz="685800" rtl="0"/>
              <a:t>14</a:t>
            </a:fld>
            <a:endParaRPr lang="de-DE" kern="1200">
              <a:solidFill>
                <a:srgbClr val="142C6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426A5E4-64B9-52A2-0179-191802C7F1FA}"/>
              </a:ext>
            </a:extLst>
          </p:cNvPr>
          <p:cNvSpPr txBox="1">
            <a:spLocks/>
          </p:cNvSpPr>
          <p:nvPr/>
        </p:nvSpPr>
        <p:spPr>
          <a:xfrm>
            <a:off x="359626" y="351000"/>
            <a:ext cx="7162035" cy="2908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>
                <a:solidFill>
                  <a:srgbClr val="142C60"/>
                </a:solidFill>
                <a:latin typeface="Montserrat" panose="00000500000000000000" pitchFamily="2" charset="0"/>
                <a:ea typeface="+mn-ea"/>
                <a:cs typeface="+mj-cs"/>
              </a:defRPr>
            </a:lvl1pPr>
          </a:lstStyle>
          <a:p>
            <a:pPr defTabSz="685800"/>
            <a:r>
              <a:rPr lang="en-GB" sz="2100"/>
              <a:t>Mass vs. competitive sports</a:t>
            </a:r>
            <a:endParaRPr lang="en-GB" sz="2100" dirty="0"/>
          </a:p>
        </p:txBody>
      </p:sp>
      <p:pic>
        <p:nvPicPr>
          <p:cNvPr id="4" name="Picture 2" descr="Kinder beim Skifahren?im Saanenland. Das Skigebiet in Gstaad ist eines von vielen in der Region, die Schweiz Tourismus als besonders familienfreundlich eingestuft hat.">
            <a:extLst>
              <a:ext uri="{FF2B5EF4-FFF2-40B4-BE49-F238E27FC236}">
                <a16:creationId xmlns:a16="http://schemas.microsoft.com/office/drawing/2014/main" id="{C2A64F1D-59D4-C40C-57CE-C3451BBA84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4" b="7252"/>
          <a:stretch/>
        </p:blipFill>
        <p:spPr bwMode="auto">
          <a:xfrm>
            <a:off x="359626" y="1267027"/>
            <a:ext cx="4096754" cy="302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ki Alpin heute: Marco Odermatt verpasst Riesenslalom-Rekord von Ingemar  Stenmark | sportschau.de">
            <a:extLst>
              <a:ext uri="{FF2B5EF4-FFF2-40B4-BE49-F238E27FC236}">
                <a16:creationId xmlns:a16="http://schemas.microsoft.com/office/drawing/2014/main" id="{FB85E810-FE5F-6364-FE73-3F8D281FE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r="10566"/>
          <a:stretch/>
        </p:blipFill>
        <p:spPr bwMode="auto">
          <a:xfrm>
            <a:off x="4660295" y="1267027"/>
            <a:ext cx="4096753" cy="302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546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AA1D65F-6992-2DDB-B7CD-50D98FFC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B95CCAFC-E85B-43D8-9B75-69E182C4C637}" type="slidenum">
              <a:rPr lang="de-DE" kern="120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pPr defTabSz="685800" rtl="0"/>
              <a:t>15</a:t>
            </a:fld>
            <a:endParaRPr lang="de-DE" kern="1200">
              <a:solidFill>
                <a:srgbClr val="142C60"/>
              </a:solidFill>
              <a:latin typeface="Montserrat"/>
              <a:ea typeface="+mn-ea"/>
              <a:cs typeface="+mn-cs"/>
            </a:endParaRPr>
          </a:p>
        </p:txBody>
      </p:sp>
      <p:pic>
        <p:nvPicPr>
          <p:cNvPr id="3" name="Picture 6" descr="Office Notebook i7-1360P - Intel Xe (15,6&quot;)">
            <a:extLst>
              <a:ext uri="{FF2B5EF4-FFF2-40B4-BE49-F238E27FC236}">
                <a16:creationId xmlns:a16="http://schemas.microsoft.com/office/drawing/2014/main" id="{C9DE289C-1873-3C01-1B9A-1FF47CACB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" t="23221" r="5544" b="20310"/>
          <a:stretch/>
        </p:blipFill>
        <p:spPr bwMode="auto">
          <a:xfrm>
            <a:off x="504037" y="1430073"/>
            <a:ext cx="2326373" cy="145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6D6C075-2715-1B9D-DD6D-D90EE4E57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1" t="6439" r="11674" b="5486"/>
          <a:stretch/>
        </p:blipFill>
        <p:spPr bwMode="auto">
          <a:xfrm>
            <a:off x="6544425" y="1023021"/>
            <a:ext cx="1999789" cy="149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Apple iPhone X - Das zer­brech­lichste iPhone aller Zeiten">
            <a:extLst>
              <a:ext uri="{FF2B5EF4-FFF2-40B4-BE49-F238E27FC236}">
                <a16:creationId xmlns:a16="http://schemas.microsoft.com/office/drawing/2014/main" id="{FD5CCDC3-64E5-7F3F-E8FE-4D48353AF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1" r="30913"/>
          <a:stretch/>
        </p:blipFill>
        <p:spPr bwMode="auto">
          <a:xfrm>
            <a:off x="3071925" y="986621"/>
            <a:ext cx="1082291" cy="193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xcel-Tabelle mit dynamischem Diagramm">
            <a:extLst>
              <a:ext uri="{FF2B5EF4-FFF2-40B4-BE49-F238E27FC236}">
                <a16:creationId xmlns:a16="http://schemas.microsoft.com/office/drawing/2014/main" id="{CEB88A90-A67D-DD1C-5E40-1986C72C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7" y="3188325"/>
            <a:ext cx="3192907" cy="167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6604160F-24C0-5673-A200-1F899541A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4483" r="2299" b="9080"/>
          <a:stretch/>
        </p:blipFill>
        <p:spPr bwMode="auto">
          <a:xfrm>
            <a:off x="6205599" y="3515710"/>
            <a:ext cx="2043719" cy="134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91E81E7E-D8C5-8893-7F4E-5D8B20F3478B}"/>
              </a:ext>
            </a:extLst>
          </p:cNvPr>
          <p:cNvSpPr txBox="1">
            <a:spLocks/>
          </p:cNvSpPr>
          <p:nvPr/>
        </p:nvSpPr>
        <p:spPr>
          <a:xfrm>
            <a:off x="359626" y="351000"/>
            <a:ext cx="7162035" cy="2908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>
                <a:solidFill>
                  <a:srgbClr val="142C60"/>
                </a:solidFill>
                <a:latin typeface="Montserrat" panose="00000500000000000000" pitchFamily="2" charset="0"/>
                <a:ea typeface="+mn-ea"/>
                <a:cs typeface="+mj-cs"/>
              </a:defRPr>
            </a:lvl1pPr>
          </a:lstStyle>
          <a:p>
            <a:pPr defTabSz="685800"/>
            <a:r>
              <a:rPr lang="de-DE" sz="2100" dirty="0" err="1"/>
              <a:t>What</a:t>
            </a:r>
            <a:r>
              <a:rPr lang="de-DE" sz="2100" dirty="0"/>
              <a:t> </a:t>
            </a:r>
            <a:r>
              <a:rPr lang="de-DE" sz="2100" dirty="0" err="1"/>
              <a:t>if</a:t>
            </a:r>
            <a:r>
              <a:rPr lang="de-DE" sz="2100" dirty="0"/>
              <a:t> …</a:t>
            </a:r>
            <a:endParaRPr lang="en-GB" sz="2100" dirty="0"/>
          </a:p>
        </p:txBody>
      </p:sp>
      <p:pic>
        <p:nvPicPr>
          <p:cNvPr id="5" name="Picture 8" descr="Analoges Festnetztelefon mit Wählscheibe (Heimatarchiv Bad Bodendorf CC BY-NC-SA)">
            <a:extLst>
              <a:ext uri="{FF2B5EF4-FFF2-40B4-BE49-F238E27FC236}">
                <a16:creationId xmlns:a16="http://schemas.microsoft.com/office/drawing/2014/main" id="{8C714AED-9FB7-FD95-F095-8C9D58460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6057" r="8530" b="5566"/>
          <a:stretch/>
        </p:blipFill>
        <p:spPr bwMode="auto">
          <a:xfrm>
            <a:off x="4776953" y="2380309"/>
            <a:ext cx="2053724" cy="12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9669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82252A-CF7E-346F-55C0-6C155C6E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26" y="351000"/>
            <a:ext cx="7162035" cy="290849"/>
          </a:xfrm>
        </p:spPr>
        <p:txBody>
          <a:bodyPr/>
          <a:lstStyle/>
          <a:p>
            <a:r>
              <a:rPr lang="en-US" noProof="0" dirty="0"/>
              <a:t>The current reality of most enterprises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C908073-0109-B01D-903B-3AF7487C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B95CCAFC-E85B-43D8-9B75-69E182C4C637}" type="slidenum">
              <a:rPr lang="de-DE" kern="120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pPr defTabSz="685800" rtl="0"/>
              <a:t>16</a:t>
            </a:fld>
            <a:endParaRPr lang="de-DE" kern="1200">
              <a:solidFill>
                <a:srgbClr val="142C60"/>
              </a:solidFill>
              <a:latin typeface="Montserrat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CFFDA6-3B4B-B12E-2706-CA5794306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1677" y="2326206"/>
            <a:ext cx="2037077" cy="203707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DA6C2173-B50B-F722-2364-99A8F223F78E}"/>
              </a:ext>
            </a:extLst>
          </p:cNvPr>
          <p:cNvSpPr txBox="1">
            <a:spLocks/>
          </p:cNvSpPr>
          <p:nvPr/>
        </p:nvSpPr>
        <p:spPr>
          <a:xfrm>
            <a:off x="3377909" y="1274619"/>
            <a:ext cx="2234989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 dirty="0">
                <a:solidFill>
                  <a:srgbClr val="142C60"/>
                </a:solidFill>
                <a:latin typeface="Montserrat" panose="00000500000000000000" pitchFamily="2" charset="0"/>
                <a:ea typeface="+mn-ea"/>
                <a:cs typeface="+mj-cs"/>
              </a:defRPr>
            </a:lvl1pPr>
          </a:lstStyle>
          <a:p>
            <a:pPr algn="ctr" defTabSz="685800"/>
            <a:r>
              <a:rPr lang="en-GB" sz="2400" dirty="0">
                <a:solidFill>
                  <a:srgbClr val="2166A4"/>
                </a:solidFill>
                <a:latin typeface="Montserrat"/>
                <a:cs typeface="Arial" panose="020B0604020202020204" pitchFamily="34" charset="0"/>
              </a:rPr>
              <a:t>AI </a:t>
            </a:r>
            <a:br>
              <a:rPr lang="en-GB" sz="2400" dirty="0">
                <a:solidFill>
                  <a:srgbClr val="2166A4"/>
                </a:solidFill>
                <a:latin typeface="Montserrat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2166A4"/>
                </a:solidFill>
                <a:latin typeface="Montserrat"/>
                <a:cs typeface="Arial" panose="020B0604020202020204" pitchFamily="34" charset="0"/>
              </a:rPr>
              <a:t>Adoption </a:t>
            </a:r>
            <a:br>
              <a:rPr lang="en-GB" sz="2400" dirty="0">
                <a:solidFill>
                  <a:srgbClr val="2166A4"/>
                </a:solidFill>
                <a:latin typeface="Montserrat"/>
                <a:cs typeface="Arial" panose="020B0604020202020204" pitchFamily="34" charset="0"/>
              </a:rPr>
            </a:br>
            <a:r>
              <a:rPr lang="en-GB" sz="2400" dirty="0">
                <a:solidFill>
                  <a:srgbClr val="2166A4"/>
                </a:solidFill>
                <a:latin typeface="Montserrat"/>
                <a:cs typeface="Arial" panose="020B0604020202020204" pitchFamily="34" charset="0"/>
              </a:rPr>
              <a:t>Gap 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BE779D74-F221-DEA9-1BFB-9046E5E4BD63}"/>
              </a:ext>
            </a:extLst>
          </p:cNvPr>
          <p:cNvSpPr/>
          <p:nvPr/>
        </p:nvSpPr>
        <p:spPr>
          <a:xfrm>
            <a:off x="470887" y="2301767"/>
            <a:ext cx="925096" cy="918000"/>
          </a:xfrm>
          <a:prstGeom prst="roundRect">
            <a:avLst>
              <a:gd name="adj" fmla="val 2193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tlCol="0" anchor="ctr"/>
          <a:lstStyle/>
          <a:p>
            <a:pPr algn="ctr" defTabSz="685800" rtl="0"/>
            <a:endParaRPr lang="en-GB" sz="1350" kern="1200" dirty="0">
              <a:solidFill>
                <a:srgbClr val="142C60"/>
              </a:solidFill>
              <a:latin typeface="Montserrat"/>
              <a:cs typeface="Arial" panose="020B0604020202020204" pitchFamily="34" charset="0"/>
            </a:endParaRPr>
          </a:p>
        </p:txBody>
      </p:sp>
      <p:sp>
        <p:nvSpPr>
          <p:cNvPr id="11" name="Pfeil: Fünfeck 10">
            <a:extLst>
              <a:ext uri="{FF2B5EF4-FFF2-40B4-BE49-F238E27FC236}">
                <a16:creationId xmlns:a16="http://schemas.microsoft.com/office/drawing/2014/main" id="{7A268FC9-AEEE-5945-0049-AB0E8587D33F}"/>
              </a:ext>
            </a:extLst>
          </p:cNvPr>
          <p:cNvSpPr/>
          <p:nvPr/>
        </p:nvSpPr>
        <p:spPr>
          <a:xfrm>
            <a:off x="745261" y="2301766"/>
            <a:ext cx="2410120" cy="918000"/>
          </a:xfrm>
          <a:prstGeom prst="homePlate">
            <a:avLst>
              <a:gd name="adj" fmla="val 3109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27000" rIns="27000" bIns="27000" rtlCol="0" anchor="ctr">
            <a:noAutofit/>
          </a:bodyPr>
          <a:lstStyle/>
          <a:p>
            <a:pPr algn="l" defTabSz="685800" rtl="0"/>
            <a:r>
              <a:rPr lang="de-CH" sz="1350" kern="1200" dirty="0" err="1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Standardized</a:t>
            </a:r>
            <a:r>
              <a:rPr lang="de-CH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 </a:t>
            </a:r>
          </a:p>
          <a:p>
            <a:pPr algn="l" defTabSz="685800" rtl="0"/>
            <a:r>
              <a:rPr lang="de-CH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«off-</a:t>
            </a:r>
            <a:r>
              <a:rPr lang="de-CH" sz="1350" kern="1200" dirty="0" err="1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the</a:t>
            </a:r>
            <a:r>
              <a:rPr lang="de-CH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-</a:t>
            </a:r>
            <a:r>
              <a:rPr lang="de-CH" sz="1350" kern="1200" dirty="0" err="1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shelf</a:t>
            </a:r>
            <a:r>
              <a:rPr lang="de-CH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» AI </a:t>
            </a:r>
            <a:r>
              <a:rPr lang="de-CH" sz="1350" kern="1200" dirty="0" err="1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tools</a:t>
            </a:r>
            <a:endParaRPr lang="de-CH" sz="1350" kern="1200" dirty="0">
              <a:solidFill>
                <a:srgbClr val="142C60"/>
              </a:solidFill>
              <a:latin typeface="Montserrat"/>
              <a:cs typeface="Arial" panose="020B0604020202020204" pitchFamily="34" charset="0"/>
            </a:endParaRP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08970829-C1CF-1BD4-62CB-F9CC6EBE5271}"/>
              </a:ext>
            </a:extLst>
          </p:cNvPr>
          <p:cNvSpPr/>
          <p:nvPr/>
        </p:nvSpPr>
        <p:spPr>
          <a:xfrm>
            <a:off x="470888" y="3446211"/>
            <a:ext cx="911640" cy="918000"/>
          </a:xfrm>
          <a:prstGeom prst="roundRect">
            <a:avLst>
              <a:gd name="adj" fmla="val 2193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rtlCol="0" anchor="ctr"/>
          <a:lstStyle/>
          <a:p>
            <a:pPr algn="ctr" defTabSz="685800" rtl="0"/>
            <a:endParaRPr lang="en-GB" sz="1350" kern="1200" dirty="0">
              <a:solidFill>
                <a:srgbClr val="142C60"/>
              </a:solidFill>
              <a:latin typeface="Montserrat"/>
              <a:cs typeface="Arial" panose="020B0604020202020204" pitchFamily="34" charset="0"/>
            </a:endParaRPr>
          </a:p>
        </p:txBody>
      </p:sp>
      <p:sp>
        <p:nvSpPr>
          <p:cNvPr id="14" name="Pfeil: Fünfeck 13">
            <a:extLst>
              <a:ext uri="{FF2B5EF4-FFF2-40B4-BE49-F238E27FC236}">
                <a16:creationId xmlns:a16="http://schemas.microsoft.com/office/drawing/2014/main" id="{66A7B717-1A67-FC40-E589-BA1B34E46FBD}"/>
              </a:ext>
            </a:extLst>
          </p:cNvPr>
          <p:cNvSpPr/>
          <p:nvPr/>
        </p:nvSpPr>
        <p:spPr>
          <a:xfrm>
            <a:off x="739961" y="3446211"/>
            <a:ext cx="2375064" cy="918000"/>
          </a:xfrm>
          <a:prstGeom prst="homePlate">
            <a:avLst>
              <a:gd name="adj" fmla="val 3109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" tIns="27000" rIns="27000" bIns="27000" rtlCol="0" anchor="ctr">
            <a:noAutofit/>
          </a:bodyPr>
          <a:lstStyle/>
          <a:p>
            <a:pPr algn="l" defTabSz="685800" rtl="0"/>
            <a:r>
              <a:rPr lang="en-GB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Tools to create</a:t>
            </a:r>
            <a:br>
              <a:rPr lang="en-GB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</a:br>
            <a:r>
              <a:rPr lang="en-GB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bespoke AI solutions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4460E391-1AC0-B51F-DBD6-D65F57C162E9}"/>
              </a:ext>
            </a:extLst>
          </p:cNvPr>
          <p:cNvSpPr/>
          <p:nvPr/>
        </p:nvSpPr>
        <p:spPr>
          <a:xfrm>
            <a:off x="5831122" y="1390811"/>
            <a:ext cx="2729450" cy="691833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en-GB" sz="1350" b="1" kern="1200" dirty="0">
                <a:solidFill>
                  <a:prstClr val="white"/>
                </a:solidFill>
                <a:latin typeface="Montserrat"/>
                <a:cs typeface="Arial" panose="020B0604020202020204" pitchFamily="34" charset="0"/>
              </a:rPr>
              <a:t>Enterprise reality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F53FB986-5D70-C1B2-EEC0-6D322E93C1D9}"/>
              </a:ext>
            </a:extLst>
          </p:cNvPr>
          <p:cNvSpPr/>
          <p:nvPr/>
        </p:nvSpPr>
        <p:spPr>
          <a:xfrm>
            <a:off x="402639" y="1390811"/>
            <a:ext cx="2729451" cy="691833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r>
              <a:rPr lang="de-DE" sz="1350" b="1" kern="1200" dirty="0" err="1">
                <a:solidFill>
                  <a:prstClr val="white"/>
                </a:solidFill>
                <a:latin typeface="Montserrat"/>
                <a:cs typeface="Arial" panose="020B0604020202020204" pitchFamily="34" charset="0"/>
              </a:rPr>
              <a:t>Available</a:t>
            </a:r>
            <a:r>
              <a:rPr lang="de-DE" sz="1350" b="1" kern="1200" dirty="0">
                <a:solidFill>
                  <a:prstClr val="white"/>
                </a:solidFill>
                <a:latin typeface="Montserrat"/>
                <a:cs typeface="Arial" panose="020B0604020202020204" pitchFamily="34" charset="0"/>
              </a:rPr>
              <a:t> AI </a:t>
            </a:r>
            <a:r>
              <a:rPr lang="de-DE" sz="1350" b="1" kern="1200" dirty="0" err="1">
                <a:solidFill>
                  <a:prstClr val="white"/>
                </a:solidFill>
                <a:latin typeface="Montserrat"/>
                <a:cs typeface="Arial" panose="020B0604020202020204" pitchFamily="34" charset="0"/>
              </a:rPr>
              <a:t>tools</a:t>
            </a:r>
            <a:r>
              <a:rPr lang="de-DE" sz="1350" b="1" kern="1200" dirty="0">
                <a:solidFill>
                  <a:prstClr val="white"/>
                </a:solidFill>
                <a:latin typeface="Montserrat"/>
                <a:cs typeface="Arial" panose="020B0604020202020204" pitchFamily="34" charset="0"/>
              </a:rPr>
              <a:t> </a:t>
            </a:r>
            <a:endParaRPr lang="en-GB" sz="1350" b="1" kern="1200" dirty="0">
              <a:solidFill>
                <a:prstClr val="white"/>
              </a:solidFill>
              <a:latin typeface="Montserrat"/>
              <a:cs typeface="Arial" panose="020B0604020202020204" pitchFamily="34" charset="0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C3A7F5D-55FE-F361-B7B0-EEF51C6995F3}"/>
              </a:ext>
            </a:extLst>
          </p:cNvPr>
          <p:cNvGrpSpPr/>
          <p:nvPr/>
        </p:nvGrpSpPr>
        <p:grpSpPr>
          <a:xfrm>
            <a:off x="5845050" y="2281737"/>
            <a:ext cx="2684494" cy="918001"/>
            <a:chOff x="7774828" y="3029087"/>
            <a:chExt cx="3579325" cy="1224001"/>
          </a:xfrm>
        </p:grpSpPr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DA3B7C7A-B3B6-D8E0-4615-3BBD15E31810}"/>
                </a:ext>
              </a:extLst>
            </p:cNvPr>
            <p:cNvSpPr/>
            <p:nvPr/>
          </p:nvSpPr>
          <p:spPr>
            <a:xfrm>
              <a:off x="10138633" y="3029087"/>
              <a:ext cx="1215520" cy="1224000"/>
            </a:xfrm>
            <a:prstGeom prst="roundRect">
              <a:avLst>
                <a:gd name="adj" fmla="val 2193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rtlCol="0" anchor="ctr"/>
            <a:lstStyle/>
            <a:p>
              <a:pPr algn="ctr" defTabSz="685800" rtl="0"/>
              <a:endParaRPr lang="en-GB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endParaRPr>
            </a:p>
          </p:txBody>
        </p:sp>
        <p:sp>
          <p:nvSpPr>
            <p:cNvPr id="18" name="Pfeil: Fünfeck 17">
              <a:extLst>
                <a:ext uri="{FF2B5EF4-FFF2-40B4-BE49-F238E27FC236}">
                  <a16:creationId xmlns:a16="http://schemas.microsoft.com/office/drawing/2014/main" id="{6F46F32D-1F64-2D2E-E189-888F542BB64D}"/>
                </a:ext>
              </a:extLst>
            </p:cNvPr>
            <p:cNvSpPr/>
            <p:nvPr/>
          </p:nvSpPr>
          <p:spPr>
            <a:xfrm rot="10800000">
              <a:off x="7774828" y="3029088"/>
              <a:ext cx="3166752" cy="1224000"/>
            </a:xfrm>
            <a:prstGeom prst="homePlate">
              <a:avLst>
                <a:gd name="adj" fmla="val 310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0" tIns="27000" rIns="27000" bIns="27000" rtlCol="0" anchor="ctr">
              <a:noAutofit/>
            </a:bodyPr>
            <a:lstStyle/>
            <a:p>
              <a:pPr algn="l" defTabSz="685800" rtl="0"/>
              <a:endParaRPr lang="en-GB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1DCA2E0A-0621-8FD0-5A2D-0181AE6D8CBC}"/>
              </a:ext>
            </a:extLst>
          </p:cNvPr>
          <p:cNvGrpSpPr/>
          <p:nvPr/>
        </p:nvGrpSpPr>
        <p:grpSpPr>
          <a:xfrm>
            <a:off x="5845819" y="3446211"/>
            <a:ext cx="2684494" cy="918001"/>
            <a:chOff x="7774828" y="3029087"/>
            <a:chExt cx="3579325" cy="1224001"/>
          </a:xfrm>
        </p:grpSpPr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E2C8EA54-43D0-22D8-8923-815096038C53}"/>
                </a:ext>
              </a:extLst>
            </p:cNvPr>
            <p:cNvSpPr/>
            <p:nvPr/>
          </p:nvSpPr>
          <p:spPr>
            <a:xfrm>
              <a:off x="10138633" y="3029087"/>
              <a:ext cx="1215520" cy="1224000"/>
            </a:xfrm>
            <a:prstGeom prst="roundRect">
              <a:avLst>
                <a:gd name="adj" fmla="val 2193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rtlCol="0" anchor="ctr"/>
            <a:lstStyle/>
            <a:p>
              <a:pPr algn="ctr" defTabSz="685800" rtl="0"/>
              <a:endParaRPr lang="en-GB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endParaRPr>
            </a:p>
          </p:txBody>
        </p:sp>
        <p:sp>
          <p:nvSpPr>
            <p:cNvPr id="22" name="Pfeil: Fünfeck 21">
              <a:extLst>
                <a:ext uri="{FF2B5EF4-FFF2-40B4-BE49-F238E27FC236}">
                  <a16:creationId xmlns:a16="http://schemas.microsoft.com/office/drawing/2014/main" id="{4605C998-F955-4C72-4C79-EC4209C06398}"/>
                </a:ext>
              </a:extLst>
            </p:cNvPr>
            <p:cNvSpPr/>
            <p:nvPr/>
          </p:nvSpPr>
          <p:spPr>
            <a:xfrm rot="10800000">
              <a:off x="7774828" y="3029088"/>
              <a:ext cx="3166752" cy="1224000"/>
            </a:xfrm>
            <a:prstGeom prst="homePlate">
              <a:avLst>
                <a:gd name="adj" fmla="val 3109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0" tIns="27000" rIns="27000" bIns="27000" rtlCol="0" anchor="ctr">
              <a:noAutofit/>
            </a:bodyPr>
            <a:lstStyle/>
            <a:p>
              <a:pPr algn="l" defTabSz="685800" rtl="0"/>
              <a:endParaRPr lang="en-GB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endParaRPr>
            </a:p>
          </p:txBody>
        </p:sp>
      </p:grpSp>
      <p:sp>
        <p:nvSpPr>
          <p:cNvPr id="24" name="Rechteck 23">
            <a:extLst>
              <a:ext uri="{FF2B5EF4-FFF2-40B4-BE49-F238E27FC236}">
                <a16:creationId xmlns:a16="http://schemas.microsoft.com/office/drawing/2014/main" id="{856BB709-4A52-D0EC-9586-61B15DDD3F32}"/>
              </a:ext>
            </a:extLst>
          </p:cNvPr>
          <p:cNvSpPr/>
          <p:nvPr/>
        </p:nvSpPr>
        <p:spPr>
          <a:xfrm>
            <a:off x="6209472" y="2281737"/>
            <a:ext cx="2165357" cy="91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rtl="0"/>
            <a:r>
              <a:rPr lang="de-DE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Lack </a:t>
            </a:r>
            <a:r>
              <a:rPr lang="de-DE" sz="1350" kern="1200" dirty="0" err="1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of</a:t>
            </a:r>
            <a:r>
              <a:rPr lang="de-DE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 </a:t>
            </a:r>
            <a:r>
              <a:rPr lang="de-DE" sz="1350" kern="1200" dirty="0" err="1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confidence</a:t>
            </a:r>
            <a:r>
              <a:rPr lang="de-DE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 </a:t>
            </a:r>
            <a:r>
              <a:rPr lang="de-DE" sz="1350" kern="1200" dirty="0" err="1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to</a:t>
            </a:r>
            <a:r>
              <a:rPr lang="de-DE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 </a:t>
            </a:r>
            <a:r>
              <a:rPr lang="de-DE" sz="1350" kern="1200" dirty="0" err="1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act</a:t>
            </a:r>
            <a:r>
              <a:rPr lang="de-DE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 </a:t>
            </a:r>
            <a:r>
              <a:rPr lang="de-DE" sz="1350" kern="1200" dirty="0" err="1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courageously</a:t>
            </a:r>
            <a:r>
              <a:rPr lang="de-DE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 and </a:t>
            </a:r>
            <a:r>
              <a:rPr lang="de-DE" sz="1350" kern="1200" dirty="0" err="1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bold</a:t>
            </a:r>
            <a:endParaRPr lang="en-GB" sz="1350" kern="1200" dirty="0" err="1">
              <a:solidFill>
                <a:srgbClr val="142C60"/>
              </a:solidFill>
              <a:latin typeface="Montserrat"/>
              <a:cs typeface="Arial" panose="020B0604020202020204" pitchFamily="34" charset="0"/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EC8B8F81-29A6-91D9-A2D9-6D29EFD129FB}"/>
              </a:ext>
            </a:extLst>
          </p:cNvPr>
          <p:cNvSpPr/>
          <p:nvPr/>
        </p:nvSpPr>
        <p:spPr>
          <a:xfrm>
            <a:off x="6209472" y="3446211"/>
            <a:ext cx="2165357" cy="91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rtl="0"/>
            <a:r>
              <a:rPr lang="de-DE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Lack </a:t>
            </a:r>
            <a:r>
              <a:rPr lang="de-DE" sz="1350" kern="1200" dirty="0" err="1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of</a:t>
            </a:r>
            <a:r>
              <a:rPr lang="de-DE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 </a:t>
            </a:r>
            <a:r>
              <a:rPr lang="de-DE" sz="1350" kern="1200" dirty="0" err="1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understanding</a:t>
            </a:r>
            <a:r>
              <a:rPr lang="de-DE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 </a:t>
            </a:r>
            <a:r>
              <a:rPr lang="de-DE" sz="1350" kern="1200" dirty="0" err="1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of</a:t>
            </a:r>
            <a:r>
              <a:rPr lang="de-DE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 </a:t>
            </a:r>
            <a:r>
              <a:rPr lang="de-DE" sz="1350" kern="1200" dirty="0" err="1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how</a:t>
            </a:r>
            <a:r>
              <a:rPr lang="de-DE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 </a:t>
            </a:r>
            <a:r>
              <a:rPr lang="de-DE" sz="1350" kern="1200" dirty="0" err="1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to</a:t>
            </a:r>
            <a:r>
              <a:rPr lang="de-DE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 </a:t>
            </a:r>
            <a:r>
              <a:rPr lang="de-DE" sz="1350" kern="1200" dirty="0" err="1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leverage</a:t>
            </a:r>
            <a:r>
              <a:rPr lang="de-DE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 AI in </a:t>
            </a:r>
            <a:r>
              <a:rPr lang="de-DE" sz="1350" kern="1200" dirty="0" err="1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daily</a:t>
            </a:r>
            <a:r>
              <a:rPr lang="de-DE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 </a:t>
            </a:r>
            <a:r>
              <a:rPr lang="de-DE" sz="1350" kern="1200" dirty="0" err="1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job</a:t>
            </a:r>
            <a:r>
              <a:rPr lang="de-DE" sz="1350" kern="1200" dirty="0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 </a:t>
            </a:r>
            <a:r>
              <a:rPr lang="de-DE" sz="1350" kern="1200" dirty="0" err="1">
                <a:solidFill>
                  <a:srgbClr val="142C60"/>
                </a:solidFill>
                <a:latin typeface="Montserrat"/>
                <a:cs typeface="Arial" panose="020B0604020202020204" pitchFamily="34" charset="0"/>
              </a:rPr>
              <a:t>routines</a:t>
            </a:r>
            <a:endParaRPr lang="en-GB" sz="1350" kern="1200" dirty="0" err="1">
              <a:solidFill>
                <a:srgbClr val="142C60"/>
              </a:solidFill>
              <a:latin typeface="Montserra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6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0D55E-9BAB-A7F0-E4FB-355E852A7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: obere Ecken abgerundet 21">
            <a:extLst>
              <a:ext uri="{FF2B5EF4-FFF2-40B4-BE49-F238E27FC236}">
                <a16:creationId xmlns:a16="http://schemas.microsoft.com/office/drawing/2014/main" id="{70644EB8-7D3A-53E3-F444-A6D7F3831DDE}"/>
              </a:ext>
            </a:extLst>
          </p:cNvPr>
          <p:cNvSpPr/>
          <p:nvPr/>
        </p:nvSpPr>
        <p:spPr>
          <a:xfrm rot="10800000">
            <a:off x="791765" y="1722120"/>
            <a:ext cx="3684823" cy="3023739"/>
          </a:xfrm>
          <a:prstGeom prst="round2SameRect">
            <a:avLst>
              <a:gd name="adj1" fmla="val 8934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0" rtlCol="0" anchor="ctr" anchorCtr="0"/>
          <a:lstStyle/>
          <a:p>
            <a:pPr algn="ctr" defTabSz="685800" rtl="0">
              <a:lnSpc>
                <a:spcPct val="110000"/>
              </a:lnSpc>
            </a:pPr>
            <a:endParaRPr lang="de-DE" sz="975" b="1" kern="1200" dirty="0">
              <a:solidFill>
                <a:srgbClr val="0096C7"/>
              </a:solidFill>
              <a:latin typeface="Montserra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EE19F6-855F-42E3-4283-375BE5910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The major challenge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9BF723C-E530-5C9C-41A9-9B2876A4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B95CCAFC-E85B-43D8-9B75-69E182C4C637}" type="slidenum">
              <a:rPr lang="en-GB" kern="120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pPr defTabSz="685800" rtl="0"/>
              <a:t>17</a:t>
            </a:fld>
            <a:endParaRPr lang="en-GB" kern="1200" dirty="0">
              <a:solidFill>
                <a:srgbClr val="142C6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B1F02DBB-0D37-1B19-C25B-5EDA185DD35A}"/>
              </a:ext>
            </a:extLst>
          </p:cNvPr>
          <p:cNvSpPr/>
          <p:nvPr/>
        </p:nvSpPr>
        <p:spPr>
          <a:xfrm>
            <a:off x="5257800" y="1752994"/>
            <a:ext cx="2529840" cy="1296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54000" bIns="54000" rtlCol="0" anchor="ctr" anchorCtr="0"/>
          <a:lstStyle/>
          <a:p>
            <a:pPr algn="l" defTabSz="685800" rtl="0">
              <a:lnSpc>
                <a:spcPct val="110000"/>
              </a:lnSpc>
            </a:pPr>
            <a:r>
              <a:rPr lang="en-GB" sz="1275" kern="1200" dirty="0">
                <a:solidFill>
                  <a:srgbClr val="142C60"/>
                </a:solidFill>
                <a:latin typeface="Montserrat"/>
              </a:rPr>
              <a:t>Enable and scale the company-wide, role-</a:t>
            </a:r>
            <a:br>
              <a:rPr lang="en-GB" sz="1275" kern="1200" dirty="0">
                <a:solidFill>
                  <a:srgbClr val="142C60"/>
                </a:solidFill>
                <a:latin typeface="Montserrat"/>
              </a:rPr>
            </a:br>
            <a:r>
              <a:rPr lang="en-GB" sz="1275" kern="1200" dirty="0">
                <a:solidFill>
                  <a:srgbClr val="142C60"/>
                </a:solidFill>
                <a:latin typeface="Montserrat"/>
              </a:rPr>
              <a:t>specific use of </a:t>
            </a:r>
            <a:r>
              <a:rPr lang="en-GB" sz="1275" b="1" kern="1200" dirty="0">
                <a:solidFill>
                  <a:srgbClr val="2166A4"/>
                </a:solidFill>
                <a:latin typeface="Montserrat"/>
              </a:rPr>
              <a:t>standard </a:t>
            </a:r>
            <a:br>
              <a:rPr lang="en-GB" sz="1275" b="1" kern="1200" dirty="0">
                <a:solidFill>
                  <a:srgbClr val="2166A4"/>
                </a:solidFill>
                <a:latin typeface="Montserrat"/>
              </a:rPr>
            </a:br>
            <a:r>
              <a:rPr lang="en-GB" sz="1275" b="1" kern="1200" dirty="0">
                <a:solidFill>
                  <a:srgbClr val="2166A4"/>
                </a:solidFill>
                <a:latin typeface="Montserrat"/>
              </a:rPr>
              <a:t>AI productivity tools</a:t>
            </a:r>
          </a:p>
        </p:txBody>
      </p:sp>
      <p:sp>
        <p:nvSpPr>
          <p:cNvPr id="5" name="Rechteck: obere Ecken abgerundet 4">
            <a:extLst>
              <a:ext uri="{FF2B5EF4-FFF2-40B4-BE49-F238E27FC236}">
                <a16:creationId xmlns:a16="http://schemas.microsoft.com/office/drawing/2014/main" id="{ED6F5B30-C784-5DA9-C464-364BDEA49653}"/>
              </a:ext>
            </a:extLst>
          </p:cNvPr>
          <p:cNvSpPr/>
          <p:nvPr/>
        </p:nvSpPr>
        <p:spPr>
          <a:xfrm>
            <a:off x="791766" y="1246767"/>
            <a:ext cx="3684824" cy="462550"/>
          </a:xfrm>
          <a:prstGeom prst="round2SameRect">
            <a:avLst>
              <a:gd name="adj1" fmla="val 3553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de-DE" sz="1200" kern="1200" dirty="0" err="1">
              <a:solidFill>
                <a:prstClr val="white"/>
              </a:solidFill>
              <a:latin typeface="Montserrat"/>
            </a:endParaRP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F3338727-CDD7-0665-94A1-B558B2D8C8B7}"/>
              </a:ext>
            </a:extLst>
          </p:cNvPr>
          <p:cNvSpPr/>
          <p:nvPr/>
        </p:nvSpPr>
        <p:spPr>
          <a:xfrm>
            <a:off x="751551" y="1278132"/>
            <a:ext cx="3795118" cy="40199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rtl="0"/>
            <a:r>
              <a:rPr lang="en-GB" sz="1275" b="1" kern="1200" dirty="0">
                <a:solidFill>
                  <a:prstClr val="white"/>
                </a:solidFill>
                <a:latin typeface="Montserrat"/>
              </a:rPr>
              <a:t>To ignite a broad AI grassroot movement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41CA6BF1-3907-DF42-217C-E5F12B3AACEC}"/>
              </a:ext>
            </a:extLst>
          </p:cNvPr>
          <p:cNvSpPr/>
          <p:nvPr/>
        </p:nvSpPr>
        <p:spPr>
          <a:xfrm>
            <a:off x="5257800" y="3294334"/>
            <a:ext cx="2529840" cy="1296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54000" bIns="54000" rtlCol="0" anchor="ctr" anchorCtr="0"/>
          <a:lstStyle/>
          <a:p>
            <a:pPr algn="l" defTabSz="685800" rtl="0">
              <a:lnSpc>
                <a:spcPct val="110000"/>
              </a:lnSpc>
            </a:pPr>
            <a:r>
              <a:rPr lang="en-GB" sz="1275" kern="1200" dirty="0">
                <a:solidFill>
                  <a:srgbClr val="142C60"/>
                </a:solidFill>
                <a:latin typeface="Montserrat"/>
              </a:rPr>
              <a:t>Create a fertile ground for identifying, designing and successfully implementing </a:t>
            </a:r>
            <a:r>
              <a:rPr lang="en-GB" sz="1275" b="1" kern="1200" dirty="0">
                <a:solidFill>
                  <a:srgbClr val="2166A4"/>
                </a:solidFill>
                <a:latin typeface="Montserrat"/>
              </a:rPr>
              <a:t>bespoke AI solutions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A9749DC-8063-5AF3-8A7A-D1E07409A41E}"/>
              </a:ext>
            </a:extLst>
          </p:cNvPr>
          <p:cNvGrpSpPr/>
          <p:nvPr/>
        </p:nvGrpSpPr>
        <p:grpSpPr>
          <a:xfrm>
            <a:off x="1254601" y="2134061"/>
            <a:ext cx="2565000" cy="2268000"/>
            <a:chOff x="1625600" y="2682240"/>
            <a:chExt cx="2804122" cy="2804122"/>
          </a:xfrm>
        </p:grpSpPr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E1A7C7BF-28C7-B628-8BCB-41E782F20A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25600" y="2682240"/>
              <a:ext cx="0" cy="28041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139D4A52-114F-0930-21A6-596247AF1A1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027661" y="4084301"/>
              <a:ext cx="0" cy="280412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lg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048532E2-3E6E-5880-41F8-D7F354AC8E9B}"/>
              </a:ext>
            </a:extLst>
          </p:cNvPr>
          <p:cNvSpPr/>
          <p:nvPr/>
        </p:nvSpPr>
        <p:spPr>
          <a:xfrm>
            <a:off x="1485900" y="2374024"/>
            <a:ext cx="2141220" cy="1600200"/>
          </a:xfrm>
          <a:custGeom>
            <a:avLst/>
            <a:gdLst>
              <a:gd name="connsiteX0" fmla="*/ 0 w 2854960"/>
              <a:gd name="connsiteY0" fmla="*/ 2133600 h 2133600"/>
              <a:gd name="connsiteX1" fmla="*/ 1402080 w 2854960"/>
              <a:gd name="connsiteY1" fmla="*/ 1757680 h 2133600"/>
              <a:gd name="connsiteX2" fmla="*/ 2854960 w 2854960"/>
              <a:gd name="connsiteY2" fmla="*/ 0 h 2133600"/>
              <a:gd name="connsiteX0" fmla="*/ 0 w 2854960"/>
              <a:gd name="connsiteY0" fmla="*/ 2133600 h 2133600"/>
              <a:gd name="connsiteX1" fmla="*/ 1645920 w 2854960"/>
              <a:gd name="connsiteY1" fmla="*/ 1737360 h 2133600"/>
              <a:gd name="connsiteX2" fmla="*/ 2854960 w 2854960"/>
              <a:gd name="connsiteY2" fmla="*/ 0 h 2133600"/>
              <a:gd name="connsiteX0" fmla="*/ 0 w 2854960"/>
              <a:gd name="connsiteY0" fmla="*/ 2133600 h 2133600"/>
              <a:gd name="connsiteX1" fmla="*/ 1645920 w 2854960"/>
              <a:gd name="connsiteY1" fmla="*/ 1737360 h 2133600"/>
              <a:gd name="connsiteX2" fmla="*/ 2854960 w 2854960"/>
              <a:gd name="connsiteY2" fmla="*/ 0 h 2133600"/>
              <a:gd name="connsiteX0" fmla="*/ 0 w 2854960"/>
              <a:gd name="connsiteY0" fmla="*/ 2133600 h 2133600"/>
              <a:gd name="connsiteX1" fmla="*/ 1645920 w 2854960"/>
              <a:gd name="connsiteY1" fmla="*/ 1737360 h 2133600"/>
              <a:gd name="connsiteX2" fmla="*/ 2854960 w 2854960"/>
              <a:gd name="connsiteY2" fmla="*/ 0 h 2133600"/>
              <a:gd name="connsiteX0" fmla="*/ 0 w 2854960"/>
              <a:gd name="connsiteY0" fmla="*/ 2133600 h 2133600"/>
              <a:gd name="connsiteX1" fmla="*/ 1645920 w 2854960"/>
              <a:gd name="connsiteY1" fmla="*/ 1737360 h 2133600"/>
              <a:gd name="connsiteX2" fmla="*/ 2854960 w 2854960"/>
              <a:gd name="connsiteY2" fmla="*/ 0 h 2133600"/>
              <a:gd name="connsiteX0" fmla="*/ 0 w 2854960"/>
              <a:gd name="connsiteY0" fmla="*/ 2133600 h 2133600"/>
              <a:gd name="connsiteX1" fmla="*/ 1645920 w 2854960"/>
              <a:gd name="connsiteY1" fmla="*/ 1737360 h 2133600"/>
              <a:gd name="connsiteX2" fmla="*/ 2854960 w 2854960"/>
              <a:gd name="connsiteY2" fmla="*/ 0 h 2133600"/>
              <a:gd name="connsiteX0" fmla="*/ 0 w 2854960"/>
              <a:gd name="connsiteY0" fmla="*/ 2133600 h 2133600"/>
              <a:gd name="connsiteX1" fmla="*/ 1767840 w 2854960"/>
              <a:gd name="connsiteY1" fmla="*/ 1747520 h 2133600"/>
              <a:gd name="connsiteX2" fmla="*/ 2854960 w 2854960"/>
              <a:gd name="connsiteY2" fmla="*/ 0 h 2133600"/>
              <a:gd name="connsiteX0" fmla="*/ 0 w 2854960"/>
              <a:gd name="connsiteY0" fmla="*/ 2133600 h 2133600"/>
              <a:gd name="connsiteX1" fmla="*/ 1788160 w 2854960"/>
              <a:gd name="connsiteY1" fmla="*/ 1666240 h 2133600"/>
              <a:gd name="connsiteX2" fmla="*/ 2854960 w 2854960"/>
              <a:gd name="connsiteY2" fmla="*/ 0 h 2133600"/>
              <a:gd name="connsiteX0" fmla="*/ 0 w 2854960"/>
              <a:gd name="connsiteY0" fmla="*/ 2133600 h 2133600"/>
              <a:gd name="connsiteX1" fmla="*/ 1788160 w 2854960"/>
              <a:gd name="connsiteY1" fmla="*/ 1666240 h 2133600"/>
              <a:gd name="connsiteX2" fmla="*/ 2854960 w 2854960"/>
              <a:gd name="connsiteY2" fmla="*/ 0 h 2133600"/>
              <a:gd name="connsiteX0" fmla="*/ 0 w 2854960"/>
              <a:gd name="connsiteY0" fmla="*/ 2133600 h 2133600"/>
              <a:gd name="connsiteX1" fmla="*/ 1788160 w 2854960"/>
              <a:gd name="connsiteY1" fmla="*/ 1666240 h 2133600"/>
              <a:gd name="connsiteX2" fmla="*/ 2854960 w 2854960"/>
              <a:gd name="connsiteY2" fmla="*/ 0 h 2133600"/>
              <a:gd name="connsiteX0" fmla="*/ 0 w 2854960"/>
              <a:gd name="connsiteY0" fmla="*/ 2133600 h 2133600"/>
              <a:gd name="connsiteX1" fmla="*/ 1788160 w 2854960"/>
              <a:gd name="connsiteY1" fmla="*/ 1666240 h 2133600"/>
              <a:gd name="connsiteX2" fmla="*/ 2854960 w 2854960"/>
              <a:gd name="connsiteY2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4960" h="2133600">
                <a:moveTo>
                  <a:pt x="0" y="2133600"/>
                </a:moveTo>
                <a:cubicBezTo>
                  <a:pt x="463126" y="2123440"/>
                  <a:pt x="1312333" y="2021840"/>
                  <a:pt x="1788160" y="1666240"/>
                </a:cubicBezTo>
                <a:cubicBezTo>
                  <a:pt x="2263987" y="1310640"/>
                  <a:pt x="2518833" y="822960"/>
                  <a:pt x="2854960" y="0"/>
                </a:cubicBezTo>
              </a:path>
            </a:pathLst>
          </a:custGeom>
          <a:noFill/>
          <a:ln w="63500" cap="rnd">
            <a:solidFill>
              <a:schemeClr val="accent4">
                <a:lumMod val="50000"/>
              </a:schemeClr>
            </a:solidFill>
            <a:round/>
            <a:tailEnd type="arrow" w="lg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de-DE" sz="1350" kern="1200">
              <a:solidFill>
                <a:prstClr val="white"/>
              </a:solidFill>
              <a:latin typeface="Montserrat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6702B81-0501-F52C-E56E-492A97CFAD07}"/>
              </a:ext>
            </a:extLst>
          </p:cNvPr>
          <p:cNvSpPr txBox="1"/>
          <p:nvPr/>
        </p:nvSpPr>
        <p:spPr>
          <a:xfrm>
            <a:off x="1699833" y="2946625"/>
            <a:ext cx="1243931" cy="392415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r" defTabSz="685800" rtl="0">
              <a:buClr>
                <a:srgbClr val="0096C7"/>
              </a:buClr>
            </a:pPr>
            <a:r>
              <a:rPr lang="en-GB" sz="1275" kern="1200" dirty="0">
                <a:solidFill>
                  <a:srgbClr val="0096C7"/>
                </a:solidFill>
                <a:latin typeface="Montserrat"/>
                <a:ea typeface="+mn-ea"/>
                <a:cs typeface="+mn-cs"/>
              </a:rPr>
              <a:t>People </a:t>
            </a:r>
            <a:br>
              <a:rPr lang="en-GB" sz="1275" kern="1200" dirty="0">
                <a:solidFill>
                  <a:srgbClr val="0096C7"/>
                </a:solidFill>
                <a:latin typeface="Montserrat"/>
                <a:ea typeface="+mn-ea"/>
                <a:cs typeface="+mn-cs"/>
              </a:rPr>
            </a:br>
            <a:r>
              <a:rPr lang="en-GB" sz="1275" kern="1200" dirty="0">
                <a:solidFill>
                  <a:srgbClr val="0096C7"/>
                </a:solidFill>
                <a:latin typeface="Montserrat"/>
                <a:ea typeface="+mn-ea"/>
                <a:cs typeface="+mn-cs"/>
              </a:rPr>
              <a:t>empowerment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9E1DCAA-0412-BB0E-FF3B-9799526E0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9194" y="2292994"/>
            <a:ext cx="216000" cy="21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7A53A76-AF52-030C-85B3-DAC0031CE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6148" y="3834334"/>
            <a:ext cx="216000" cy="216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6408A08-6B50-6564-EB70-F556925F8918}"/>
              </a:ext>
            </a:extLst>
          </p:cNvPr>
          <p:cNvSpPr txBox="1"/>
          <p:nvPr/>
        </p:nvSpPr>
        <p:spPr>
          <a:xfrm>
            <a:off x="962454" y="1834669"/>
            <a:ext cx="585097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 defTabSz="685800" rtl="0">
              <a:buClr>
                <a:srgbClr val="0096C7"/>
              </a:buClr>
            </a:pPr>
            <a:r>
              <a:rPr lang="en-US" sz="1200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AI Skills</a:t>
            </a:r>
          </a:p>
        </p:txBody>
      </p:sp>
    </p:spTree>
    <p:extLst>
      <p:ext uri="{BB962C8B-B14F-4D97-AF65-F5344CB8AC3E}">
        <p14:creationId xmlns:p14="http://schemas.microsoft.com/office/powerpoint/2010/main" val="32323340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5" grpId="0" animBg="1"/>
      <p:bldP spid="19" grpId="0"/>
      <p:bldP spid="6" grpId="0" animBg="1"/>
      <p:bldP spid="11" grpId="0" animBg="1"/>
      <p:bldP spid="1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D810A6-4807-BB5D-438A-DB199D2EE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26" y="351000"/>
            <a:ext cx="7162035" cy="581698"/>
          </a:xfrm>
        </p:spPr>
        <p:txBody>
          <a:bodyPr/>
          <a:lstStyle/>
          <a:p>
            <a:r>
              <a:rPr lang="de-DE" dirty="0"/>
              <a:t>People </a:t>
            </a:r>
            <a:r>
              <a:rPr lang="de-DE" dirty="0" err="1"/>
              <a:t>empowerment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embrace</a:t>
            </a:r>
            <a:r>
              <a:rPr lang="de-DE" dirty="0"/>
              <a:t> all </a:t>
            </a:r>
            <a:r>
              <a:rPr lang="de-DE" dirty="0" err="1"/>
              <a:t>parts</a:t>
            </a:r>
            <a:br>
              <a:rPr lang="de-DE" dirty="0"/>
            </a:b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entire</a:t>
            </a:r>
            <a:r>
              <a:rPr lang="de-DE" dirty="0"/>
              <a:t> </a:t>
            </a:r>
            <a:r>
              <a:rPr lang="de-DE" dirty="0" err="1"/>
              <a:t>workforce</a:t>
            </a:r>
            <a:endParaRPr lang="en-GB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D88372-9CFD-A56E-3B59-C46E162E4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B95CCAFC-E85B-43D8-9B75-69E182C4C637}" type="slidenum">
              <a:rPr lang="de-DE" kern="120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pPr defTabSz="685800" rtl="0"/>
              <a:t>18</a:t>
            </a:fld>
            <a:endParaRPr lang="de-DE" kern="1200">
              <a:solidFill>
                <a:srgbClr val="142C6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6ACB708E-BE4B-83EC-0DF4-C6F1521FCAA7}"/>
              </a:ext>
            </a:extLst>
          </p:cNvPr>
          <p:cNvSpPr/>
          <p:nvPr/>
        </p:nvSpPr>
        <p:spPr>
          <a:xfrm>
            <a:off x="6479682" y="1277130"/>
            <a:ext cx="1555977" cy="1793266"/>
          </a:xfrm>
          <a:prstGeom prst="roundRect">
            <a:avLst>
              <a:gd name="adj" fmla="val 116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GB" sz="1200" kern="1200" dirty="0">
              <a:solidFill>
                <a:prstClr val="white"/>
              </a:solidFill>
              <a:latin typeface="Montserrat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EB2A2E5-0A12-3F25-4C50-646702A66AA6}"/>
              </a:ext>
            </a:extLst>
          </p:cNvPr>
          <p:cNvGraphicFramePr/>
          <p:nvPr/>
        </p:nvGraphicFramePr>
        <p:xfrm>
          <a:off x="88770" y="1529973"/>
          <a:ext cx="3873401" cy="258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24670CC-9249-176D-75AF-40223AA7CED4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079910" y="2241135"/>
            <a:ext cx="1363028" cy="10777"/>
          </a:xfrm>
          <a:prstGeom prst="line">
            <a:avLst/>
          </a:prstGeom>
          <a:ln w="9525">
            <a:solidFill>
              <a:schemeClr val="accent2"/>
            </a:solidFill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D250A3D9-C7DD-43BB-400A-0CA3081CD40B}"/>
              </a:ext>
            </a:extLst>
          </p:cNvPr>
          <p:cNvSpPr txBox="1"/>
          <p:nvPr/>
        </p:nvSpPr>
        <p:spPr>
          <a:xfrm>
            <a:off x="3694640" y="1981206"/>
            <a:ext cx="492122" cy="20774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r" defTabSz="685800" rtl="0">
              <a:buClr>
                <a:srgbClr val="0096C7"/>
              </a:buClr>
            </a:pPr>
            <a:r>
              <a:rPr lang="en-GB" sz="1350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~95 %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8CDCD6B-7C1A-FC0E-5811-1819F220E6F7}"/>
              </a:ext>
            </a:extLst>
          </p:cNvPr>
          <p:cNvCxnSpPr>
            <a:cxnSpLocks/>
          </p:cNvCxnSpPr>
          <p:nvPr/>
        </p:nvCxnSpPr>
        <p:spPr>
          <a:xfrm>
            <a:off x="2843926" y="3621098"/>
            <a:ext cx="3124985" cy="0"/>
          </a:xfrm>
          <a:prstGeom prst="line">
            <a:avLst/>
          </a:prstGeom>
          <a:ln w="9525">
            <a:solidFill>
              <a:srgbClr val="6DC1E3"/>
            </a:solidFill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01B41EEF-3E9A-29DB-AFCE-F128DDED80D2}"/>
              </a:ext>
            </a:extLst>
          </p:cNvPr>
          <p:cNvSpPr txBox="1"/>
          <p:nvPr/>
        </p:nvSpPr>
        <p:spPr>
          <a:xfrm>
            <a:off x="3800438" y="3375225"/>
            <a:ext cx="386324" cy="20774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r" defTabSz="685800" rtl="0">
              <a:buClr>
                <a:srgbClr val="0096C7"/>
              </a:buClr>
            </a:pPr>
            <a:r>
              <a:rPr lang="en-GB" sz="1350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~5 %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38E94799-A908-B529-C8CF-8211A9F5C575}"/>
              </a:ext>
            </a:extLst>
          </p:cNvPr>
          <p:cNvSpPr/>
          <p:nvPr/>
        </p:nvSpPr>
        <p:spPr>
          <a:xfrm>
            <a:off x="4442938" y="1981705"/>
            <a:ext cx="1555977" cy="540413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tlCol="0" anchor="ctr"/>
          <a:lstStyle/>
          <a:p>
            <a:pPr algn="l" defTabSz="685800" rtl="0"/>
            <a:r>
              <a:rPr lang="en-GB" sz="1200" b="1" kern="1200" dirty="0">
                <a:solidFill>
                  <a:prstClr val="white"/>
                </a:solidFill>
                <a:latin typeface="Montserrat"/>
              </a:rPr>
              <a:t>Business professionals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76E2163C-DD03-7BBC-10F3-305DD250E02A}"/>
              </a:ext>
            </a:extLst>
          </p:cNvPr>
          <p:cNvSpPr/>
          <p:nvPr/>
        </p:nvSpPr>
        <p:spPr>
          <a:xfrm>
            <a:off x="4442938" y="3357354"/>
            <a:ext cx="1555977" cy="540413"/>
          </a:xfrm>
          <a:prstGeom prst="roundRect">
            <a:avLst>
              <a:gd name="adj" fmla="val 5000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tlCol="0" anchor="ctr"/>
          <a:lstStyle/>
          <a:p>
            <a:pPr algn="l" defTabSz="685800" rtl="0"/>
            <a:r>
              <a:rPr lang="en-GB" sz="1200" kern="1200" dirty="0">
                <a:solidFill>
                  <a:srgbClr val="142C60"/>
                </a:solidFill>
                <a:latin typeface="Montserrat"/>
              </a:rPr>
              <a:t>Technical professionals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E7B3AD6-318C-F12B-4AFA-A0D9E3BC1BDF}"/>
              </a:ext>
            </a:extLst>
          </p:cNvPr>
          <p:cNvSpPr txBox="1"/>
          <p:nvPr/>
        </p:nvSpPr>
        <p:spPr>
          <a:xfrm>
            <a:off x="6687949" y="1339996"/>
            <a:ext cx="1151597" cy="174150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marL="130969" indent="-130969" algn="l" defTabSz="685800" rtl="0">
              <a:spcBef>
                <a:spcPts val="450"/>
              </a:spcBef>
              <a:buClr>
                <a:srgbClr val="0096C7"/>
              </a:buClr>
              <a:buFont typeface="Arial" panose="020B0604020202020204" pitchFamily="34" charset="0"/>
              <a:buChar char="•"/>
            </a:pPr>
            <a:r>
              <a:rPr lang="en-GB" sz="1050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Sales</a:t>
            </a:r>
          </a:p>
          <a:p>
            <a:pPr marL="130969" indent="-130969" algn="l" defTabSz="685800" rtl="0">
              <a:spcBef>
                <a:spcPts val="450"/>
              </a:spcBef>
              <a:buClr>
                <a:srgbClr val="0096C7"/>
              </a:buClr>
              <a:buFont typeface="Arial" panose="020B0604020202020204" pitchFamily="34" charset="0"/>
              <a:buChar char="•"/>
            </a:pPr>
            <a:r>
              <a:rPr lang="en-GB" sz="1050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Marketing</a:t>
            </a:r>
          </a:p>
          <a:p>
            <a:pPr marL="130969" indent="-130969" algn="l" defTabSz="685800" rtl="0">
              <a:spcBef>
                <a:spcPts val="450"/>
              </a:spcBef>
              <a:buClr>
                <a:srgbClr val="0096C7"/>
              </a:buClr>
              <a:buFont typeface="Arial" panose="020B0604020202020204" pitchFamily="34" charset="0"/>
              <a:buChar char="•"/>
            </a:pPr>
            <a:r>
              <a:rPr lang="en-GB" sz="1050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Customer Care</a:t>
            </a:r>
          </a:p>
          <a:p>
            <a:pPr marL="130969" indent="-130969" algn="l" defTabSz="685800" rtl="0">
              <a:spcBef>
                <a:spcPts val="450"/>
              </a:spcBef>
              <a:buClr>
                <a:srgbClr val="0096C7"/>
              </a:buClr>
              <a:buFont typeface="Arial" panose="020B0604020202020204" pitchFamily="34" charset="0"/>
              <a:buChar char="•"/>
            </a:pPr>
            <a:r>
              <a:rPr lang="en-GB" sz="1050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Finance</a:t>
            </a:r>
          </a:p>
          <a:p>
            <a:pPr marL="130969" indent="-130969" algn="l" defTabSz="685800" rtl="0">
              <a:spcBef>
                <a:spcPts val="450"/>
              </a:spcBef>
              <a:buClr>
                <a:srgbClr val="0096C7"/>
              </a:buClr>
              <a:buFont typeface="Arial" panose="020B0604020202020204" pitchFamily="34" charset="0"/>
              <a:buChar char="•"/>
            </a:pPr>
            <a:r>
              <a:rPr lang="en-GB" sz="1050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HR</a:t>
            </a:r>
          </a:p>
          <a:p>
            <a:pPr marL="130969" indent="-130969" algn="l" defTabSz="685800" rtl="0">
              <a:spcBef>
                <a:spcPts val="450"/>
              </a:spcBef>
              <a:buClr>
                <a:srgbClr val="0096C7"/>
              </a:buClr>
              <a:buFont typeface="Arial" panose="020B0604020202020204" pitchFamily="34" charset="0"/>
              <a:buChar char="•"/>
            </a:pPr>
            <a:r>
              <a:rPr lang="en-GB" sz="1050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Operations</a:t>
            </a:r>
          </a:p>
          <a:p>
            <a:pPr marL="130969" indent="-130969" algn="l" defTabSz="685800" rtl="0">
              <a:spcBef>
                <a:spcPts val="450"/>
              </a:spcBef>
              <a:buClr>
                <a:srgbClr val="0096C7"/>
              </a:buClr>
              <a:buFont typeface="Arial" panose="020B0604020202020204" pitchFamily="34" charset="0"/>
              <a:buChar char="•"/>
            </a:pPr>
            <a:r>
              <a:rPr lang="en-GB" sz="1050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Supply chain</a:t>
            </a:r>
          </a:p>
          <a:p>
            <a:pPr marL="130969" indent="-130969" algn="l" defTabSz="685800" rtl="0">
              <a:spcBef>
                <a:spcPts val="450"/>
              </a:spcBef>
              <a:buClr>
                <a:srgbClr val="0096C7"/>
              </a:buClr>
              <a:buFont typeface="Arial" panose="020B0604020202020204" pitchFamily="34" charset="0"/>
              <a:buChar char="•"/>
            </a:pPr>
            <a:r>
              <a:rPr lang="en-GB" sz="1050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…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9BE87C4-56B4-B270-A986-408D936BAA63}"/>
              </a:ext>
            </a:extLst>
          </p:cNvPr>
          <p:cNvCxnSpPr>
            <a:cxnSpLocks/>
          </p:cNvCxnSpPr>
          <p:nvPr/>
        </p:nvCxnSpPr>
        <p:spPr>
          <a:xfrm>
            <a:off x="2655277" y="3153628"/>
            <a:ext cx="424634" cy="221597"/>
          </a:xfrm>
          <a:prstGeom prst="line">
            <a:avLst/>
          </a:prstGeom>
          <a:ln w="15875">
            <a:solidFill>
              <a:srgbClr val="F5FBFE"/>
            </a:solidFill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6868745-7E4E-0754-E3E2-409F9CDB9D16}"/>
              </a:ext>
            </a:extLst>
          </p:cNvPr>
          <p:cNvCxnSpPr>
            <a:cxnSpLocks/>
          </p:cNvCxnSpPr>
          <p:nvPr/>
        </p:nvCxnSpPr>
        <p:spPr>
          <a:xfrm>
            <a:off x="2458980" y="3383635"/>
            <a:ext cx="295071" cy="368043"/>
          </a:xfrm>
          <a:prstGeom prst="line">
            <a:avLst/>
          </a:prstGeom>
          <a:ln w="15875">
            <a:solidFill>
              <a:srgbClr val="F5FBFE"/>
            </a:solidFill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0F8E1CC-DC7C-0505-54EA-49767E676107}"/>
              </a:ext>
            </a:extLst>
          </p:cNvPr>
          <p:cNvCxnSpPr>
            <a:cxnSpLocks/>
          </p:cNvCxnSpPr>
          <p:nvPr/>
        </p:nvCxnSpPr>
        <p:spPr>
          <a:xfrm flipV="1">
            <a:off x="5929090" y="1412997"/>
            <a:ext cx="550592" cy="679573"/>
          </a:xfrm>
          <a:prstGeom prst="line">
            <a:avLst/>
          </a:prstGeom>
          <a:ln w="15875" cap="rnd">
            <a:solidFill>
              <a:schemeClr val="bg2">
                <a:lumMod val="50000"/>
              </a:schemeClr>
            </a:solidFill>
            <a:prstDash val="sysDot"/>
            <a:round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74B92B77-452F-1073-FB1C-E6B76C3926C5}"/>
              </a:ext>
            </a:extLst>
          </p:cNvPr>
          <p:cNvCxnSpPr>
            <a:cxnSpLocks/>
          </p:cNvCxnSpPr>
          <p:nvPr/>
        </p:nvCxnSpPr>
        <p:spPr>
          <a:xfrm>
            <a:off x="5937483" y="2432420"/>
            <a:ext cx="542199" cy="525449"/>
          </a:xfrm>
          <a:prstGeom prst="line">
            <a:avLst/>
          </a:prstGeom>
          <a:ln w="15875" cap="rnd">
            <a:solidFill>
              <a:schemeClr val="bg2">
                <a:lumMod val="50000"/>
              </a:schemeClr>
            </a:solidFill>
            <a:prstDash val="sysDot"/>
            <a:round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7540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  <p:bldP spid="7" grpId="0"/>
      <p:bldP spid="9" grpId="0"/>
      <p:bldP spid="10" grpId="0" animBg="1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4EFB34B-EAF9-D3CE-47E3-158B76E3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B95CCAFC-E85B-43D8-9B75-69E182C4C637}" type="slidenum">
              <a:rPr lang="de-DE" kern="120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pPr defTabSz="685800" rtl="0"/>
              <a:t>19</a:t>
            </a:fld>
            <a:endParaRPr lang="de-DE" kern="1200">
              <a:solidFill>
                <a:srgbClr val="142C6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E6B0AA7-9B47-3601-E746-8EDCD004C13F}"/>
              </a:ext>
            </a:extLst>
          </p:cNvPr>
          <p:cNvSpPr txBox="1">
            <a:spLocks/>
          </p:cNvSpPr>
          <p:nvPr/>
        </p:nvSpPr>
        <p:spPr>
          <a:xfrm>
            <a:off x="378000" y="351000"/>
            <a:ext cx="7162035" cy="6463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>
                <a:solidFill>
                  <a:srgbClr val="142C60"/>
                </a:solidFill>
                <a:latin typeface="Montserrat" panose="00000500000000000000" pitchFamily="2" charset="0"/>
                <a:ea typeface="+mn-ea"/>
                <a:cs typeface="+mj-cs"/>
              </a:defRPr>
            </a:lvl1pPr>
          </a:lstStyle>
          <a:p>
            <a:pPr defTabSz="685800">
              <a:lnSpc>
                <a:spcPct val="100000"/>
              </a:lnSpc>
            </a:pPr>
            <a:r>
              <a:rPr lang="en-GB" sz="2100" dirty="0"/>
              <a:t>3 crucial success factors to achieve a broad mobilisation and active engagement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DF7902F2-AF6C-89AD-C519-CC5137E51267}"/>
              </a:ext>
            </a:extLst>
          </p:cNvPr>
          <p:cNvSpPr/>
          <p:nvPr/>
        </p:nvSpPr>
        <p:spPr>
          <a:xfrm>
            <a:off x="648072" y="1874635"/>
            <a:ext cx="2106000" cy="2095139"/>
          </a:xfrm>
          <a:prstGeom prst="roundRect">
            <a:avLst>
              <a:gd name="adj" fmla="val 14885"/>
            </a:avLst>
          </a:prstGeom>
          <a:solidFill>
            <a:schemeClr val="accent4">
              <a:lumMod val="9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0"/>
          <a:lstStyle/>
          <a:p>
            <a:pPr algn="ctr" defTabSz="685800" rtl="0">
              <a:lnSpc>
                <a:spcPct val="110000"/>
              </a:lnSpc>
            </a:pPr>
            <a:r>
              <a:rPr lang="en-GB" b="1" kern="1200" dirty="0">
                <a:solidFill>
                  <a:srgbClr val="142C60"/>
                </a:solidFill>
                <a:latin typeface="Montserrat"/>
              </a:rPr>
              <a:t>Job- / </a:t>
            </a:r>
            <a:br>
              <a:rPr lang="en-GB" b="1" kern="1200">
                <a:solidFill>
                  <a:srgbClr val="142C60"/>
                </a:solidFill>
                <a:latin typeface="Montserrat"/>
              </a:rPr>
            </a:br>
            <a:r>
              <a:rPr lang="en-GB" b="1" kern="1200">
                <a:solidFill>
                  <a:srgbClr val="142C60"/>
                </a:solidFill>
                <a:latin typeface="Montserrat"/>
              </a:rPr>
              <a:t>role-specifc</a:t>
            </a:r>
            <a:endParaRPr lang="en-GB" b="1" kern="1200" dirty="0">
              <a:solidFill>
                <a:srgbClr val="142C60"/>
              </a:solidFill>
              <a:latin typeface="Montserrat"/>
            </a:endParaRP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82FD2CA-897D-E6EE-3B5D-866067C83BC3}"/>
              </a:ext>
            </a:extLst>
          </p:cNvPr>
          <p:cNvSpPr/>
          <p:nvPr/>
        </p:nvSpPr>
        <p:spPr>
          <a:xfrm>
            <a:off x="3466157" y="1874635"/>
            <a:ext cx="2106000" cy="2095139"/>
          </a:xfrm>
          <a:prstGeom prst="roundRect">
            <a:avLst>
              <a:gd name="adj" fmla="val 12296"/>
            </a:avLst>
          </a:prstGeom>
          <a:solidFill>
            <a:schemeClr val="accent4">
              <a:lumMod val="9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0"/>
          <a:lstStyle/>
          <a:p>
            <a:pPr algn="ctr" defTabSz="685800" rtl="0">
              <a:lnSpc>
                <a:spcPct val="110000"/>
              </a:lnSpc>
            </a:pPr>
            <a:r>
              <a:rPr lang="en-GB" b="1" kern="1200" dirty="0">
                <a:solidFill>
                  <a:srgbClr val="142C60"/>
                </a:solidFill>
                <a:latin typeface="Montserrat"/>
              </a:rPr>
              <a:t>Personalized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CA01819D-CDF2-387E-B12E-3FEE54B7F40F}"/>
              </a:ext>
            </a:extLst>
          </p:cNvPr>
          <p:cNvSpPr/>
          <p:nvPr/>
        </p:nvSpPr>
        <p:spPr>
          <a:xfrm>
            <a:off x="6214017" y="1882516"/>
            <a:ext cx="2106000" cy="2095139"/>
          </a:xfrm>
          <a:prstGeom prst="roundRect">
            <a:avLst>
              <a:gd name="adj" fmla="val 9708"/>
            </a:avLst>
          </a:prstGeom>
          <a:solidFill>
            <a:schemeClr val="accent4">
              <a:lumMod val="9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 anchorCtr="0"/>
          <a:lstStyle/>
          <a:p>
            <a:pPr algn="ctr" defTabSz="685800" rtl="0">
              <a:lnSpc>
                <a:spcPct val="110000"/>
              </a:lnSpc>
            </a:pPr>
            <a:r>
              <a:rPr lang="de-DE" b="1" kern="1200">
                <a:solidFill>
                  <a:srgbClr val="142C60"/>
                </a:solidFill>
                <a:latin typeface="Montserrat"/>
              </a:rPr>
              <a:t>I</a:t>
            </a:r>
            <a:r>
              <a:rPr lang="en-GB" b="1" kern="1200">
                <a:solidFill>
                  <a:srgbClr val="142C60"/>
                </a:solidFill>
                <a:latin typeface="Montserrat"/>
              </a:rPr>
              <a:t>nteractive</a:t>
            </a:r>
            <a:r>
              <a:rPr lang="en-GB" b="1" kern="1200" dirty="0">
                <a:solidFill>
                  <a:srgbClr val="142C60"/>
                </a:solidFill>
                <a:latin typeface="Montserrat"/>
              </a:rPr>
              <a:t> /</a:t>
            </a:r>
            <a:br>
              <a:rPr lang="en-GB" b="1" kern="1200">
                <a:solidFill>
                  <a:srgbClr val="142C60"/>
                </a:solidFill>
                <a:latin typeface="Montserrat"/>
              </a:rPr>
            </a:br>
            <a:r>
              <a:rPr lang="en-GB" b="1" kern="1200">
                <a:solidFill>
                  <a:srgbClr val="142C60"/>
                </a:solidFill>
                <a:latin typeface="Montserrat"/>
              </a:rPr>
              <a:t>hands-on</a:t>
            </a:r>
            <a:endParaRPr lang="en-GB" b="1" kern="1200" dirty="0">
              <a:solidFill>
                <a:srgbClr val="142C6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12075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5216"/>
            <a:ext cx="9143998" cy="42428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6992" y="188976"/>
            <a:ext cx="848867" cy="24993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7719" y="943805"/>
            <a:ext cx="43281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13889" algn="l"/>
              </a:tabLst>
            </a:pPr>
            <a:r>
              <a:rPr spc="165" dirty="0"/>
              <a:t>HERZLICH</a:t>
            </a:r>
            <a:r>
              <a:rPr dirty="0"/>
              <a:t>	</a:t>
            </a:r>
            <a:r>
              <a:rPr spc="160" dirty="0"/>
              <a:t>WILLKOMMEN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3044" y="1962150"/>
            <a:ext cx="4932680" cy="967573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de-CH" sz="2000" b="1" dirty="0">
                <a:solidFill>
                  <a:srgbClr val="FFFFFF"/>
                </a:solidFill>
                <a:latin typeface="Arial"/>
                <a:cs typeface="Arial"/>
              </a:rPr>
              <a:t>Begrüssung</a:t>
            </a: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de-CH" sz="1400" b="1" dirty="0">
                <a:solidFill>
                  <a:srgbClr val="FFFFFF"/>
                </a:solidFill>
                <a:latin typeface="Arial"/>
                <a:cs typeface="Arial"/>
              </a:rPr>
              <a:t>Claudia Pittner</a:t>
            </a:r>
            <a:br>
              <a:rPr lang="de-CH" sz="14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CH" sz="1400" dirty="0">
                <a:solidFill>
                  <a:schemeClr val="bg1"/>
                </a:solidFill>
                <a:latin typeface="Arial"/>
                <a:cs typeface="Arial"/>
              </a:rPr>
              <a:t>Geschäftsführerin Zuger Wirtschaftskammer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25"/>
              </a:spcBef>
            </a:pPr>
            <a:r>
              <a:rPr dirty="0"/>
              <a:t>Seite</a:t>
            </a:r>
            <a:r>
              <a:rPr spc="-20" dirty="0"/>
              <a:t> </a:t>
            </a: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B57D9-E23F-D368-4E83-6972506AB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obere Ecken abgerundet 5">
            <a:extLst>
              <a:ext uri="{FF2B5EF4-FFF2-40B4-BE49-F238E27FC236}">
                <a16:creationId xmlns:a16="http://schemas.microsoft.com/office/drawing/2014/main" id="{5EDCFFAB-B084-ED21-02B3-C3210711C15F}"/>
              </a:ext>
            </a:extLst>
          </p:cNvPr>
          <p:cNvSpPr/>
          <p:nvPr/>
        </p:nvSpPr>
        <p:spPr>
          <a:xfrm rot="16200000">
            <a:off x="3011758" y="-1528713"/>
            <a:ext cx="3480112" cy="878437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>
              <a:lumMod val="9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de-DE" sz="1200" kern="1200" dirty="0" err="1">
              <a:solidFill>
                <a:prstClr val="white"/>
              </a:solidFill>
              <a:latin typeface="Montserra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B3369F-5DA5-8E7E-AE76-BAAD42DE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26" y="351001"/>
            <a:ext cx="7162035" cy="3231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noProof="0" dirty="0"/>
              <a:t>AI </a:t>
            </a:r>
            <a:r>
              <a:rPr lang="en-GB" noProof="0"/>
              <a:t>Business School </a:t>
            </a:r>
            <a:endParaRPr lang="en-GB" noProof="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B31912C-7DC0-602E-4FD7-4768222FF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B95CCAFC-E85B-43D8-9B75-69E182C4C637}" type="slidenum">
              <a:rPr lang="de-DE" kern="120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pPr defTabSz="685800" rtl="0"/>
              <a:t>20</a:t>
            </a:fld>
            <a:endParaRPr lang="de-DE" kern="1200">
              <a:solidFill>
                <a:srgbClr val="142C60"/>
              </a:solidFill>
              <a:latin typeface="Montserrat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1DBB45-88CA-86A1-6924-5B3F35056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4933" y="1807676"/>
            <a:ext cx="2451916" cy="1034685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0A940623-D184-C6D7-CCFF-27C34108755E}"/>
              </a:ext>
            </a:extLst>
          </p:cNvPr>
          <p:cNvSpPr>
            <a:spLocks noChangeArrowheads="1"/>
          </p:cNvSpPr>
          <p:nvPr/>
        </p:nvSpPr>
        <p:spPr bwMode="blackWhite">
          <a:xfrm rot="5400000">
            <a:off x="5224277" y="334685"/>
            <a:ext cx="1915909" cy="39700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square" lIns="0" tIns="0" rIns="0" bIns="0" anchor="t" anchorCtr="0">
            <a:spAutoFit/>
          </a:bodyPr>
          <a:lstStyle/>
          <a:p>
            <a:pPr marL="214313" indent="-214313" algn="l" defTabSz="734616" rtl="0">
              <a:spcBef>
                <a:spcPts val="900"/>
              </a:spcBef>
              <a:buClr>
                <a:srgbClr val="0096C7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350" kern="1200" dirty="0">
                <a:solidFill>
                  <a:srgbClr val="142C60"/>
                </a:solidFill>
                <a:latin typeface="Montserrat"/>
                <a:ea typeface="ＭＳ Ｐゴシック"/>
                <a:cs typeface="+mn-cs"/>
              </a:rPr>
              <a:t>Swiss technology firm (since 2018)</a:t>
            </a:r>
          </a:p>
          <a:p>
            <a:pPr marL="214313" indent="-214313" algn="l" defTabSz="734616" rtl="0">
              <a:spcBef>
                <a:spcPts val="900"/>
              </a:spcBef>
              <a:buClr>
                <a:srgbClr val="0096C7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350" kern="1200" dirty="0">
                <a:solidFill>
                  <a:srgbClr val="142C60"/>
                </a:solidFill>
                <a:latin typeface="Montserrat"/>
                <a:ea typeface="ＭＳ Ｐゴシック"/>
                <a:cs typeface="+mn-cs"/>
              </a:rPr>
              <a:t>Market leader for</a:t>
            </a:r>
          </a:p>
          <a:p>
            <a:pPr marL="472679" indent="-205979" algn="l" defTabSz="734616" rtl="0">
              <a:spcBef>
                <a:spcPts val="900"/>
              </a:spcBef>
              <a:buClr>
                <a:srgbClr val="0096C7"/>
              </a:buClr>
              <a:buSzPct val="100000"/>
              <a:buFont typeface="Symbol" panose="05050102010706020507" pitchFamily="18" charset="2"/>
              <a:buChar char="-"/>
              <a:defRPr/>
            </a:pPr>
            <a:r>
              <a:rPr lang="en-GB" sz="1350" kern="1200" dirty="0">
                <a:solidFill>
                  <a:srgbClr val="142C60"/>
                </a:solidFill>
                <a:latin typeface="Montserrat"/>
                <a:ea typeface="ＭＳ Ｐゴシック"/>
                <a:cs typeface="+mn-cs"/>
              </a:rPr>
              <a:t>Highly p</a:t>
            </a:r>
            <a:r>
              <a:rPr lang="en-GB" sz="1350" kern="1200" dirty="0" err="1">
                <a:solidFill>
                  <a:srgbClr val="142C60"/>
                </a:solidFill>
                <a:latin typeface="Montserrat"/>
                <a:ea typeface="ＭＳ Ｐゴシック"/>
                <a:cs typeface="+mn-cs"/>
              </a:rPr>
              <a:t>ersonalized</a:t>
            </a:r>
            <a:r>
              <a:rPr lang="en-GB" sz="1350" kern="1200" dirty="0">
                <a:solidFill>
                  <a:srgbClr val="142C60"/>
                </a:solidFill>
                <a:latin typeface="Montserrat"/>
                <a:ea typeface="ＭＳ Ｐゴシック"/>
                <a:cs typeface="+mn-cs"/>
              </a:rPr>
              <a:t>, job-specific and interactive </a:t>
            </a:r>
            <a:r>
              <a:rPr lang="en-GB" sz="1350" b="1" kern="1200" dirty="0">
                <a:solidFill>
                  <a:srgbClr val="0096C7"/>
                </a:solidFill>
                <a:latin typeface="Montserrat"/>
                <a:ea typeface="ＭＳ Ｐゴシック"/>
                <a:cs typeface="+mn-cs"/>
              </a:rPr>
              <a:t>AI Trainings</a:t>
            </a:r>
          </a:p>
          <a:p>
            <a:pPr marL="472679" indent="-205979" algn="l" defTabSz="734616" rtl="0">
              <a:spcBef>
                <a:spcPts val="900"/>
              </a:spcBef>
              <a:buClr>
                <a:srgbClr val="0096C7"/>
              </a:buClr>
              <a:buSzPct val="100000"/>
              <a:buFont typeface="Symbol" panose="05050102010706020507" pitchFamily="18" charset="2"/>
              <a:buChar char="-"/>
              <a:defRPr/>
            </a:pPr>
            <a:r>
              <a:rPr lang="en-GB" sz="1350" kern="1200" dirty="0">
                <a:solidFill>
                  <a:srgbClr val="142C60"/>
                </a:solidFill>
                <a:latin typeface="Montserrat"/>
                <a:ea typeface="ＭＳ Ｐゴシック"/>
                <a:cs typeface="+mn-cs"/>
              </a:rPr>
              <a:t>Acceleration of large-scale </a:t>
            </a:r>
            <a:r>
              <a:rPr lang="en-GB" sz="1350" b="1" kern="1200" dirty="0">
                <a:solidFill>
                  <a:srgbClr val="0096C7"/>
                </a:solidFill>
                <a:latin typeface="Montserrat"/>
                <a:ea typeface="ＭＳ Ｐゴシック"/>
                <a:cs typeface="+mn-cs"/>
              </a:rPr>
              <a:t>AI Adoption</a:t>
            </a:r>
          </a:p>
          <a:p>
            <a:pPr marL="472679" indent="-205979" algn="l" defTabSz="734616" rtl="0">
              <a:spcBef>
                <a:spcPts val="900"/>
              </a:spcBef>
              <a:buClr>
                <a:srgbClr val="0096C7"/>
              </a:buClr>
              <a:buSzPct val="100000"/>
              <a:buFont typeface="Symbol" panose="05050102010706020507" pitchFamily="18" charset="2"/>
              <a:buChar char="-"/>
              <a:defRPr/>
            </a:pPr>
            <a:r>
              <a:rPr lang="en-GB" sz="1350" kern="1200" dirty="0">
                <a:solidFill>
                  <a:srgbClr val="142C60"/>
                </a:solidFill>
                <a:latin typeface="Montserrat"/>
                <a:ea typeface="ＭＳ Ｐゴシック"/>
                <a:cs typeface="+mn-cs"/>
              </a:rPr>
              <a:t>Achieving and measuring the impact: </a:t>
            </a:r>
            <a:r>
              <a:rPr lang="en-GB" sz="1350" b="1" kern="1200" dirty="0">
                <a:solidFill>
                  <a:srgbClr val="0096C7"/>
                </a:solidFill>
                <a:latin typeface="Montserrat"/>
                <a:ea typeface="ＭＳ Ｐゴシック"/>
                <a:cs typeface="+mn-cs"/>
              </a:rPr>
              <a:t>Return on AI (</a:t>
            </a:r>
            <a:r>
              <a:rPr lang="en-GB" sz="1350" b="1" kern="1200" dirty="0" err="1">
                <a:solidFill>
                  <a:srgbClr val="0096C7"/>
                </a:solidFill>
                <a:latin typeface="Montserrat"/>
                <a:ea typeface="ＭＳ Ｐゴシック"/>
                <a:cs typeface="+mn-cs"/>
              </a:rPr>
              <a:t>RoAI</a:t>
            </a:r>
            <a:r>
              <a:rPr lang="en-GB" sz="1350" b="1" kern="1200" dirty="0">
                <a:solidFill>
                  <a:srgbClr val="0096C7"/>
                </a:solidFill>
                <a:latin typeface="Montserrat"/>
                <a:ea typeface="ＭＳ Ｐゴシック"/>
                <a:cs typeface="+mn-cs"/>
              </a:rPr>
              <a:t>)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BDF5BC3-2DF6-805B-37F9-F9927167AB51}"/>
              </a:ext>
            </a:extLst>
          </p:cNvPr>
          <p:cNvSpPr/>
          <p:nvPr/>
        </p:nvSpPr>
        <p:spPr>
          <a:xfrm>
            <a:off x="1405597" y="3476545"/>
            <a:ext cx="7351451" cy="9233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de-DE" sz="1200" kern="1200" dirty="0" err="1">
              <a:solidFill>
                <a:prstClr val="white"/>
              </a:solidFill>
              <a:latin typeface="Montserrat"/>
            </a:endParaRPr>
          </a:p>
        </p:txBody>
      </p:sp>
      <p:pic>
        <p:nvPicPr>
          <p:cNvPr id="10" name="Grafik 9" descr="Ein Bild, das Logo, Grafiken, Schrift, Symbol enthält.&#10;&#10;KI-generierte Inhalte können fehlerhaft sein.">
            <a:extLst>
              <a:ext uri="{FF2B5EF4-FFF2-40B4-BE49-F238E27FC236}">
                <a16:creationId xmlns:a16="http://schemas.microsoft.com/office/drawing/2014/main" id="{88636C07-28EE-8F4E-6C04-540341CBB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567" y="3805165"/>
            <a:ext cx="721832" cy="417218"/>
          </a:xfrm>
          <a:prstGeom prst="rect">
            <a:avLst/>
          </a:prstGeom>
        </p:spPr>
      </p:pic>
      <p:pic>
        <p:nvPicPr>
          <p:cNvPr id="18" name="Grafik 17" descr="Ein Bild, das Schrift, Grafiken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9A1140CC-A212-D062-C0CF-2D4C46439C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23" t="32593" b="39111"/>
          <a:stretch/>
        </p:blipFill>
        <p:spPr>
          <a:xfrm>
            <a:off x="1782946" y="3952438"/>
            <a:ext cx="1014665" cy="216000"/>
          </a:xfrm>
          <a:prstGeom prst="rect">
            <a:avLst/>
          </a:prstGeom>
        </p:spPr>
      </p:pic>
      <p:pic>
        <p:nvPicPr>
          <p:cNvPr id="25" name="Grafik 24" descr="Ein Bild, das Grafiken, Schrift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1B238E95-180A-A4FD-8FFE-65D4C720B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588" y="3909324"/>
            <a:ext cx="495323" cy="297000"/>
          </a:xfrm>
          <a:prstGeom prst="rect">
            <a:avLst/>
          </a:prstGeom>
        </p:spPr>
      </p:pic>
      <p:pic>
        <p:nvPicPr>
          <p:cNvPr id="27" name="Grafik 26" descr="Ein Bild, das Grafiken, Schrift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2ADA8922-2291-3F60-1A3F-42DF1A0B9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039" y="3925383"/>
            <a:ext cx="535624" cy="264883"/>
          </a:xfrm>
          <a:prstGeom prst="rect">
            <a:avLst/>
          </a:prstGeom>
        </p:spPr>
      </p:pic>
      <p:pic>
        <p:nvPicPr>
          <p:cNvPr id="29" name="Grafik 28" descr="Ein Bild, das Schrift, Logo, Grafiken, Symbol enthält.&#10;&#10;KI-generierte Inhalte können fehlerhaft sein.">
            <a:extLst>
              <a:ext uri="{FF2B5EF4-FFF2-40B4-BE49-F238E27FC236}">
                <a16:creationId xmlns:a16="http://schemas.microsoft.com/office/drawing/2014/main" id="{6AB41D7D-3549-25DF-F1E2-95056C3957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8375" y="3949439"/>
            <a:ext cx="817081" cy="221293"/>
          </a:xfrm>
          <a:prstGeom prst="rect">
            <a:avLst/>
          </a:prstGeom>
        </p:spPr>
      </p:pic>
      <p:pic>
        <p:nvPicPr>
          <p:cNvPr id="31" name="Grafik 30" descr="Ein Bild, das Schrift, Grafiken, Grafikdesign, Logo enthält.&#10;&#10;KI-generierte Inhalte können fehlerhaft sein.">
            <a:extLst>
              <a:ext uri="{FF2B5EF4-FFF2-40B4-BE49-F238E27FC236}">
                <a16:creationId xmlns:a16="http://schemas.microsoft.com/office/drawing/2014/main" id="{BDEE5710-0D9A-3745-5F4C-3F2CFFA21F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26134" y="4005497"/>
            <a:ext cx="772068" cy="109175"/>
          </a:xfrm>
          <a:prstGeom prst="rect">
            <a:avLst/>
          </a:prstGeom>
        </p:spPr>
      </p:pic>
      <p:pic>
        <p:nvPicPr>
          <p:cNvPr id="33" name="Grafik 32" descr="Ein Bild, das Schrift, Text, Grafiken, Logo enthält.&#10;&#10;KI-generierte Inhalte können fehlerhaft sein.">
            <a:extLst>
              <a:ext uri="{FF2B5EF4-FFF2-40B4-BE49-F238E27FC236}">
                <a16:creationId xmlns:a16="http://schemas.microsoft.com/office/drawing/2014/main" id="{7C6AD8F5-E40A-DDA3-4C35-C344161F07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7042" y="3867100"/>
            <a:ext cx="807127" cy="323166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7F25D58E-DB8F-519A-6FB3-8EBA8880EE15}"/>
              </a:ext>
            </a:extLst>
          </p:cNvPr>
          <p:cNvSpPr txBox="1"/>
          <p:nvPr/>
        </p:nvSpPr>
        <p:spPr>
          <a:xfrm>
            <a:off x="1785969" y="3567653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 defTabSz="685800" rtl="0">
              <a:buClr>
                <a:srgbClr val="0096C7"/>
              </a:buClr>
            </a:pPr>
            <a:r>
              <a:rPr lang="en-GB" sz="1200" b="1" kern="1200" dirty="0">
                <a:solidFill>
                  <a:srgbClr val="0096C7"/>
                </a:solidFill>
                <a:latin typeface="Montserrat"/>
                <a:ea typeface="ＭＳ Ｐゴシック"/>
                <a:cs typeface="+mn-cs"/>
              </a:rPr>
              <a:t>Strategic partnerships </a:t>
            </a:r>
          </a:p>
          <a:p>
            <a:pPr algn="l" defTabSz="685800" rtl="0">
              <a:buClr>
                <a:srgbClr val="0096C7"/>
              </a:buClr>
            </a:pPr>
            <a:endParaRPr lang="de-DE" sz="1200" b="1" kern="1200" dirty="0" err="1">
              <a:solidFill>
                <a:srgbClr val="0096C7"/>
              </a:solidFill>
              <a:latin typeface="Montserrat"/>
              <a:ea typeface="+mn-ea"/>
              <a:cs typeface="+mn-cs"/>
            </a:endParaRP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3370A7C3-0AF8-2866-F144-1C28BD7156EF}"/>
              </a:ext>
            </a:extLst>
          </p:cNvPr>
          <p:cNvCxnSpPr>
            <a:cxnSpLocks/>
          </p:cNvCxnSpPr>
          <p:nvPr/>
        </p:nvCxnSpPr>
        <p:spPr>
          <a:xfrm>
            <a:off x="3940643" y="1304720"/>
            <a:ext cx="0" cy="1999204"/>
          </a:xfrm>
          <a:prstGeom prst="line">
            <a:avLst/>
          </a:prstGeom>
          <a:ln w="9525">
            <a:solidFill>
              <a:schemeClr val="accent2"/>
            </a:solidFill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8357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: obere Ecken abgerundet 13">
            <a:extLst>
              <a:ext uri="{FF2B5EF4-FFF2-40B4-BE49-F238E27FC236}">
                <a16:creationId xmlns:a16="http://schemas.microsoft.com/office/drawing/2014/main" id="{518BB30A-17A2-FA08-3C9C-295FF44E5D94}"/>
              </a:ext>
            </a:extLst>
          </p:cNvPr>
          <p:cNvSpPr/>
          <p:nvPr/>
        </p:nvSpPr>
        <p:spPr>
          <a:xfrm>
            <a:off x="6479627" y="1563941"/>
            <a:ext cx="1307299" cy="1447800"/>
          </a:xfrm>
          <a:prstGeom prst="round2SameRect">
            <a:avLst>
              <a:gd name="adj1" fmla="val 6577"/>
              <a:gd name="adj2" fmla="val 0"/>
            </a:avLst>
          </a:prstGeom>
          <a:solidFill>
            <a:schemeClr val="bg2">
              <a:lumMod val="75000"/>
              <a:alpha val="56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GB" sz="1200" kern="1200" dirty="0">
              <a:solidFill>
                <a:prstClr val="white"/>
              </a:solidFill>
              <a:latin typeface="Montserrat"/>
            </a:endParaRPr>
          </a:p>
        </p:txBody>
      </p:sp>
      <p:sp>
        <p:nvSpPr>
          <p:cNvPr id="12" name="Rechteck: obere Ecken abgerundet 11">
            <a:extLst>
              <a:ext uri="{FF2B5EF4-FFF2-40B4-BE49-F238E27FC236}">
                <a16:creationId xmlns:a16="http://schemas.microsoft.com/office/drawing/2014/main" id="{92117627-324B-4653-96ED-9E7C391E296B}"/>
              </a:ext>
            </a:extLst>
          </p:cNvPr>
          <p:cNvSpPr/>
          <p:nvPr/>
        </p:nvSpPr>
        <p:spPr>
          <a:xfrm>
            <a:off x="4107007" y="2590729"/>
            <a:ext cx="3679919" cy="1038101"/>
          </a:xfrm>
          <a:prstGeom prst="round2SameRect">
            <a:avLst>
              <a:gd name="adj1" fmla="val 10379"/>
              <a:gd name="adj2" fmla="val 0"/>
            </a:avLst>
          </a:prstGeom>
          <a:solidFill>
            <a:schemeClr val="bg2">
              <a:lumMod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GB" sz="1200" kern="1200" dirty="0">
              <a:solidFill>
                <a:prstClr val="white"/>
              </a:solidFill>
              <a:latin typeface="Montserra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FBDE47-6725-E37B-2613-92A1A4D7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26" y="351001"/>
            <a:ext cx="7162035" cy="3231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3-stage-approach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AC48806-9A88-8E8E-4A38-708498EFB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B95CCAFC-E85B-43D8-9B75-69E182C4C637}" type="slidenum">
              <a:rPr lang="de-DE" kern="120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pPr defTabSz="685800" rtl="0"/>
              <a:t>21</a:t>
            </a:fld>
            <a:endParaRPr lang="de-DE" kern="1200">
              <a:solidFill>
                <a:srgbClr val="142C6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B076474-1A2A-F4C0-1B08-46D2E2A04E5A}"/>
              </a:ext>
            </a:extLst>
          </p:cNvPr>
          <p:cNvSpPr txBox="1"/>
          <p:nvPr/>
        </p:nvSpPr>
        <p:spPr>
          <a:xfrm>
            <a:off x="650984" y="1432221"/>
            <a:ext cx="86374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685800" rtl="0">
              <a:spcBef>
                <a:spcPts val="675"/>
              </a:spcBef>
              <a:buClr>
                <a:srgbClr val="0096C7"/>
              </a:buClr>
            </a:pPr>
            <a:r>
              <a:rPr lang="en-GB" sz="1200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Ambition /  </a:t>
            </a:r>
            <a:br>
              <a:rPr lang="en-GB" sz="1200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</a:br>
            <a:r>
              <a:rPr lang="en-GB" sz="1200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intensity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967BFA-7B45-1C0A-E4CE-07173888ED26}"/>
              </a:ext>
            </a:extLst>
          </p:cNvPr>
          <p:cNvSpPr txBox="1"/>
          <p:nvPr/>
        </p:nvSpPr>
        <p:spPr>
          <a:xfrm>
            <a:off x="6548629" y="4487968"/>
            <a:ext cx="1847983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685800" rtl="0">
              <a:spcBef>
                <a:spcPts val="675"/>
              </a:spcBef>
              <a:buClr>
                <a:srgbClr val="0096C7"/>
              </a:buClr>
            </a:pPr>
            <a:r>
              <a:rPr lang="en-GB" sz="1200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Size</a:t>
            </a:r>
          </a:p>
        </p:txBody>
      </p:sp>
      <p:sp>
        <p:nvSpPr>
          <p:cNvPr id="11" name="Rechteck: obere Ecken abgerundet 10">
            <a:extLst>
              <a:ext uri="{FF2B5EF4-FFF2-40B4-BE49-F238E27FC236}">
                <a16:creationId xmlns:a16="http://schemas.microsoft.com/office/drawing/2014/main" id="{9E283904-8F9A-2035-02E8-A65784018214}"/>
              </a:ext>
            </a:extLst>
          </p:cNvPr>
          <p:cNvSpPr/>
          <p:nvPr/>
        </p:nvSpPr>
        <p:spPr>
          <a:xfrm>
            <a:off x="1584246" y="3438461"/>
            <a:ext cx="6202680" cy="862266"/>
          </a:xfrm>
          <a:prstGeom prst="round2SameRect">
            <a:avLst>
              <a:gd name="adj1" fmla="val 10417"/>
              <a:gd name="adj2" fmla="val 0"/>
            </a:avLst>
          </a:prstGeom>
          <a:solidFill>
            <a:schemeClr val="bg2">
              <a:lumMod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en-GB" sz="1200" kern="1200" dirty="0">
              <a:solidFill>
                <a:prstClr val="white"/>
              </a:solidFill>
              <a:latin typeface="Montserra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A9FB2D0-679B-7186-4448-8CA87C73B0AA}"/>
              </a:ext>
            </a:extLst>
          </p:cNvPr>
          <p:cNvSpPr txBox="1"/>
          <p:nvPr/>
        </p:nvSpPr>
        <p:spPr>
          <a:xfrm>
            <a:off x="1892096" y="3819199"/>
            <a:ext cx="5580525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685800" rtl="0">
              <a:spcBef>
                <a:spcPts val="675"/>
              </a:spcBef>
              <a:buClr>
                <a:srgbClr val="0096C7"/>
              </a:buClr>
            </a:pPr>
            <a:r>
              <a:rPr lang="en-GB" sz="12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Short introduction course for everyone to qualify participants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3429DA6-3116-8A1A-20FF-832CB199D359}"/>
              </a:ext>
            </a:extLst>
          </p:cNvPr>
          <p:cNvSpPr txBox="1"/>
          <p:nvPr/>
        </p:nvSpPr>
        <p:spPr>
          <a:xfrm>
            <a:off x="4349429" y="2743419"/>
            <a:ext cx="319507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685800" rtl="0">
              <a:spcBef>
                <a:spcPts val="675"/>
              </a:spcBef>
              <a:buClr>
                <a:srgbClr val="0096C7"/>
              </a:buClr>
            </a:pPr>
            <a:r>
              <a:rPr lang="en-GB" sz="12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Structured ongoing trainings to become active users and even creators and innovators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47BCDA5-A78E-28AC-7C29-99C232BB21F8}"/>
              </a:ext>
            </a:extLst>
          </p:cNvPr>
          <p:cNvSpPr txBox="1"/>
          <p:nvPr/>
        </p:nvSpPr>
        <p:spPr>
          <a:xfrm>
            <a:off x="6670579" y="1801553"/>
            <a:ext cx="118871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685800" rtl="0">
              <a:spcBef>
                <a:spcPts val="675"/>
              </a:spcBef>
              <a:buClr>
                <a:srgbClr val="0096C7"/>
              </a:buClr>
            </a:pPr>
            <a:r>
              <a:rPr lang="en-GB" sz="1200" b="1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NextGen Frontrunner program</a:t>
            </a:r>
          </a:p>
        </p:txBody>
      </p:sp>
      <p:sp>
        <p:nvSpPr>
          <p:cNvPr id="17" name="Pfeil: gebogen 16">
            <a:extLst>
              <a:ext uri="{FF2B5EF4-FFF2-40B4-BE49-F238E27FC236}">
                <a16:creationId xmlns:a16="http://schemas.microsoft.com/office/drawing/2014/main" id="{7B646A48-79B6-AFE0-A9CE-0D8294ACC3AD}"/>
              </a:ext>
            </a:extLst>
          </p:cNvPr>
          <p:cNvSpPr/>
          <p:nvPr/>
        </p:nvSpPr>
        <p:spPr>
          <a:xfrm>
            <a:off x="2895603" y="2869538"/>
            <a:ext cx="1204039" cy="568918"/>
          </a:xfrm>
          <a:prstGeom prst="bentArrow">
            <a:avLst>
              <a:gd name="adj1" fmla="val 18303"/>
              <a:gd name="adj2" fmla="val 25000"/>
              <a:gd name="adj3" fmla="val 37054"/>
              <a:gd name="adj4" fmla="val 4375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de-DE" sz="1200" kern="1200" dirty="0" err="1">
              <a:solidFill>
                <a:prstClr val="white"/>
              </a:solidFill>
              <a:latin typeface="Montserrat"/>
            </a:endParaRPr>
          </a:p>
        </p:txBody>
      </p:sp>
      <p:sp>
        <p:nvSpPr>
          <p:cNvPr id="18" name="Pfeil: gebogen 17">
            <a:extLst>
              <a:ext uri="{FF2B5EF4-FFF2-40B4-BE49-F238E27FC236}">
                <a16:creationId xmlns:a16="http://schemas.microsoft.com/office/drawing/2014/main" id="{692F3A07-0701-01AB-1815-350CC0F7BD5F}"/>
              </a:ext>
            </a:extLst>
          </p:cNvPr>
          <p:cNvSpPr/>
          <p:nvPr/>
        </p:nvSpPr>
        <p:spPr>
          <a:xfrm>
            <a:off x="5447837" y="2021809"/>
            <a:ext cx="1022324" cy="568918"/>
          </a:xfrm>
          <a:prstGeom prst="bentArrow">
            <a:avLst>
              <a:gd name="adj1" fmla="val 16964"/>
              <a:gd name="adj2" fmla="val 25000"/>
              <a:gd name="adj3" fmla="val 34376"/>
              <a:gd name="adj4" fmla="val 4375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de-DE" sz="1200" kern="1200" dirty="0" err="1">
              <a:solidFill>
                <a:prstClr val="white"/>
              </a:solidFill>
              <a:latin typeface="Montserrat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165E5787-998B-ABDB-5C09-D94CF9579BC0}"/>
              </a:ext>
            </a:extLst>
          </p:cNvPr>
          <p:cNvSpPr txBox="1"/>
          <p:nvPr/>
        </p:nvSpPr>
        <p:spPr>
          <a:xfrm>
            <a:off x="3034553" y="2384166"/>
            <a:ext cx="1093934" cy="48474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685800" rtl="0">
              <a:spcBef>
                <a:spcPts val="675"/>
              </a:spcBef>
              <a:buClr>
                <a:srgbClr val="0096C7"/>
              </a:buClr>
            </a:pPr>
            <a:r>
              <a:rPr lang="en-GB" sz="1050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Select</a:t>
            </a:r>
            <a:br>
              <a:rPr lang="en-GB" sz="1050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</a:br>
            <a:r>
              <a:rPr lang="en-GB" sz="1050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most active participants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065914C-C6FD-0220-5E64-EDC20F295ED9}"/>
              </a:ext>
            </a:extLst>
          </p:cNvPr>
          <p:cNvSpPr txBox="1"/>
          <p:nvPr/>
        </p:nvSpPr>
        <p:spPr>
          <a:xfrm>
            <a:off x="5570188" y="1714409"/>
            <a:ext cx="1093934" cy="3231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 defTabSz="685800" rtl="0">
              <a:spcBef>
                <a:spcPts val="675"/>
              </a:spcBef>
              <a:buClr>
                <a:srgbClr val="0096C7"/>
              </a:buClr>
            </a:pPr>
            <a:r>
              <a:rPr lang="en-GB" sz="1050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Select top talents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6620A20-A80F-C22C-1ADA-A06CC441AB6E}"/>
              </a:ext>
            </a:extLst>
          </p:cNvPr>
          <p:cNvCxnSpPr>
            <a:cxnSpLocks/>
          </p:cNvCxnSpPr>
          <p:nvPr/>
        </p:nvCxnSpPr>
        <p:spPr>
          <a:xfrm>
            <a:off x="1584246" y="4291901"/>
            <a:ext cx="6317694" cy="0"/>
          </a:xfrm>
          <a:prstGeom prst="line">
            <a:avLst/>
          </a:prstGeom>
          <a:ln w="9525">
            <a:solidFill>
              <a:schemeClr val="tx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EB1B2E49-A7D9-F4AE-8574-C29CFBDD2EB4}"/>
              </a:ext>
            </a:extLst>
          </p:cNvPr>
          <p:cNvCxnSpPr>
            <a:cxnSpLocks/>
          </p:cNvCxnSpPr>
          <p:nvPr/>
        </p:nvCxnSpPr>
        <p:spPr>
          <a:xfrm flipV="1">
            <a:off x="1584246" y="1254617"/>
            <a:ext cx="0" cy="3037284"/>
          </a:xfrm>
          <a:prstGeom prst="line">
            <a:avLst/>
          </a:prstGeom>
          <a:ln w="9525">
            <a:solidFill>
              <a:schemeClr val="tx1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313538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DF771-68CA-2C56-90D3-45E489982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4E700B22-546D-49A5-A3DF-E9ECD5350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26" y="351000"/>
            <a:ext cx="7162035" cy="9233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u="sng" dirty="0"/>
              <a:t>Outcome</a:t>
            </a:r>
            <a:r>
              <a:rPr lang="en-GB" dirty="0"/>
              <a:t>: massive mobilization of the entire organisation</a:t>
            </a:r>
            <a:br>
              <a:rPr lang="en-GB" dirty="0"/>
            </a:br>
            <a:r>
              <a:rPr lang="en-GB" sz="1800" b="0" dirty="0">
                <a:solidFill>
                  <a:schemeClr val="accent2"/>
                </a:solidFill>
              </a:rPr>
              <a:t>Typical average results within the first 6 months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BD5AA13-A22F-5583-49DB-F26B5D90759C}"/>
              </a:ext>
            </a:extLst>
          </p:cNvPr>
          <p:cNvGrpSpPr/>
          <p:nvPr/>
        </p:nvGrpSpPr>
        <p:grpSpPr>
          <a:xfrm>
            <a:off x="378000" y="1566403"/>
            <a:ext cx="8357837" cy="623905"/>
            <a:chOff x="504000" y="2088537"/>
            <a:chExt cx="11143782" cy="831873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4732DF16-6E3E-8D6A-A891-B868FDA1F5E3}"/>
                </a:ext>
              </a:extLst>
            </p:cNvPr>
            <p:cNvSpPr/>
            <p:nvPr/>
          </p:nvSpPr>
          <p:spPr>
            <a:xfrm>
              <a:off x="504000" y="2088537"/>
              <a:ext cx="11143782" cy="83187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algn="tl" rotWithShape="0">
                <a:schemeClr val="tx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81000" rtlCol="0" anchor="t" anchorCtr="0"/>
            <a:lstStyle/>
            <a:p>
              <a:pPr algn="l" defTabSz="685800" rtl="0">
                <a:lnSpc>
                  <a:spcPct val="110000"/>
                </a:lnSpc>
                <a:spcBef>
                  <a:spcPts val="450"/>
                </a:spcBef>
              </a:pPr>
              <a:endParaRPr lang="en-GB" sz="900" kern="1200" dirty="0">
                <a:solidFill>
                  <a:srgbClr val="142C60"/>
                </a:solidFill>
                <a:latin typeface="Montserrat"/>
              </a:endParaRPr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1B044331-36FA-931D-C9E9-EB9C35BAA0D3}"/>
                </a:ext>
              </a:extLst>
            </p:cNvPr>
            <p:cNvSpPr/>
            <p:nvPr/>
          </p:nvSpPr>
          <p:spPr>
            <a:xfrm>
              <a:off x="801069" y="2216473"/>
              <a:ext cx="2722655" cy="5760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127000" dist="76200" dir="2700000" algn="tl" rotWithShape="0">
                <a:schemeClr val="tx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 anchorCtr="0"/>
            <a:lstStyle/>
            <a:p>
              <a:pPr algn="ctr" defTabSz="685800" rtl="0">
                <a:lnSpc>
                  <a:spcPct val="110000"/>
                </a:lnSpc>
              </a:pPr>
              <a:r>
                <a:rPr lang="en-GB" sz="1200" b="1" kern="1200" dirty="0">
                  <a:solidFill>
                    <a:prstClr val="white"/>
                  </a:solidFill>
                  <a:latin typeface="Montserrat"/>
                </a:rPr>
                <a:t>Overall mobilization</a:t>
              </a:r>
            </a:p>
          </p:txBody>
        </p:sp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AB44F016-3B15-1CDA-A5B7-CF7A387F4C22}"/>
                </a:ext>
              </a:extLst>
            </p:cNvPr>
            <p:cNvSpPr/>
            <p:nvPr/>
          </p:nvSpPr>
          <p:spPr>
            <a:xfrm>
              <a:off x="4345861" y="2106291"/>
              <a:ext cx="5824051" cy="796364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 anchorCtr="0"/>
            <a:lstStyle/>
            <a:p>
              <a:pPr algn="l" defTabSz="685800" rtl="0">
                <a:lnSpc>
                  <a:spcPct val="110000"/>
                </a:lnSpc>
                <a:defRPr/>
              </a:pPr>
              <a:r>
                <a:rPr lang="en-GB" sz="1200" b="1" kern="1200" dirty="0">
                  <a:solidFill>
                    <a:srgbClr val="0096C7"/>
                  </a:solidFill>
                  <a:latin typeface="Montserrat"/>
                </a:rPr>
                <a:t>70-90 % </a:t>
              </a:r>
              <a:r>
                <a:rPr lang="en-GB" sz="1200" b="1" kern="1200" dirty="0">
                  <a:solidFill>
                    <a:srgbClr val="142C60"/>
                  </a:solidFill>
                  <a:latin typeface="Montserrat"/>
                </a:rPr>
                <a:t> </a:t>
              </a:r>
              <a:r>
                <a:rPr lang="en-GB" sz="1125" kern="1200" dirty="0">
                  <a:solidFill>
                    <a:srgbClr val="142C60"/>
                  </a:solidFill>
                  <a:latin typeface="Montserrat"/>
                </a:rPr>
                <a:t>of the workforce making regular use of AI 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2FB6E8D9-7E1A-2DD6-9F96-7568D604A800}"/>
              </a:ext>
            </a:extLst>
          </p:cNvPr>
          <p:cNvGrpSpPr/>
          <p:nvPr/>
        </p:nvGrpSpPr>
        <p:grpSpPr>
          <a:xfrm>
            <a:off x="6732039" y="2272370"/>
            <a:ext cx="2003798" cy="1655254"/>
            <a:chOff x="8976051" y="3029826"/>
            <a:chExt cx="2671731" cy="2207006"/>
          </a:xfrm>
        </p:grpSpPr>
        <p:sp>
          <p:nvSpPr>
            <p:cNvPr id="6" name="Rechteck: abgerundete Ecken 5">
              <a:extLst>
                <a:ext uri="{FF2B5EF4-FFF2-40B4-BE49-F238E27FC236}">
                  <a16:creationId xmlns:a16="http://schemas.microsoft.com/office/drawing/2014/main" id="{0AF495AB-3554-9E95-C6BE-7EE0C21C86A5}"/>
                </a:ext>
              </a:extLst>
            </p:cNvPr>
            <p:cNvSpPr/>
            <p:nvPr/>
          </p:nvSpPr>
          <p:spPr>
            <a:xfrm>
              <a:off x="8976051" y="3029826"/>
              <a:ext cx="2671731" cy="2059967"/>
            </a:xfrm>
            <a:prstGeom prst="roundRect">
              <a:avLst>
                <a:gd name="adj" fmla="val 1409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algn="tl" rotWithShape="0">
                <a:schemeClr val="tx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81000" rtlCol="0" anchor="t" anchorCtr="0"/>
            <a:lstStyle/>
            <a:p>
              <a:pPr algn="l" defTabSz="685800" rtl="0">
                <a:lnSpc>
                  <a:spcPct val="110000"/>
                </a:lnSpc>
                <a:spcBef>
                  <a:spcPts val="450"/>
                </a:spcBef>
              </a:pPr>
              <a:endParaRPr lang="en-GB" sz="900" kern="1200" dirty="0">
                <a:solidFill>
                  <a:srgbClr val="142C60"/>
                </a:solidFill>
                <a:latin typeface="Montserrat"/>
              </a:endParaRPr>
            </a:p>
          </p:txBody>
        </p:sp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155F38CD-1F59-29E4-A2EE-B096F0754B04}"/>
                </a:ext>
              </a:extLst>
            </p:cNvPr>
            <p:cNvSpPr/>
            <p:nvPr/>
          </p:nvSpPr>
          <p:spPr>
            <a:xfrm>
              <a:off x="9201039" y="3213274"/>
              <a:ext cx="2221755" cy="53208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127000" dist="76200" dir="2700000" algn="tl" rotWithShape="0">
                <a:schemeClr val="tx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 anchorCtr="0"/>
            <a:lstStyle/>
            <a:p>
              <a:pPr algn="ctr" defTabSz="685800" rtl="0">
                <a:lnSpc>
                  <a:spcPct val="110000"/>
                </a:lnSpc>
              </a:pPr>
              <a:r>
                <a:rPr lang="en-GB" sz="1200" b="1" kern="1200" dirty="0">
                  <a:solidFill>
                    <a:prstClr val="white"/>
                  </a:solidFill>
                  <a:latin typeface="Montserrat"/>
                </a:rPr>
                <a:t>Innovate</a:t>
              </a:r>
            </a:p>
          </p:txBody>
        </p:sp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8049AF69-4FC9-DDB5-9AA5-7A186CEBC73F}"/>
                </a:ext>
              </a:extLst>
            </p:cNvPr>
            <p:cNvSpPr/>
            <p:nvPr/>
          </p:nvSpPr>
          <p:spPr>
            <a:xfrm>
              <a:off x="8976051" y="3602706"/>
              <a:ext cx="2651918" cy="163412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0" tIns="54000" rIns="54000" bIns="54000" rtlCol="0" anchor="t" anchorCtr="0">
              <a:spAutoFit/>
            </a:bodyPr>
            <a:lstStyle/>
            <a:p>
              <a:pPr algn="ctr" defTabSz="685800" rtl="0">
                <a:lnSpc>
                  <a:spcPct val="110000"/>
                </a:lnSpc>
                <a:defRPr/>
              </a:pPr>
              <a:r>
                <a:rPr lang="en-GB" sz="1200" b="1" kern="1200" dirty="0">
                  <a:solidFill>
                    <a:srgbClr val="0096C7"/>
                  </a:solidFill>
                  <a:latin typeface="Montserrat"/>
                </a:rPr>
                <a:t>2-3 </a:t>
              </a:r>
            </a:p>
            <a:p>
              <a:pPr algn="ctr" defTabSz="685800" rtl="0">
                <a:lnSpc>
                  <a:spcPct val="110000"/>
                </a:lnSpc>
                <a:defRPr/>
              </a:pPr>
              <a:r>
                <a:rPr lang="en-GB" sz="1125" kern="1200" dirty="0">
                  <a:solidFill>
                    <a:srgbClr val="142C60"/>
                  </a:solidFill>
                  <a:latin typeface="Montserrat"/>
                </a:rPr>
                <a:t>company-specific </a:t>
              </a:r>
              <a:br>
                <a:rPr lang="en-GB" sz="1125" kern="1200" dirty="0">
                  <a:solidFill>
                    <a:srgbClr val="142C60"/>
                  </a:solidFill>
                  <a:latin typeface="Montserrat"/>
                </a:rPr>
              </a:br>
              <a:r>
                <a:rPr lang="en-GB" sz="1125" kern="1200" dirty="0">
                  <a:solidFill>
                    <a:srgbClr val="142C60"/>
                  </a:solidFill>
                  <a:latin typeface="Montserrat"/>
                </a:rPr>
                <a:t>use case ideas shared by each user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D15B763-CA3E-D597-8548-A7A42B3550EB}"/>
              </a:ext>
            </a:extLst>
          </p:cNvPr>
          <p:cNvGrpSpPr/>
          <p:nvPr/>
        </p:nvGrpSpPr>
        <p:grpSpPr>
          <a:xfrm>
            <a:off x="4615260" y="2272370"/>
            <a:ext cx="2007518" cy="1655254"/>
            <a:chOff x="6153680" y="3029826"/>
            <a:chExt cx="2676690" cy="2207006"/>
          </a:xfrm>
        </p:grpSpPr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E09056CE-B3B8-A794-B3FC-025F68EBA03B}"/>
                </a:ext>
              </a:extLst>
            </p:cNvPr>
            <p:cNvSpPr/>
            <p:nvPr/>
          </p:nvSpPr>
          <p:spPr>
            <a:xfrm>
              <a:off x="6158639" y="3029826"/>
              <a:ext cx="2671731" cy="2059967"/>
            </a:xfrm>
            <a:prstGeom prst="roundRect">
              <a:avLst>
                <a:gd name="adj" fmla="val 18256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algn="tl" rotWithShape="0">
                <a:schemeClr val="tx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81000" rtlCol="0" anchor="t" anchorCtr="0"/>
            <a:lstStyle/>
            <a:p>
              <a:pPr algn="l" defTabSz="685800" rtl="0">
                <a:lnSpc>
                  <a:spcPct val="110000"/>
                </a:lnSpc>
                <a:spcBef>
                  <a:spcPts val="450"/>
                </a:spcBef>
              </a:pPr>
              <a:endParaRPr lang="en-GB" sz="900" kern="1200" dirty="0">
                <a:solidFill>
                  <a:srgbClr val="142C60"/>
                </a:solidFill>
                <a:latin typeface="Montserrat"/>
              </a:endParaRPr>
            </a:p>
          </p:txBody>
        </p:sp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A6FF3330-E4F2-2957-826C-F9003D414486}"/>
                </a:ext>
              </a:extLst>
            </p:cNvPr>
            <p:cNvSpPr/>
            <p:nvPr/>
          </p:nvSpPr>
          <p:spPr>
            <a:xfrm>
              <a:off x="6383627" y="3213274"/>
              <a:ext cx="2221755" cy="53208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127000" dist="76200" dir="2700000" algn="tl" rotWithShape="0">
                <a:schemeClr val="tx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 anchorCtr="0"/>
            <a:lstStyle/>
            <a:p>
              <a:pPr algn="ctr" defTabSz="685800" rtl="0">
                <a:lnSpc>
                  <a:spcPct val="110000"/>
                </a:lnSpc>
              </a:pPr>
              <a:r>
                <a:rPr lang="en-GB" sz="1200" b="1" kern="1200" dirty="0">
                  <a:solidFill>
                    <a:prstClr val="white"/>
                  </a:solidFill>
                  <a:latin typeface="Montserrat"/>
                </a:rPr>
                <a:t>Create</a:t>
              </a:r>
            </a:p>
          </p:txBody>
        </p:sp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B86C54EF-E6C0-B64B-FE01-F6C9C23A0AB1}"/>
                </a:ext>
              </a:extLst>
            </p:cNvPr>
            <p:cNvSpPr/>
            <p:nvPr/>
          </p:nvSpPr>
          <p:spPr>
            <a:xfrm>
              <a:off x="6153680" y="3602706"/>
              <a:ext cx="2671731" cy="1634126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4000" tIns="54000" rIns="54000" bIns="54000" rtlCol="0" anchor="t" anchorCtr="0">
              <a:spAutoFit/>
            </a:bodyPr>
            <a:lstStyle/>
            <a:p>
              <a:pPr algn="ctr" defTabSz="685800" rtl="0">
                <a:lnSpc>
                  <a:spcPct val="110000"/>
                </a:lnSpc>
                <a:defRPr/>
              </a:pPr>
              <a:r>
                <a:rPr lang="en-GB" sz="1200" b="1" kern="1200" dirty="0">
                  <a:solidFill>
                    <a:srgbClr val="0096C7"/>
                  </a:solidFill>
                  <a:latin typeface="Montserrat"/>
                </a:rPr>
                <a:t>2-3</a:t>
              </a:r>
              <a:br>
                <a:rPr lang="en-GB" sz="1200" kern="1200" dirty="0">
                  <a:solidFill>
                    <a:srgbClr val="142C60"/>
                  </a:solidFill>
                  <a:latin typeface="Montserrat"/>
                </a:rPr>
              </a:br>
              <a:r>
                <a:rPr lang="en-GB" sz="1125" kern="1200" dirty="0">
                  <a:solidFill>
                    <a:srgbClr val="142C60"/>
                  </a:solidFill>
                  <a:latin typeface="Montserrat"/>
                </a:rPr>
                <a:t>custom AI apps &amp; workflows created per user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BF438A4C-60C0-AEA1-E33E-0B754BF8FEBC}"/>
              </a:ext>
            </a:extLst>
          </p:cNvPr>
          <p:cNvGrpSpPr/>
          <p:nvPr/>
        </p:nvGrpSpPr>
        <p:grpSpPr>
          <a:xfrm>
            <a:off x="2500140" y="2272370"/>
            <a:ext cx="2011438" cy="1671996"/>
            <a:chOff x="3333519" y="3029826"/>
            <a:chExt cx="2681917" cy="2229328"/>
          </a:xfrm>
        </p:grpSpPr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2C339C80-8083-918D-A1BE-6FC524C0BB4B}"/>
                </a:ext>
              </a:extLst>
            </p:cNvPr>
            <p:cNvGrpSpPr/>
            <p:nvPr/>
          </p:nvGrpSpPr>
          <p:grpSpPr>
            <a:xfrm>
              <a:off x="3343705" y="3029826"/>
              <a:ext cx="2671731" cy="2059967"/>
              <a:chOff x="3343705" y="3029826"/>
              <a:chExt cx="2671731" cy="2059967"/>
            </a:xfrm>
          </p:grpSpPr>
          <p:sp>
            <p:nvSpPr>
              <p:cNvPr id="4" name="Rechteck: abgerundete Ecken 3">
                <a:extLst>
                  <a:ext uri="{FF2B5EF4-FFF2-40B4-BE49-F238E27FC236}">
                    <a16:creationId xmlns:a16="http://schemas.microsoft.com/office/drawing/2014/main" id="{9F7258CB-E0A1-0B77-E76B-48E861182CAF}"/>
                  </a:ext>
                </a:extLst>
              </p:cNvPr>
              <p:cNvSpPr/>
              <p:nvPr/>
            </p:nvSpPr>
            <p:spPr>
              <a:xfrm>
                <a:off x="3343705" y="3029826"/>
                <a:ext cx="2671731" cy="2059967"/>
              </a:xfrm>
              <a:prstGeom prst="roundRect">
                <a:avLst>
                  <a:gd name="adj" fmla="val 1636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dist="76200" dir="2700000" algn="tl" rotWithShape="0">
                  <a:schemeClr val="tx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00" tIns="81000" rtlCol="0" anchor="t" anchorCtr="0"/>
              <a:lstStyle/>
              <a:p>
                <a:pPr algn="l" defTabSz="685800" rtl="0">
                  <a:lnSpc>
                    <a:spcPct val="110000"/>
                  </a:lnSpc>
                  <a:spcBef>
                    <a:spcPts val="450"/>
                  </a:spcBef>
                </a:pPr>
                <a:endParaRPr lang="en-GB" sz="900" kern="1200" dirty="0">
                  <a:solidFill>
                    <a:srgbClr val="142C60"/>
                  </a:solidFill>
                  <a:latin typeface="Montserrat"/>
                </a:endParaRPr>
              </a:p>
            </p:txBody>
          </p:sp>
          <p:sp>
            <p:nvSpPr>
              <p:cNvPr id="10" name="Rechteck: abgerundete Ecken 9">
                <a:extLst>
                  <a:ext uri="{FF2B5EF4-FFF2-40B4-BE49-F238E27FC236}">
                    <a16:creationId xmlns:a16="http://schemas.microsoft.com/office/drawing/2014/main" id="{6D06274D-5EC5-35C6-508A-4EAE6990C23E}"/>
                  </a:ext>
                </a:extLst>
              </p:cNvPr>
              <p:cNvSpPr/>
              <p:nvPr/>
            </p:nvSpPr>
            <p:spPr>
              <a:xfrm>
                <a:off x="3568693" y="3213274"/>
                <a:ext cx="2221755" cy="532080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127000" dist="76200" dir="2700000" algn="tl" rotWithShape="0">
                  <a:schemeClr val="tx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 anchorCtr="0"/>
              <a:lstStyle/>
              <a:p>
                <a:pPr algn="ctr" defTabSz="685800" rtl="0">
                  <a:lnSpc>
                    <a:spcPct val="110000"/>
                  </a:lnSpc>
                </a:pPr>
                <a:r>
                  <a:rPr lang="en-GB" sz="1200" b="1" kern="1200" dirty="0">
                    <a:solidFill>
                      <a:prstClr val="white"/>
                    </a:solidFill>
                    <a:latin typeface="Montserrat"/>
                  </a:rPr>
                  <a:t>Apply</a:t>
                </a:r>
              </a:p>
            </p:txBody>
          </p:sp>
        </p:grpSp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1B74DD27-2DE5-3AB4-E56D-551196D18C87}"/>
                </a:ext>
              </a:extLst>
            </p:cNvPr>
            <p:cNvSpPr/>
            <p:nvPr/>
          </p:nvSpPr>
          <p:spPr>
            <a:xfrm>
              <a:off x="3333519" y="3602706"/>
              <a:ext cx="2667332" cy="165644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t" anchorCtr="0">
              <a:noAutofit/>
            </a:bodyPr>
            <a:lstStyle/>
            <a:p>
              <a:pPr algn="ctr" defTabSz="685800" rtl="0">
                <a:lnSpc>
                  <a:spcPct val="110000"/>
                </a:lnSpc>
                <a:defRPr/>
              </a:pPr>
              <a:r>
                <a:rPr lang="en-GB" sz="1200" b="1" kern="1200" dirty="0">
                  <a:solidFill>
                    <a:srgbClr val="0096C7"/>
                  </a:solidFill>
                  <a:latin typeface="Montserrat"/>
                </a:rPr>
                <a:t>70-100</a:t>
              </a:r>
              <a:br>
                <a:rPr lang="en-GB" sz="1200" kern="1200" dirty="0">
                  <a:solidFill>
                    <a:srgbClr val="142C60"/>
                  </a:solidFill>
                  <a:latin typeface="Montserrat"/>
                </a:rPr>
              </a:br>
              <a:r>
                <a:rPr lang="en-GB" sz="1125" kern="1200" dirty="0">
                  <a:solidFill>
                    <a:srgbClr val="142C60"/>
                  </a:solidFill>
                  <a:latin typeface="Montserrat"/>
                </a:rPr>
                <a:t>AI transactions</a:t>
              </a:r>
              <a:br>
                <a:rPr lang="en-GB" sz="1125" kern="1200" dirty="0">
                  <a:solidFill>
                    <a:srgbClr val="142C60"/>
                  </a:solidFill>
                  <a:latin typeface="Montserrat"/>
                </a:rPr>
              </a:br>
              <a:r>
                <a:rPr lang="en-GB" sz="1125" kern="1200" dirty="0">
                  <a:solidFill>
                    <a:srgbClr val="142C60"/>
                  </a:solidFill>
                  <a:latin typeface="Montserrat"/>
                </a:rPr>
                <a:t>per user</a:t>
              </a: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8DDEF0B0-1622-7144-598C-198B5B7BE21F}"/>
              </a:ext>
            </a:extLst>
          </p:cNvPr>
          <p:cNvGrpSpPr/>
          <p:nvPr/>
        </p:nvGrpSpPr>
        <p:grpSpPr>
          <a:xfrm>
            <a:off x="378000" y="2272370"/>
            <a:ext cx="2018658" cy="1671996"/>
            <a:chOff x="504000" y="3029826"/>
            <a:chExt cx="2691544" cy="2229328"/>
          </a:xfrm>
        </p:grpSpPr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C905BC6F-928D-2ED7-9AE5-D3E9DBB80B9D}"/>
                </a:ext>
              </a:extLst>
            </p:cNvPr>
            <p:cNvGrpSpPr/>
            <p:nvPr/>
          </p:nvGrpSpPr>
          <p:grpSpPr>
            <a:xfrm>
              <a:off x="523813" y="3029826"/>
              <a:ext cx="2671731" cy="2059967"/>
              <a:chOff x="523813" y="3029826"/>
              <a:chExt cx="2671731" cy="2059967"/>
            </a:xfrm>
          </p:grpSpPr>
          <p:sp>
            <p:nvSpPr>
              <p:cNvPr id="23" name="Rechteck: abgerundete Ecken 22">
                <a:extLst>
                  <a:ext uri="{FF2B5EF4-FFF2-40B4-BE49-F238E27FC236}">
                    <a16:creationId xmlns:a16="http://schemas.microsoft.com/office/drawing/2014/main" id="{7C57E0FF-3606-C120-E1C8-DECE6DC9F2FC}"/>
                  </a:ext>
                </a:extLst>
              </p:cNvPr>
              <p:cNvSpPr/>
              <p:nvPr/>
            </p:nvSpPr>
            <p:spPr>
              <a:xfrm>
                <a:off x="523813" y="3029826"/>
                <a:ext cx="2671731" cy="2059967"/>
              </a:xfrm>
              <a:prstGeom prst="roundRect">
                <a:avLst>
                  <a:gd name="adj" fmla="val 16366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dist="76200" dir="2700000" algn="tl" rotWithShape="0">
                  <a:schemeClr val="tx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1000" tIns="81000" rtlCol="0" anchor="t" anchorCtr="0"/>
              <a:lstStyle/>
              <a:p>
                <a:pPr algn="l" defTabSz="685800" rtl="0">
                  <a:lnSpc>
                    <a:spcPct val="110000"/>
                  </a:lnSpc>
                  <a:spcBef>
                    <a:spcPts val="450"/>
                  </a:spcBef>
                </a:pPr>
                <a:endParaRPr lang="en-GB" sz="900" kern="1200" dirty="0">
                  <a:solidFill>
                    <a:srgbClr val="142C60"/>
                  </a:solidFill>
                  <a:latin typeface="Montserrat"/>
                </a:endParaRPr>
              </a:p>
            </p:txBody>
          </p:sp>
          <p:sp>
            <p:nvSpPr>
              <p:cNvPr id="24" name="Rechteck: abgerundete Ecken 23">
                <a:extLst>
                  <a:ext uri="{FF2B5EF4-FFF2-40B4-BE49-F238E27FC236}">
                    <a16:creationId xmlns:a16="http://schemas.microsoft.com/office/drawing/2014/main" id="{ACD97438-DC7D-1EA8-7166-4E512D876EAA}"/>
                  </a:ext>
                </a:extLst>
              </p:cNvPr>
              <p:cNvSpPr/>
              <p:nvPr/>
            </p:nvSpPr>
            <p:spPr>
              <a:xfrm>
                <a:off x="748801" y="3239047"/>
                <a:ext cx="2221755" cy="532080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127000" dist="76200" dir="2700000" algn="tl" rotWithShape="0">
                  <a:schemeClr val="tx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4000" tIns="54000" rIns="54000" bIns="54000" rtlCol="0" anchor="ctr" anchorCtr="0"/>
              <a:lstStyle/>
              <a:p>
                <a:pPr algn="ctr" defTabSz="685800" rtl="0">
                  <a:lnSpc>
                    <a:spcPct val="110000"/>
                  </a:lnSpc>
                </a:pPr>
                <a:r>
                  <a:rPr lang="en-GB" sz="1200" b="1" kern="1200" dirty="0">
                    <a:solidFill>
                      <a:prstClr val="white"/>
                    </a:solidFill>
                    <a:latin typeface="Montserrat"/>
                  </a:rPr>
                  <a:t>Train</a:t>
                </a:r>
              </a:p>
            </p:txBody>
          </p:sp>
        </p:grpSp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24C4A39A-432A-C22B-3425-D05326E95267}"/>
                </a:ext>
              </a:extLst>
            </p:cNvPr>
            <p:cNvSpPr/>
            <p:nvPr/>
          </p:nvSpPr>
          <p:spPr>
            <a:xfrm>
              <a:off x="504000" y="3602706"/>
              <a:ext cx="2671731" cy="1656448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tIns="54000" rIns="27000" bIns="54000" rtlCol="0" anchor="t" anchorCtr="0">
              <a:noAutofit/>
            </a:bodyPr>
            <a:lstStyle/>
            <a:p>
              <a:pPr algn="ctr" defTabSz="685800" rtl="0">
                <a:lnSpc>
                  <a:spcPct val="110000"/>
                </a:lnSpc>
                <a:defRPr/>
              </a:pPr>
              <a:r>
                <a:rPr lang="en-GB" sz="1200" b="1" kern="1200" dirty="0">
                  <a:solidFill>
                    <a:srgbClr val="0096C7"/>
                  </a:solidFill>
                  <a:latin typeface="Montserrat"/>
                </a:rPr>
                <a:t>4-5 </a:t>
              </a:r>
              <a:endParaRPr lang="en-GB" sz="1200" b="1" kern="1200" dirty="0">
                <a:solidFill>
                  <a:srgbClr val="142C60"/>
                </a:solidFill>
                <a:latin typeface="Montserrat"/>
              </a:endParaRPr>
            </a:p>
            <a:p>
              <a:pPr algn="ctr" defTabSz="685800" rtl="0">
                <a:lnSpc>
                  <a:spcPct val="110000"/>
                </a:lnSpc>
                <a:defRPr/>
              </a:pPr>
              <a:r>
                <a:rPr lang="en-GB" sz="1125" kern="1200" dirty="0">
                  <a:solidFill>
                    <a:srgbClr val="142C60"/>
                  </a:solidFill>
                  <a:latin typeface="Montserrat"/>
                </a:rPr>
                <a:t>successful certifications</a:t>
              </a:r>
              <a:br>
                <a:rPr lang="en-GB" sz="1125" kern="1200" dirty="0">
                  <a:solidFill>
                    <a:srgbClr val="142C60"/>
                  </a:solidFill>
                  <a:latin typeface="Montserrat"/>
                </a:rPr>
              </a:br>
              <a:r>
                <a:rPr lang="en-GB" sz="1125" kern="1200" dirty="0">
                  <a:solidFill>
                    <a:srgbClr val="142C60"/>
                  </a:solidFill>
                  <a:latin typeface="Montserrat"/>
                </a:rPr>
                <a:t>per user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58330B5-6A7A-6319-DE25-9B1FF586A109}"/>
              </a:ext>
            </a:extLst>
          </p:cNvPr>
          <p:cNvGrpSpPr/>
          <p:nvPr/>
        </p:nvGrpSpPr>
        <p:grpSpPr>
          <a:xfrm>
            <a:off x="392860" y="3932106"/>
            <a:ext cx="4078123" cy="692022"/>
            <a:chOff x="523813" y="5242808"/>
            <a:chExt cx="5437497" cy="922696"/>
          </a:xfrm>
        </p:grpSpPr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673405ED-1579-B38F-2E0C-D52EC41360C2}"/>
                </a:ext>
              </a:extLst>
            </p:cNvPr>
            <p:cNvSpPr/>
            <p:nvPr/>
          </p:nvSpPr>
          <p:spPr>
            <a:xfrm>
              <a:off x="523813" y="5242808"/>
              <a:ext cx="5437497" cy="9226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algn="tl" rotWithShape="0">
                <a:schemeClr val="tx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81000" rtlCol="0" anchor="t" anchorCtr="0"/>
            <a:lstStyle/>
            <a:p>
              <a:pPr algn="l" defTabSz="685800" rtl="0">
                <a:lnSpc>
                  <a:spcPct val="110000"/>
                </a:lnSpc>
                <a:spcBef>
                  <a:spcPts val="450"/>
                </a:spcBef>
              </a:pPr>
              <a:endParaRPr lang="en-GB" sz="900" kern="1200" dirty="0">
                <a:solidFill>
                  <a:srgbClr val="142C60"/>
                </a:solidFill>
                <a:latin typeface="Montserrat"/>
              </a:endParaRPr>
            </a:p>
          </p:txBody>
        </p:sp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421EDAA1-6E71-0FF1-BFEB-D499C01BD821}"/>
                </a:ext>
              </a:extLst>
            </p:cNvPr>
            <p:cNvSpPr/>
            <p:nvPr/>
          </p:nvSpPr>
          <p:spPr>
            <a:xfrm>
              <a:off x="801069" y="5416156"/>
              <a:ext cx="2532450" cy="5760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127000" dist="76200" dir="2700000" algn="tl" rotWithShape="0">
                <a:schemeClr val="tx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 anchorCtr="0"/>
            <a:lstStyle/>
            <a:p>
              <a:pPr algn="ctr" defTabSz="685800" rtl="0">
                <a:lnSpc>
                  <a:spcPct val="110000"/>
                </a:lnSpc>
              </a:pPr>
              <a:r>
                <a:rPr lang="en-GB" sz="1200" b="1" kern="1200" dirty="0">
                  <a:solidFill>
                    <a:prstClr val="white"/>
                  </a:solidFill>
                  <a:latin typeface="Montserrat"/>
                </a:rPr>
                <a:t>Impact on personal </a:t>
              </a:r>
              <a:br>
                <a:rPr lang="en-GB" sz="1200" b="1" kern="1200" dirty="0">
                  <a:solidFill>
                    <a:prstClr val="white"/>
                  </a:solidFill>
                  <a:latin typeface="Montserrat"/>
                </a:rPr>
              </a:br>
              <a:r>
                <a:rPr lang="en-GB" sz="1200" b="1" kern="1200" dirty="0">
                  <a:solidFill>
                    <a:prstClr val="white"/>
                  </a:solidFill>
                  <a:latin typeface="Montserrat"/>
                </a:rPr>
                <a:t>job satisfaction</a:t>
              </a:r>
            </a:p>
          </p:txBody>
        </p:sp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EEFC9F59-72DE-85C0-1B58-94720C5A23F2}"/>
                </a:ext>
              </a:extLst>
            </p:cNvPr>
            <p:cNvSpPr/>
            <p:nvPr/>
          </p:nvSpPr>
          <p:spPr>
            <a:xfrm>
              <a:off x="3317784" y="5305974"/>
              <a:ext cx="2643526" cy="796364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 anchorCtr="0"/>
            <a:lstStyle/>
            <a:p>
              <a:pPr algn="l" defTabSz="685800" rtl="0">
                <a:lnSpc>
                  <a:spcPct val="110000"/>
                </a:lnSpc>
                <a:defRPr/>
              </a:pPr>
              <a:r>
                <a:rPr lang="en-GB" sz="1200" b="1" kern="1200" dirty="0">
                  <a:solidFill>
                    <a:srgbClr val="0096C7"/>
                  </a:solidFill>
                  <a:latin typeface="Montserrat"/>
                </a:rPr>
                <a:t>70-90 % </a:t>
              </a:r>
              <a:br>
                <a:rPr lang="en-GB" sz="1200" b="1" kern="1200" dirty="0">
                  <a:solidFill>
                    <a:srgbClr val="142C60"/>
                  </a:solidFill>
                  <a:latin typeface="Montserrat"/>
                </a:rPr>
              </a:br>
              <a:r>
                <a:rPr lang="en-GB" sz="1125" kern="1200" dirty="0">
                  <a:solidFill>
                    <a:srgbClr val="142C60"/>
                  </a:solidFill>
                  <a:latin typeface="Montserrat"/>
                </a:rPr>
                <a:t>of users confirm a positive impact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70154F5-A582-5976-8E53-897A6F18AAFF}"/>
              </a:ext>
            </a:extLst>
          </p:cNvPr>
          <p:cNvGrpSpPr/>
          <p:nvPr/>
        </p:nvGrpSpPr>
        <p:grpSpPr>
          <a:xfrm>
            <a:off x="4678925" y="3932106"/>
            <a:ext cx="4141787" cy="692022"/>
            <a:chOff x="6238566" y="5242808"/>
            <a:chExt cx="5522383" cy="922696"/>
          </a:xfrm>
        </p:grpSpPr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439A67F0-63C3-1EAE-A470-45CAB6A6A7DB}"/>
                </a:ext>
              </a:extLst>
            </p:cNvPr>
            <p:cNvSpPr/>
            <p:nvPr/>
          </p:nvSpPr>
          <p:spPr>
            <a:xfrm>
              <a:off x="6238566" y="5242808"/>
              <a:ext cx="5437497" cy="9226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dist="76200" dir="2700000" algn="tl" rotWithShape="0">
                <a:schemeClr val="tx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00" tIns="81000" rtlCol="0" anchor="t" anchorCtr="0"/>
            <a:lstStyle/>
            <a:p>
              <a:pPr algn="l" defTabSz="685800" rtl="0">
                <a:lnSpc>
                  <a:spcPct val="110000"/>
                </a:lnSpc>
                <a:spcBef>
                  <a:spcPts val="450"/>
                </a:spcBef>
              </a:pPr>
              <a:endParaRPr lang="en-GB" sz="900" kern="1200" dirty="0">
                <a:solidFill>
                  <a:srgbClr val="142C60"/>
                </a:solidFill>
                <a:latin typeface="Montserrat"/>
              </a:endParaRPr>
            </a:p>
          </p:txBody>
        </p:sp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3FC5F68A-BFA0-1016-0F94-B24D0AA2076D}"/>
                </a:ext>
              </a:extLst>
            </p:cNvPr>
            <p:cNvSpPr/>
            <p:nvPr/>
          </p:nvSpPr>
          <p:spPr>
            <a:xfrm>
              <a:off x="6515821" y="5416156"/>
              <a:ext cx="2376000" cy="57600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127000" dist="76200" dir="2700000" algn="tl" rotWithShape="0">
                <a:schemeClr val="tx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 anchorCtr="0"/>
            <a:lstStyle/>
            <a:p>
              <a:pPr algn="ctr" defTabSz="685800" rtl="0">
                <a:lnSpc>
                  <a:spcPct val="110000"/>
                </a:lnSpc>
              </a:pPr>
              <a:r>
                <a:rPr lang="en-GB" sz="1200" b="1" kern="1200" dirty="0">
                  <a:solidFill>
                    <a:prstClr val="white"/>
                  </a:solidFill>
                  <a:latin typeface="Montserrat"/>
                </a:rPr>
                <a:t>Productivity gains</a:t>
              </a:r>
            </a:p>
          </p:txBody>
        </p:sp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B9C0D276-7A38-D987-8ED2-42397E61A3EE}"/>
                </a:ext>
              </a:extLst>
            </p:cNvPr>
            <p:cNvSpPr/>
            <p:nvPr/>
          </p:nvSpPr>
          <p:spPr>
            <a:xfrm>
              <a:off x="8884785" y="5305974"/>
              <a:ext cx="2876164" cy="796364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 anchorCtr="0"/>
            <a:lstStyle/>
            <a:p>
              <a:pPr algn="l" defTabSz="685800" rtl="0">
                <a:lnSpc>
                  <a:spcPct val="110000"/>
                </a:lnSpc>
                <a:defRPr/>
              </a:pPr>
              <a:r>
                <a:rPr lang="en-GB" sz="1200" b="1" kern="1200" dirty="0">
                  <a:solidFill>
                    <a:srgbClr val="0096C7"/>
                  </a:solidFill>
                  <a:latin typeface="Montserrat"/>
                </a:rPr>
                <a:t>2-3 </a:t>
              </a:r>
              <a:br>
                <a:rPr lang="en-GB" sz="1200" b="1" kern="1200" dirty="0">
                  <a:solidFill>
                    <a:srgbClr val="142C60"/>
                  </a:solidFill>
                  <a:latin typeface="Montserrat"/>
                </a:rPr>
              </a:br>
              <a:r>
                <a:rPr lang="en-GB" sz="1125" kern="1200" dirty="0">
                  <a:solidFill>
                    <a:srgbClr val="142C60"/>
                  </a:solidFill>
                  <a:latin typeface="Montserrat"/>
                </a:rPr>
                <a:t>hours per user &amp; per week freed up through AI</a:t>
              </a:r>
            </a:p>
          </p:txBody>
        </p:sp>
      </p:grp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84457567-7593-11EC-72DE-460C80AD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B95CCAFC-E85B-43D8-9B75-69E182C4C637}" type="slidenum">
              <a:rPr lang="de-DE" kern="120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pPr defTabSz="685800" rtl="0"/>
              <a:t>22</a:t>
            </a:fld>
            <a:endParaRPr lang="de-DE" kern="1200">
              <a:solidFill>
                <a:srgbClr val="142C60"/>
              </a:solidFill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8090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209EB-D0AA-1077-0EC5-8FB9629C0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D728748-F6C0-BBDC-9666-70DDB548A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26" y="351001"/>
            <a:ext cx="7162035" cy="323165"/>
          </a:xfr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/>
              <a:t>The sustainable value </a:t>
            </a:r>
            <a:r>
              <a:rPr lang="en-GB" dirty="0"/>
              <a:t>created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042C844-8406-6281-4F59-814BD7B4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B95CCAFC-E85B-43D8-9B75-69E182C4C637}" type="slidenum">
              <a:rPr lang="en-GB" kern="120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pPr defTabSz="685800" rtl="0"/>
              <a:t>23</a:t>
            </a:fld>
            <a:endParaRPr lang="en-GB" kern="1200" dirty="0">
              <a:solidFill>
                <a:srgbClr val="142C6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4" name="Rechteck: obere Ecken abgerundet 3">
            <a:extLst>
              <a:ext uri="{FF2B5EF4-FFF2-40B4-BE49-F238E27FC236}">
                <a16:creationId xmlns:a16="http://schemas.microsoft.com/office/drawing/2014/main" id="{90E1D9B4-3289-DBE8-A7A7-2E62595CAD0C}"/>
              </a:ext>
            </a:extLst>
          </p:cNvPr>
          <p:cNvSpPr/>
          <p:nvPr/>
        </p:nvSpPr>
        <p:spPr>
          <a:xfrm rot="10800000">
            <a:off x="791764" y="1784582"/>
            <a:ext cx="3565378" cy="2473755"/>
          </a:xfrm>
          <a:prstGeom prst="round2SameRect">
            <a:avLst>
              <a:gd name="adj1" fmla="val 108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0" rtlCol="0" anchor="ctr" anchorCtr="0"/>
          <a:lstStyle/>
          <a:p>
            <a:pPr algn="ctr" defTabSz="685800" rtl="0">
              <a:lnSpc>
                <a:spcPct val="110000"/>
              </a:lnSpc>
            </a:pPr>
            <a:endParaRPr lang="de-DE" sz="975" b="1" kern="1200" dirty="0">
              <a:solidFill>
                <a:srgbClr val="0096C7"/>
              </a:solidFill>
              <a:latin typeface="Montserrat"/>
            </a:endParaRPr>
          </a:p>
        </p:txBody>
      </p:sp>
      <p:sp>
        <p:nvSpPr>
          <p:cNvPr id="5" name="Rechteck: obere Ecken abgerundet 4">
            <a:extLst>
              <a:ext uri="{FF2B5EF4-FFF2-40B4-BE49-F238E27FC236}">
                <a16:creationId xmlns:a16="http://schemas.microsoft.com/office/drawing/2014/main" id="{B2FEE2C7-6691-FBDC-2D68-870D1E733003}"/>
              </a:ext>
            </a:extLst>
          </p:cNvPr>
          <p:cNvSpPr/>
          <p:nvPr/>
        </p:nvSpPr>
        <p:spPr>
          <a:xfrm rot="10800000">
            <a:off x="4786386" y="1784582"/>
            <a:ext cx="3565378" cy="2473755"/>
          </a:xfrm>
          <a:prstGeom prst="round2SameRect">
            <a:avLst>
              <a:gd name="adj1" fmla="val 8508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0" rtlCol="0" anchor="ctr" anchorCtr="0"/>
          <a:lstStyle/>
          <a:p>
            <a:pPr algn="ctr" defTabSz="685800" rtl="0">
              <a:lnSpc>
                <a:spcPct val="110000"/>
              </a:lnSpc>
            </a:pPr>
            <a:endParaRPr lang="de-DE" sz="975" b="1" kern="1200" dirty="0" err="1">
              <a:solidFill>
                <a:srgbClr val="0096C7"/>
              </a:solidFill>
              <a:latin typeface="Montserrat"/>
            </a:endParaRPr>
          </a:p>
        </p:txBody>
      </p:sp>
      <p:sp>
        <p:nvSpPr>
          <p:cNvPr id="12" name="Rechteck: obere Ecken abgerundet 11">
            <a:extLst>
              <a:ext uri="{FF2B5EF4-FFF2-40B4-BE49-F238E27FC236}">
                <a16:creationId xmlns:a16="http://schemas.microsoft.com/office/drawing/2014/main" id="{E6D6ADEF-F6B3-1A4D-C21B-68F1BE501CC2}"/>
              </a:ext>
            </a:extLst>
          </p:cNvPr>
          <p:cNvSpPr/>
          <p:nvPr/>
        </p:nvSpPr>
        <p:spPr>
          <a:xfrm>
            <a:off x="791766" y="1416552"/>
            <a:ext cx="3565378" cy="270000"/>
          </a:xfrm>
          <a:prstGeom prst="round2SameRect">
            <a:avLst>
              <a:gd name="adj1" fmla="val 3447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bIns="0" rtlCol="0" anchor="ctr" anchorCtr="0"/>
          <a:lstStyle/>
          <a:p>
            <a:pPr algn="l" defTabSz="685800" rtl="0"/>
            <a:r>
              <a:rPr lang="en-GB" sz="1350" b="1" kern="1200" dirty="0">
                <a:solidFill>
                  <a:srgbClr val="0096C7"/>
                </a:solidFill>
                <a:latin typeface="Montserrat"/>
              </a:rPr>
              <a:t>Individual-level</a:t>
            </a:r>
          </a:p>
        </p:txBody>
      </p:sp>
      <p:sp>
        <p:nvSpPr>
          <p:cNvPr id="15" name="Rechteck: obere Ecken abgerundet 14">
            <a:extLst>
              <a:ext uri="{FF2B5EF4-FFF2-40B4-BE49-F238E27FC236}">
                <a16:creationId xmlns:a16="http://schemas.microsoft.com/office/drawing/2014/main" id="{42F5CFDC-9FAA-AAAE-7EFB-CE92706C5916}"/>
              </a:ext>
            </a:extLst>
          </p:cNvPr>
          <p:cNvSpPr/>
          <p:nvPr/>
        </p:nvSpPr>
        <p:spPr>
          <a:xfrm>
            <a:off x="4786389" y="1416552"/>
            <a:ext cx="3565378" cy="270000"/>
          </a:xfrm>
          <a:prstGeom prst="round2SameRect">
            <a:avLst>
              <a:gd name="adj1" fmla="val 2465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bIns="0" rtlCol="0" anchor="ctr" anchorCtr="0"/>
          <a:lstStyle/>
          <a:p>
            <a:pPr algn="l" defTabSz="685800" rtl="0"/>
            <a:r>
              <a:rPr lang="en-GB" sz="1350" b="1" kern="1200" dirty="0">
                <a:solidFill>
                  <a:srgbClr val="0096C7"/>
                </a:solidFill>
                <a:latin typeface="Montserrat"/>
              </a:rPr>
              <a:t>Enterprise-level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4BB715F-A80D-E755-FAC3-D3C6868347EE}"/>
              </a:ext>
            </a:extLst>
          </p:cNvPr>
          <p:cNvSpPr txBox="1"/>
          <p:nvPr/>
        </p:nvSpPr>
        <p:spPr>
          <a:xfrm>
            <a:off x="940558" y="2009407"/>
            <a:ext cx="3238889" cy="8497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de-DE"/>
            </a:defPPr>
            <a:lvl1pPr marL="209550" indent="-20955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1pPr>
          </a:lstStyle>
          <a:p>
            <a:pPr marL="0" indent="0" algn="l" defTabSz="685800" rtl="0">
              <a:spcBef>
                <a:spcPts val="450"/>
              </a:spcBef>
              <a:buClr>
                <a:srgbClr val="0096C7"/>
              </a:buClr>
              <a:buNone/>
            </a:pPr>
            <a:r>
              <a:rPr lang="en-GB" sz="1275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Personal AI skills and readiness will be essential to maintain personal job security and viability as well as </a:t>
            </a:r>
            <a:br>
              <a:rPr lang="en-GB" sz="1275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</a:br>
            <a:r>
              <a:rPr lang="en-GB" sz="1275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enhance personal career opportunities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62F664C5-1845-48FE-2FEF-EE5493CAC34B}"/>
              </a:ext>
            </a:extLst>
          </p:cNvPr>
          <p:cNvSpPr txBox="1"/>
          <p:nvPr/>
        </p:nvSpPr>
        <p:spPr>
          <a:xfrm>
            <a:off x="4949313" y="2009407"/>
            <a:ext cx="3238889" cy="196957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de-DE"/>
            </a:defPPr>
            <a:lvl1pPr marL="209550" indent="-20955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1pPr>
          </a:lstStyle>
          <a:p>
            <a:pPr marL="0" indent="0" algn="l" defTabSz="685800" rtl="0">
              <a:spcBef>
                <a:spcPts val="450"/>
              </a:spcBef>
              <a:buClr>
                <a:srgbClr val="0096C7"/>
              </a:buClr>
              <a:buNone/>
            </a:pPr>
            <a:r>
              <a:rPr lang="en-GB" sz="1275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An AI-ready workforce will be THE major competitive advantage in a rapidly changing world and will ensure optimal levels of enterprise</a:t>
            </a:r>
          </a:p>
          <a:p>
            <a:pPr marL="311944" indent="-182166" algn="l" defTabSz="685800" rtl="0">
              <a:spcBef>
                <a:spcPts val="450"/>
              </a:spcBef>
              <a:buClr>
                <a:srgbClr val="0096C7"/>
              </a:buClr>
              <a:buFont typeface="Symbol" panose="05050102010706020507" pitchFamily="18" charset="2"/>
              <a:buChar char="-"/>
            </a:pPr>
            <a:r>
              <a:rPr lang="en-GB" sz="1275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agility &amp; speed</a:t>
            </a:r>
          </a:p>
          <a:p>
            <a:pPr marL="311944" indent="-182166" algn="l" defTabSz="685800" rtl="0">
              <a:spcBef>
                <a:spcPts val="450"/>
              </a:spcBef>
              <a:buClr>
                <a:srgbClr val="0096C7"/>
              </a:buClr>
              <a:buFont typeface="Symbol" panose="05050102010706020507" pitchFamily="18" charset="2"/>
              <a:buChar char="-"/>
            </a:pPr>
            <a:r>
              <a:rPr lang="en-GB" sz="1275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innovation power</a:t>
            </a:r>
          </a:p>
          <a:p>
            <a:pPr marL="311944" indent="-182166" algn="l" defTabSz="685800" rtl="0">
              <a:spcBef>
                <a:spcPts val="450"/>
              </a:spcBef>
              <a:buClr>
                <a:srgbClr val="0096C7"/>
              </a:buClr>
              <a:buFont typeface="Symbol" panose="05050102010706020507" pitchFamily="18" charset="2"/>
              <a:buChar char="-"/>
            </a:pPr>
            <a:r>
              <a:rPr lang="en-GB" sz="1275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productivity &amp; efficiency</a:t>
            </a:r>
          </a:p>
          <a:p>
            <a:pPr marL="311944" indent="-182166" algn="l" defTabSz="685800" rtl="0">
              <a:spcBef>
                <a:spcPts val="450"/>
              </a:spcBef>
              <a:buClr>
                <a:srgbClr val="0096C7"/>
              </a:buClr>
              <a:buFont typeface="Symbol" panose="05050102010706020507" pitchFamily="18" charset="2"/>
              <a:buChar char="-"/>
            </a:pPr>
            <a:r>
              <a:rPr lang="en-GB" sz="1275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competitiveness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8CB2BE3F-AB88-A9DF-1EA3-627FF6B9EEC1}"/>
              </a:ext>
            </a:extLst>
          </p:cNvPr>
          <p:cNvCxnSpPr/>
          <p:nvPr/>
        </p:nvCxnSpPr>
        <p:spPr>
          <a:xfrm>
            <a:off x="791765" y="1784584"/>
            <a:ext cx="3565379" cy="0"/>
          </a:xfrm>
          <a:prstGeom prst="line">
            <a:avLst/>
          </a:prstGeom>
          <a:ln w="9525">
            <a:solidFill>
              <a:schemeClr val="accent2"/>
            </a:solidFill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4F320C2C-F357-CF92-AC1D-FD2873AC8EC1}"/>
              </a:ext>
            </a:extLst>
          </p:cNvPr>
          <p:cNvCxnSpPr>
            <a:cxnSpLocks/>
          </p:cNvCxnSpPr>
          <p:nvPr/>
        </p:nvCxnSpPr>
        <p:spPr>
          <a:xfrm>
            <a:off x="4786387" y="1784584"/>
            <a:ext cx="3565379" cy="0"/>
          </a:xfrm>
          <a:prstGeom prst="line">
            <a:avLst/>
          </a:prstGeom>
          <a:ln w="9525">
            <a:solidFill>
              <a:schemeClr val="accent2"/>
            </a:solidFill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811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5" grpId="0"/>
      <p:bldP spid="20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FAFB7-E524-50B3-D785-9A29BE989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B22AB94-5CB4-067B-45FD-2250A0C1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>
              <a:defRPr/>
            </a:pPr>
            <a:fld id="{B95CCAFC-E85B-43D8-9B75-69E182C4C637}" type="slidenum">
              <a:rPr lang="de-DE" kern="120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pPr defTabSz="685800" rtl="0">
                <a:defRPr/>
              </a:pPr>
              <a:t>24</a:t>
            </a:fld>
            <a:endParaRPr lang="de-DE" kern="1200">
              <a:solidFill>
                <a:srgbClr val="142C6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BDFD36-17E3-D239-85F8-4D96273F6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0" y="351001"/>
            <a:ext cx="7162035" cy="3231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The once-in-a-lifetime opportunity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BEE06DE4-DDAD-A6D2-829B-60CFE45FD987}"/>
              </a:ext>
            </a:extLst>
          </p:cNvPr>
          <p:cNvSpPr/>
          <p:nvPr/>
        </p:nvSpPr>
        <p:spPr>
          <a:xfrm>
            <a:off x="1257906" y="1956327"/>
            <a:ext cx="2686827" cy="1863000"/>
          </a:xfrm>
          <a:prstGeom prst="roundRect">
            <a:avLst>
              <a:gd name="adj" fmla="val 148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54000" rtlCol="0" anchor="ctr" anchorCtr="0"/>
          <a:lstStyle/>
          <a:p>
            <a:pPr algn="ctr" defTabSz="685800" rtl="0">
              <a:lnSpc>
                <a:spcPct val="110000"/>
              </a:lnSpc>
            </a:pPr>
            <a:r>
              <a:rPr lang="en-GB" sz="1500" b="1" kern="1200" dirty="0">
                <a:solidFill>
                  <a:srgbClr val="0096C7"/>
                </a:solidFill>
                <a:latin typeface="Montserrat"/>
              </a:rPr>
              <a:t>Leverage AI to </a:t>
            </a:r>
            <a:br>
              <a:rPr lang="en-GB" sz="1500" b="1" kern="1200" dirty="0">
                <a:solidFill>
                  <a:srgbClr val="0096C7"/>
                </a:solidFill>
                <a:latin typeface="Montserrat"/>
              </a:rPr>
            </a:br>
            <a:r>
              <a:rPr lang="en-GB" sz="1500" b="1" kern="1200" dirty="0">
                <a:solidFill>
                  <a:srgbClr val="0096C7"/>
                </a:solidFill>
                <a:latin typeface="Montserrat"/>
              </a:rPr>
              <a:t>transform HR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453EFE50-582C-38C5-6E54-0A4EFB5AEDBC}"/>
              </a:ext>
            </a:extLst>
          </p:cNvPr>
          <p:cNvSpPr/>
          <p:nvPr/>
        </p:nvSpPr>
        <p:spPr>
          <a:xfrm>
            <a:off x="4853208" y="1956327"/>
            <a:ext cx="2686827" cy="1863000"/>
          </a:xfrm>
          <a:prstGeom prst="roundRect">
            <a:avLst>
              <a:gd name="adj" fmla="val 122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54000" rtlCol="0" anchor="ctr" anchorCtr="0"/>
          <a:lstStyle/>
          <a:p>
            <a:pPr algn="ctr" defTabSz="685800" rtl="0">
              <a:lnSpc>
                <a:spcPct val="110000"/>
              </a:lnSpc>
            </a:pPr>
            <a:r>
              <a:rPr lang="en-GB" sz="1500" b="1" kern="1200" dirty="0">
                <a:solidFill>
                  <a:srgbClr val="0096C7"/>
                </a:solidFill>
                <a:latin typeface="Montserrat"/>
              </a:rPr>
              <a:t>Take the lead for </a:t>
            </a:r>
            <a:br>
              <a:rPr lang="en-GB" sz="1500" b="1" kern="1200" dirty="0">
                <a:solidFill>
                  <a:srgbClr val="0096C7"/>
                </a:solidFill>
                <a:latin typeface="Montserrat"/>
              </a:rPr>
            </a:br>
            <a:r>
              <a:rPr lang="en-GB" sz="1500" b="1" kern="1200" dirty="0">
                <a:solidFill>
                  <a:srgbClr val="0096C7"/>
                </a:solidFill>
                <a:latin typeface="Montserrat"/>
              </a:rPr>
              <a:t>a company-wide «People-centric </a:t>
            </a:r>
            <a:br>
              <a:rPr lang="en-GB" sz="1500" b="1" kern="1200" dirty="0">
                <a:solidFill>
                  <a:srgbClr val="0096C7"/>
                </a:solidFill>
                <a:latin typeface="Montserrat"/>
              </a:rPr>
            </a:br>
            <a:r>
              <a:rPr lang="en-GB" sz="1500" b="1" kern="1200" dirty="0">
                <a:solidFill>
                  <a:srgbClr val="0096C7"/>
                </a:solidFill>
                <a:latin typeface="Montserrat"/>
              </a:rPr>
              <a:t>AI Transformation»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09DA212-C7BA-CC68-8A03-00A122A5F725}"/>
              </a:ext>
            </a:extLst>
          </p:cNvPr>
          <p:cNvSpPr>
            <a:spLocks noChangeAspect="1"/>
          </p:cNvSpPr>
          <p:nvPr/>
        </p:nvSpPr>
        <p:spPr>
          <a:xfrm>
            <a:off x="5972720" y="1645956"/>
            <a:ext cx="447805" cy="447805"/>
          </a:xfrm>
          <a:prstGeom prst="ellipse">
            <a:avLst/>
          </a:prstGeom>
          <a:solidFill>
            <a:schemeClr val="accent2"/>
          </a:solidFill>
          <a:ln w="44450">
            <a:solidFill>
              <a:srgbClr val="F1F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800" rtl="0"/>
            <a:r>
              <a:rPr lang="en-GB" b="1" kern="1200" dirty="0">
                <a:solidFill>
                  <a:prstClr val="white"/>
                </a:solidFill>
                <a:latin typeface="Montserrat"/>
              </a:rPr>
              <a:t>2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62DADEC-B7A0-2CFD-0605-20CF184B76C6}"/>
              </a:ext>
            </a:extLst>
          </p:cNvPr>
          <p:cNvSpPr>
            <a:spLocks noChangeAspect="1"/>
          </p:cNvSpPr>
          <p:nvPr/>
        </p:nvSpPr>
        <p:spPr>
          <a:xfrm>
            <a:off x="2377418" y="1645956"/>
            <a:ext cx="447805" cy="447805"/>
          </a:xfrm>
          <a:prstGeom prst="ellipse">
            <a:avLst/>
          </a:prstGeom>
          <a:solidFill>
            <a:schemeClr val="accent2"/>
          </a:solidFill>
          <a:ln w="44450">
            <a:solidFill>
              <a:srgbClr val="E8F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800" rtl="0"/>
            <a:r>
              <a:rPr lang="en-GB" b="1" kern="1200" dirty="0">
                <a:solidFill>
                  <a:prstClr val="white"/>
                </a:solidFill>
                <a:latin typeface="Montserra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598155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EF411-09A7-5EE5-BAE8-509621036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6D8C79F-E08D-B707-52E3-BEEA36C3B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>
              <a:defRPr/>
            </a:pPr>
            <a:fld id="{B95CCAFC-E85B-43D8-9B75-69E182C4C637}" type="slidenum">
              <a:rPr lang="de-DE" kern="120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pPr defTabSz="685800" rtl="0">
                <a:defRPr/>
              </a:pPr>
              <a:t>25</a:t>
            </a:fld>
            <a:endParaRPr lang="de-DE" kern="1200">
              <a:solidFill>
                <a:srgbClr val="142C6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3" name="Google Shape;188;p28">
            <a:extLst>
              <a:ext uri="{FF2B5EF4-FFF2-40B4-BE49-F238E27FC236}">
                <a16:creationId xmlns:a16="http://schemas.microsoft.com/office/drawing/2014/main" id="{4EB7AA8F-3823-CCAD-47A5-54A3A7685AE6}"/>
              </a:ext>
            </a:extLst>
          </p:cNvPr>
          <p:cNvSpPr txBox="1">
            <a:spLocks/>
          </p:cNvSpPr>
          <p:nvPr/>
        </p:nvSpPr>
        <p:spPr>
          <a:xfrm>
            <a:off x="1280517" y="1067067"/>
            <a:ext cx="6582966" cy="1835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0" rIns="270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de-DE" sz="2800" b="1" i="0" u="none" strike="noStrike" cap="none" dirty="0">
                <a:solidFill>
                  <a:srgbClr val="BBB5A0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85800">
              <a:tabLst>
                <a:tab pos="1678781" algn="l"/>
              </a:tabLst>
              <a:defRPr/>
            </a:pPr>
            <a:r>
              <a:rPr lang="en-GB" sz="3300" kern="1200" dirty="0">
                <a:solidFill>
                  <a:srgbClr val="2166A4"/>
                </a:solidFill>
                <a:latin typeface="Montserrat"/>
              </a:rPr>
              <a:t>Are you ready</a:t>
            </a:r>
            <a:br>
              <a:rPr lang="en-GB" sz="3300" kern="1200" dirty="0">
                <a:solidFill>
                  <a:srgbClr val="2166A4"/>
                </a:solidFill>
                <a:latin typeface="Montserrat"/>
              </a:rPr>
            </a:br>
            <a:r>
              <a:rPr lang="en-GB" sz="3300" kern="1200" dirty="0">
                <a:solidFill>
                  <a:srgbClr val="2166A4"/>
                </a:solidFill>
                <a:latin typeface="Montserrat"/>
              </a:rPr>
              <a:t>to take the lead?</a:t>
            </a:r>
          </a:p>
        </p:txBody>
      </p:sp>
      <p:sp>
        <p:nvSpPr>
          <p:cNvPr id="4" name="Google Shape;188;p28">
            <a:extLst>
              <a:ext uri="{FF2B5EF4-FFF2-40B4-BE49-F238E27FC236}">
                <a16:creationId xmlns:a16="http://schemas.microsoft.com/office/drawing/2014/main" id="{39526B1B-E150-7E19-0130-6B4E2F479FCA}"/>
              </a:ext>
            </a:extLst>
          </p:cNvPr>
          <p:cNvSpPr txBox="1">
            <a:spLocks/>
          </p:cNvSpPr>
          <p:nvPr/>
        </p:nvSpPr>
        <p:spPr>
          <a:xfrm>
            <a:off x="1280517" y="2571750"/>
            <a:ext cx="6582966" cy="1835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000" tIns="0" rIns="270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de-DE" sz="2800" b="1" i="0" u="none" strike="noStrike" cap="none" dirty="0">
                <a:solidFill>
                  <a:srgbClr val="BBB5A0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685800">
              <a:tabLst>
                <a:tab pos="1678781" algn="l"/>
              </a:tabLst>
              <a:defRPr/>
            </a:pPr>
            <a:r>
              <a:rPr lang="de-DE" sz="3300" kern="1200" dirty="0">
                <a:solidFill>
                  <a:srgbClr val="2166A4"/>
                </a:solidFill>
                <a:latin typeface="Montserrat"/>
              </a:rPr>
              <a:t>… </a:t>
            </a:r>
            <a:r>
              <a:rPr lang="de-DE" sz="3300" kern="1200" dirty="0" err="1">
                <a:solidFill>
                  <a:srgbClr val="2166A4"/>
                </a:solidFill>
                <a:latin typeface="Montserrat"/>
              </a:rPr>
              <a:t>as</a:t>
            </a:r>
            <a:r>
              <a:rPr lang="de-DE" sz="3300" kern="1200" dirty="0">
                <a:solidFill>
                  <a:srgbClr val="2166A4"/>
                </a:solidFill>
                <a:latin typeface="Montserrat"/>
              </a:rPr>
              <a:t> an </a:t>
            </a:r>
            <a:r>
              <a:rPr lang="de-DE" sz="3300" kern="1200" dirty="0" err="1">
                <a:solidFill>
                  <a:srgbClr val="2166A4"/>
                </a:solidFill>
                <a:latin typeface="Montserrat"/>
              </a:rPr>
              <a:t>active</a:t>
            </a:r>
            <a:r>
              <a:rPr lang="de-DE" sz="3300" kern="1200" dirty="0">
                <a:solidFill>
                  <a:srgbClr val="2166A4"/>
                </a:solidFill>
                <a:latin typeface="Montserrat"/>
              </a:rPr>
              <a:t> </a:t>
            </a:r>
            <a:r>
              <a:rPr lang="de-DE" sz="3300" kern="1200" dirty="0" err="1">
                <a:solidFill>
                  <a:srgbClr val="2166A4"/>
                </a:solidFill>
                <a:latin typeface="Montserrat"/>
              </a:rPr>
              <a:t>shaper</a:t>
            </a:r>
            <a:r>
              <a:rPr lang="de-DE" sz="3300" kern="1200" dirty="0">
                <a:solidFill>
                  <a:srgbClr val="2166A4"/>
                </a:solidFill>
                <a:latin typeface="Montserrat"/>
              </a:rPr>
              <a:t> </a:t>
            </a:r>
            <a:br>
              <a:rPr lang="de-DE" sz="3300" kern="1200" dirty="0">
                <a:solidFill>
                  <a:srgbClr val="2166A4"/>
                </a:solidFill>
                <a:latin typeface="Montserrat"/>
              </a:rPr>
            </a:br>
            <a:r>
              <a:rPr lang="de-DE" sz="3300" kern="1200" dirty="0" err="1">
                <a:solidFill>
                  <a:srgbClr val="2166A4"/>
                </a:solidFill>
                <a:latin typeface="Montserrat"/>
              </a:rPr>
              <a:t>of</a:t>
            </a:r>
            <a:r>
              <a:rPr lang="de-DE" sz="3300" kern="1200" dirty="0">
                <a:solidFill>
                  <a:srgbClr val="2166A4"/>
                </a:solidFill>
                <a:latin typeface="Montserrat"/>
              </a:rPr>
              <a:t> </a:t>
            </a:r>
            <a:r>
              <a:rPr lang="de-DE" sz="3300" kern="1200" dirty="0" err="1">
                <a:solidFill>
                  <a:srgbClr val="2166A4"/>
                </a:solidFill>
                <a:latin typeface="Montserrat"/>
              </a:rPr>
              <a:t>tomorrow</a:t>
            </a:r>
            <a:endParaRPr lang="en-GB" sz="3300" kern="1200" dirty="0">
              <a:solidFill>
                <a:srgbClr val="2166A4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006585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on Shopmonauten">
            <a:extLst>
              <a:ext uri="{FF2B5EF4-FFF2-40B4-BE49-F238E27FC236}">
                <a16:creationId xmlns:a16="http://schemas.microsoft.com/office/drawing/2014/main" id="{702BDEF8-E540-4F08-850A-47B39641F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7588"/>
            <a:ext cx="9148964" cy="514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KA Gradient">
            <a:extLst>
              <a:ext uri="{FF2B5EF4-FFF2-40B4-BE49-F238E27FC236}">
                <a16:creationId xmlns:a16="http://schemas.microsoft.com/office/drawing/2014/main" id="{9B707516-C2B8-5B4A-8DD3-06B2CAB605F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32000">
                <a:srgbClr val="1D3C81">
                  <a:alpha val="80000"/>
                </a:srgbClr>
              </a:gs>
              <a:gs pos="100000">
                <a:srgbClr val="00B4D8">
                  <a:alpha val="4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>
              <a:defRPr/>
            </a:pPr>
            <a:endParaRPr lang="de-DE" sz="1350" kern="1200" dirty="0">
              <a:solidFill>
                <a:prstClr val="white"/>
              </a:solidFill>
              <a:latin typeface="Montserrat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EF411E2-0037-4BAC-A827-7E63C4B65B73}"/>
              </a:ext>
            </a:extLst>
          </p:cNvPr>
          <p:cNvSpPr/>
          <p:nvPr/>
        </p:nvSpPr>
        <p:spPr>
          <a:xfrm>
            <a:off x="278260" y="740608"/>
            <a:ext cx="4940144" cy="3650294"/>
          </a:xfrm>
          <a:custGeom>
            <a:avLst/>
            <a:gdLst>
              <a:gd name="connsiteX0" fmla="*/ 0 w 5376699"/>
              <a:gd name="connsiteY0" fmla="*/ 2952974 h 5905948"/>
              <a:gd name="connsiteX1" fmla="*/ 2688350 w 5376699"/>
              <a:gd name="connsiteY1" fmla="*/ 0 h 5905948"/>
              <a:gd name="connsiteX2" fmla="*/ 5376700 w 5376699"/>
              <a:gd name="connsiteY2" fmla="*/ 2952974 h 5905948"/>
              <a:gd name="connsiteX3" fmla="*/ 2688350 w 5376699"/>
              <a:gd name="connsiteY3" fmla="*/ 5905948 h 5905948"/>
              <a:gd name="connsiteX4" fmla="*/ 0 w 5376699"/>
              <a:gd name="connsiteY4" fmla="*/ 2952974 h 5905948"/>
              <a:gd name="connsiteX0" fmla="*/ 0 w 6172766"/>
              <a:gd name="connsiteY0" fmla="*/ 2845590 h 5906318"/>
              <a:gd name="connsiteX1" fmla="*/ 3484416 w 6172766"/>
              <a:gd name="connsiteY1" fmla="*/ 193 h 5906318"/>
              <a:gd name="connsiteX2" fmla="*/ 6172766 w 6172766"/>
              <a:gd name="connsiteY2" fmla="*/ 2953167 h 5906318"/>
              <a:gd name="connsiteX3" fmla="*/ 3484416 w 6172766"/>
              <a:gd name="connsiteY3" fmla="*/ 5906141 h 5906318"/>
              <a:gd name="connsiteX4" fmla="*/ 0 w 6172766"/>
              <a:gd name="connsiteY4" fmla="*/ 2845590 h 5906318"/>
              <a:gd name="connsiteX0" fmla="*/ 8843 w 6181609"/>
              <a:gd name="connsiteY0" fmla="*/ 2759469 h 5820197"/>
              <a:gd name="connsiteX1" fmla="*/ 2611132 w 6181609"/>
              <a:gd name="connsiteY1" fmla="*/ 133 h 5820197"/>
              <a:gd name="connsiteX2" fmla="*/ 6181609 w 6181609"/>
              <a:gd name="connsiteY2" fmla="*/ 2867046 h 5820197"/>
              <a:gd name="connsiteX3" fmla="*/ 3493259 w 6181609"/>
              <a:gd name="connsiteY3" fmla="*/ 5820020 h 5820197"/>
              <a:gd name="connsiteX4" fmla="*/ 8843 w 6181609"/>
              <a:gd name="connsiteY4" fmla="*/ 2759469 h 5820197"/>
              <a:gd name="connsiteX0" fmla="*/ 8843 w 6194778"/>
              <a:gd name="connsiteY0" fmla="*/ 2886522 h 5947187"/>
              <a:gd name="connsiteX1" fmla="*/ 2611132 w 6194778"/>
              <a:gd name="connsiteY1" fmla="*/ 127186 h 5947187"/>
              <a:gd name="connsiteX2" fmla="*/ 4440994 w 6194778"/>
              <a:gd name="connsiteY2" fmla="*/ 718856 h 5947187"/>
              <a:gd name="connsiteX3" fmla="*/ 6181609 w 6194778"/>
              <a:gd name="connsiteY3" fmla="*/ 2994099 h 5947187"/>
              <a:gd name="connsiteX4" fmla="*/ 3493259 w 6194778"/>
              <a:gd name="connsiteY4" fmla="*/ 5947073 h 5947187"/>
              <a:gd name="connsiteX5" fmla="*/ 8843 w 6194778"/>
              <a:gd name="connsiteY5" fmla="*/ 2886522 h 5947187"/>
              <a:gd name="connsiteX0" fmla="*/ 7739 w 6195095"/>
              <a:gd name="connsiteY0" fmla="*/ 2899038 h 5959703"/>
              <a:gd name="connsiteX1" fmla="*/ 2610028 w 6195095"/>
              <a:gd name="connsiteY1" fmla="*/ 139702 h 5959703"/>
              <a:gd name="connsiteX2" fmla="*/ 4579739 w 6195095"/>
              <a:gd name="connsiteY2" fmla="*/ 677583 h 5959703"/>
              <a:gd name="connsiteX3" fmla="*/ 6180505 w 6195095"/>
              <a:gd name="connsiteY3" fmla="*/ 3006615 h 5959703"/>
              <a:gd name="connsiteX4" fmla="*/ 3492155 w 6195095"/>
              <a:gd name="connsiteY4" fmla="*/ 5959589 h 5959703"/>
              <a:gd name="connsiteX5" fmla="*/ 7739 w 6195095"/>
              <a:gd name="connsiteY5" fmla="*/ 2899038 h 5959703"/>
              <a:gd name="connsiteX0" fmla="*/ 7739 w 6195095"/>
              <a:gd name="connsiteY0" fmla="*/ 2881154 h 5941819"/>
              <a:gd name="connsiteX1" fmla="*/ 2610028 w 6195095"/>
              <a:gd name="connsiteY1" fmla="*/ 121818 h 5941819"/>
              <a:gd name="connsiteX2" fmla="*/ 4579739 w 6195095"/>
              <a:gd name="connsiteY2" fmla="*/ 659699 h 5941819"/>
              <a:gd name="connsiteX3" fmla="*/ 6180505 w 6195095"/>
              <a:gd name="connsiteY3" fmla="*/ 2988731 h 5941819"/>
              <a:gd name="connsiteX4" fmla="*/ 3492155 w 6195095"/>
              <a:gd name="connsiteY4" fmla="*/ 5941705 h 5941819"/>
              <a:gd name="connsiteX5" fmla="*/ 7739 w 6195095"/>
              <a:gd name="connsiteY5" fmla="*/ 2881154 h 5941819"/>
              <a:gd name="connsiteX0" fmla="*/ 7739 w 6195095"/>
              <a:gd name="connsiteY0" fmla="*/ 2881154 h 5823491"/>
              <a:gd name="connsiteX1" fmla="*/ 2610028 w 6195095"/>
              <a:gd name="connsiteY1" fmla="*/ 121818 h 5823491"/>
              <a:gd name="connsiteX2" fmla="*/ 4579739 w 6195095"/>
              <a:gd name="connsiteY2" fmla="*/ 659699 h 5823491"/>
              <a:gd name="connsiteX3" fmla="*/ 6180505 w 6195095"/>
              <a:gd name="connsiteY3" fmla="*/ 2988731 h 5823491"/>
              <a:gd name="connsiteX4" fmla="*/ 3492155 w 6195095"/>
              <a:gd name="connsiteY4" fmla="*/ 5823371 h 5823491"/>
              <a:gd name="connsiteX5" fmla="*/ 7739 w 6195095"/>
              <a:gd name="connsiteY5" fmla="*/ 2881154 h 5823491"/>
              <a:gd name="connsiteX0" fmla="*/ 7739 w 5929957"/>
              <a:gd name="connsiteY0" fmla="*/ 2881154 h 5823611"/>
              <a:gd name="connsiteX1" fmla="*/ 2610028 w 5929957"/>
              <a:gd name="connsiteY1" fmla="*/ 121818 h 5823611"/>
              <a:gd name="connsiteX2" fmla="*/ 4579739 w 5929957"/>
              <a:gd name="connsiteY2" fmla="*/ 659699 h 5823611"/>
              <a:gd name="connsiteX3" fmla="*/ 5911564 w 5929957"/>
              <a:gd name="connsiteY3" fmla="*/ 3031762 h 5823611"/>
              <a:gd name="connsiteX4" fmla="*/ 3492155 w 5929957"/>
              <a:gd name="connsiteY4" fmla="*/ 5823371 h 5823611"/>
              <a:gd name="connsiteX5" fmla="*/ 7739 w 5929957"/>
              <a:gd name="connsiteY5" fmla="*/ 2881154 h 5823611"/>
              <a:gd name="connsiteX0" fmla="*/ 7739 w 5946060"/>
              <a:gd name="connsiteY0" fmla="*/ 2881154 h 5848431"/>
              <a:gd name="connsiteX1" fmla="*/ 2610028 w 5946060"/>
              <a:gd name="connsiteY1" fmla="*/ 121818 h 5848431"/>
              <a:gd name="connsiteX2" fmla="*/ 4579739 w 5946060"/>
              <a:gd name="connsiteY2" fmla="*/ 659699 h 5848431"/>
              <a:gd name="connsiteX3" fmla="*/ 5911564 w 5946060"/>
              <a:gd name="connsiteY3" fmla="*/ 3031762 h 5848431"/>
              <a:gd name="connsiteX4" fmla="*/ 5375804 w 5946060"/>
              <a:gd name="connsiteY4" fmla="*/ 4231240 h 5848431"/>
              <a:gd name="connsiteX5" fmla="*/ 3492155 w 5946060"/>
              <a:gd name="connsiteY5" fmla="*/ 5823371 h 5848431"/>
              <a:gd name="connsiteX6" fmla="*/ 7739 w 5946060"/>
              <a:gd name="connsiteY6" fmla="*/ 2881154 h 5848431"/>
              <a:gd name="connsiteX0" fmla="*/ 7739 w 5946060"/>
              <a:gd name="connsiteY0" fmla="*/ 2881154 h 5848431"/>
              <a:gd name="connsiteX1" fmla="*/ 2610028 w 5946060"/>
              <a:gd name="connsiteY1" fmla="*/ 121818 h 5848431"/>
              <a:gd name="connsiteX2" fmla="*/ 4579739 w 5946060"/>
              <a:gd name="connsiteY2" fmla="*/ 659699 h 5848431"/>
              <a:gd name="connsiteX3" fmla="*/ 5911564 w 5946060"/>
              <a:gd name="connsiteY3" fmla="*/ 3031762 h 5848431"/>
              <a:gd name="connsiteX4" fmla="*/ 5375804 w 5946060"/>
              <a:gd name="connsiteY4" fmla="*/ 4231240 h 5848431"/>
              <a:gd name="connsiteX5" fmla="*/ 3492155 w 5946060"/>
              <a:gd name="connsiteY5" fmla="*/ 5823371 h 5848431"/>
              <a:gd name="connsiteX6" fmla="*/ 7739 w 5946060"/>
              <a:gd name="connsiteY6" fmla="*/ 2881154 h 5848431"/>
              <a:gd name="connsiteX0" fmla="*/ 7739 w 5995183"/>
              <a:gd name="connsiteY0" fmla="*/ 2881154 h 5906758"/>
              <a:gd name="connsiteX1" fmla="*/ 2610028 w 5995183"/>
              <a:gd name="connsiteY1" fmla="*/ 121818 h 5906758"/>
              <a:gd name="connsiteX2" fmla="*/ 4579739 w 5995183"/>
              <a:gd name="connsiteY2" fmla="*/ 659699 h 5906758"/>
              <a:gd name="connsiteX3" fmla="*/ 5911564 w 5995183"/>
              <a:gd name="connsiteY3" fmla="*/ 3031762 h 5906758"/>
              <a:gd name="connsiteX4" fmla="*/ 5655503 w 5995183"/>
              <a:gd name="connsiteY4" fmla="*/ 4919729 h 5906758"/>
              <a:gd name="connsiteX5" fmla="*/ 3492155 w 5995183"/>
              <a:gd name="connsiteY5" fmla="*/ 5823371 h 5906758"/>
              <a:gd name="connsiteX6" fmla="*/ 7739 w 5995183"/>
              <a:gd name="connsiteY6" fmla="*/ 2881154 h 5906758"/>
              <a:gd name="connsiteX0" fmla="*/ 7739 w 5980007"/>
              <a:gd name="connsiteY0" fmla="*/ 2881154 h 5905225"/>
              <a:gd name="connsiteX1" fmla="*/ 2610028 w 5980007"/>
              <a:gd name="connsiteY1" fmla="*/ 121818 h 5905225"/>
              <a:gd name="connsiteX2" fmla="*/ 4579739 w 5980007"/>
              <a:gd name="connsiteY2" fmla="*/ 659699 h 5905225"/>
              <a:gd name="connsiteX3" fmla="*/ 5911564 w 5980007"/>
              <a:gd name="connsiteY3" fmla="*/ 3031762 h 5905225"/>
              <a:gd name="connsiteX4" fmla="*/ 5655503 w 5980007"/>
              <a:gd name="connsiteY4" fmla="*/ 4919729 h 5905225"/>
              <a:gd name="connsiteX5" fmla="*/ 3492155 w 5980007"/>
              <a:gd name="connsiteY5" fmla="*/ 5823371 h 5905225"/>
              <a:gd name="connsiteX6" fmla="*/ 7739 w 5980007"/>
              <a:gd name="connsiteY6" fmla="*/ 2881154 h 5905225"/>
              <a:gd name="connsiteX0" fmla="*/ 7739 w 5980007"/>
              <a:gd name="connsiteY0" fmla="*/ 2881154 h 5905225"/>
              <a:gd name="connsiteX1" fmla="*/ 2610028 w 5980007"/>
              <a:gd name="connsiteY1" fmla="*/ 121818 h 5905225"/>
              <a:gd name="connsiteX2" fmla="*/ 4579739 w 5980007"/>
              <a:gd name="connsiteY2" fmla="*/ 659699 h 5905225"/>
              <a:gd name="connsiteX3" fmla="*/ 5911564 w 5980007"/>
              <a:gd name="connsiteY3" fmla="*/ 3031762 h 5905225"/>
              <a:gd name="connsiteX4" fmla="*/ 5655503 w 5980007"/>
              <a:gd name="connsiteY4" fmla="*/ 4919729 h 5905225"/>
              <a:gd name="connsiteX5" fmla="*/ 3492155 w 5980007"/>
              <a:gd name="connsiteY5" fmla="*/ 5823371 h 5905225"/>
              <a:gd name="connsiteX6" fmla="*/ 7739 w 5980007"/>
              <a:gd name="connsiteY6" fmla="*/ 2881154 h 5905225"/>
              <a:gd name="connsiteX0" fmla="*/ 7739 w 5980007"/>
              <a:gd name="connsiteY0" fmla="*/ 2895634 h 5919705"/>
              <a:gd name="connsiteX1" fmla="*/ 2610028 w 5980007"/>
              <a:gd name="connsiteY1" fmla="*/ 136298 h 5919705"/>
              <a:gd name="connsiteX2" fmla="*/ 4579739 w 5980007"/>
              <a:gd name="connsiteY2" fmla="*/ 674179 h 5919705"/>
              <a:gd name="connsiteX3" fmla="*/ 5911564 w 5980007"/>
              <a:gd name="connsiteY3" fmla="*/ 3046242 h 5919705"/>
              <a:gd name="connsiteX4" fmla="*/ 5655503 w 5980007"/>
              <a:gd name="connsiteY4" fmla="*/ 4934209 h 5919705"/>
              <a:gd name="connsiteX5" fmla="*/ 3492155 w 5980007"/>
              <a:gd name="connsiteY5" fmla="*/ 5837851 h 5919705"/>
              <a:gd name="connsiteX6" fmla="*/ 7739 w 5980007"/>
              <a:gd name="connsiteY6" fmla="*/ 2895634 h 5919705"/>
              <a:gd name="connsiteX0" fmla="*/ 7739 w 5980007"/>
              <a:gd name="connsiteY0" fmla="*/ 2895634 h 5919705"/>
              <a:gd name="connsiteX1" fmla="*/ 2610028 w 5980007"/>
              <a:gd name="connsiteY1" fmla="*/ 136298 h 5919705"/>
              <a:gd name="connsiteX2" fmla="*/ 4579739 w 5980007"/>
              <a:gd name="connsiteY2" fmla="*/ 674179 h 5919705"/>
              <a:gd name="connsiteX3" fmla="*/ 5911564 w 5980007"/>
              <a:gd name="connsiteY3" fmla="*/ 3046242 h 5919705"/>
              <a:gd name="connsiteX4" fmla="*/ 5655503 w 5980007"/>
              <a:gd name="connsiteY4" fmla="*/ 4934209 h 5919705"/>
              <a:gd name="connsiteX5" fmla="*/ 3492155 w 5980007"/>
              <a:gd name="connsiteY5" fmla="*/ 5837851 h 5919705"/>
              <a:gd name="connsiteX6" fmla="*/ 7739 w 5980007"/>
              <a:gd name="connsiteY6" fmla="*/ 2895634 h 5919705"/>
              <a:gd name="connsiteX0" fmla="*/ 7739 w 5980007"/>
              <a:gd name="connsiteY0" fmla="*/ 2895634 h 5919705"/>
              <a:gd name="connsiteX1" fmla="*/ 2610028 w 5980007"/>
              <a:gd name="connsiteY1" fmla="*/ 136298 h 5919705"/>
              <a:gd name="connsiteX2" fmla="*/ 4579739 w 5980007"/>
              <a:gd name="connsiteY2" fmla="*/ 674179 h 5919705"/>
              <a:gd name="connsiteX3" fmla="*/ 5911564 w 5980007"/>
              <a:gd name="connsiteY3" fmla="*/ 3046242 h 5919705"/>
              <a:gd name="connsiteX4" fmla="*/ 5655503 w 5980007"/>
              <a:gd name="connsiteY4" fmla="*/ 4934209 h 5919705"/>
              <a:gd name="connsiteX5" fmla="*/ 3492155 w 5980007"/>
              <a:gd name="connsiteY5" fmla="*/ 5837851 h 5919705"/>
              <a:gd name="connsiteX6" fmla="*/ 7739 w 5980007"/>
              <a:gd name="connsiteY6" fmla="*/ 2895634 h 5919705"/>
              <a:gd name="connsiteX0" fmla="*/ 23955 w 5996223"/>
              <a:gd name="connsiteY0" fmla="*/ 2895634 h 5919705"/>
              <a:gd name="connsiteX1" fmla="*/ 2626244 w 5996223"/>
              <a:gd name="connsiteY1" fmla="*/ 136298 h 5919705"/>
              <a:gd name="connsiteX2" fmla="*/ 4595955 w 5996223"/>
              <a:gd name="connsiteY2" fmla="*/ 674179 h 5919705"/>
              <a:gd name="connsiteX3" fmla="*/ 5927780 w 5996223"/>
              <a:gd name="connsiteY3" fmla="*/ 3046242 h 5919705"/>
              <a:gd name="connsiteX4" fmla="*/ 5671719 w 5996223"/>
              <a:gd name="connsiteY4" fmla="*/ 4934209 h 5919705"/>
              <a:gd name="connsiteX5" fmla="*/ 3508371 w 5996223"/>
              <a:gd name="connsiteY5" fmla="*/ 5837851 h 5919705"/>
              <a:gd name="connsiteX6" fmla="*/ 1454720 w 5996223"/>
              <a:gd name="connsiteY6" fmla="*/ 4600722 h 5919705"/>
              <a:gd name="connsiteX7" fmla="*/ 23955 w 5996223"/>
              <a:gd name="connsiteY7" fmla="*/ 2895634 h 5919705"/>
              <a:gd name="connsiteX0" fmla="*/ 59361 w 6031629"/>
              <a:gd name="connsiteY0" fmla="*/ 2895634 h 5837856"/>
              <a:gd name="connsiteX1" fmla="*/ 2661650 w 6031629"/>
              <a:gd name="connsiteY1" fmla="*/ 136298 h 5837856"/>
              <a:gd name="connsiteX2" fmla="*/ 4631361 w 6031629"/>
              <a:gd name="connsiteY2" fmla="*/ 674179 h 5837856"/>
              <a:gd name="connsiteX3" fmla="*/ 5963186 w 6031629"/>
              <a:gd name="connsiteY3" fmla="*/ 3046242 h 5837856"/>
              <a:gd name="connsiteX4" fmla="*/ 5707125 w 6031629"/>
              <a:gd name="connsiteY4" fmla="*/ 4934209 h 5837856"/>
              <a:gd name="connsiteX5" fmla="*/ 3543777 w 6031629"/>
              <a:gd name="connsiteY5" fmla="*/ 5837851 h 5837856"/>
              <a:gd name="connsiteX6" fmla="*/ 1059821 w 6031629"/>
              <a:gd name="connsiteY6" fmla="*/ 4923451 h 5837856"/>
              <a:gd name="connsiteX7" fmla="*/ 59361 w 6031629"/>
              <a:gd name="connsiteY7" fmla="*/ 2895634 h 5837856"/>
              <a:gd name="connsiteX0" fmla="*/ 59361 w 6031629"/>
              <a:gd name="connsiteY0" fmla="*/ 2895634 h 5837856"/>
              <a:gd name="connsiteX1" fmla="*/ 2661650 w 6031629"/>
              <a:gd name="connsiteY1" fmla="*/ 136298 h 5837856"/>
              <a:gd name="connsiteX2" fmla="*/ 4631361 w 6031629"/>
              <a:gd name="connsiteY2" fmla="*/ 674179 h 5837856"/>
              <a:gd name="connsiteX3" fmla="*/ 5963186 w 6031629"/>
              <a:gd name="connsiteY3" fmla="*/ 3046242 h 5837856"/>
              <a:gd name="connsiteX4" fmla="*/ 5707125 w 6031629"/>
              <a:gd name="connsiteY4" fmla="*/ 4934209 h 5837856"/>
              <a:gd name="connsiteX5" fmla="*/ 3543777 w 6031629"/>
              <a:gd name="connsiteY5" fmla="*/ 5837851 h 5837856"/>
              <a:gd name="connsiteX6" fmla="*/ 1059821 w 6031629"/>
              <a:gd name="connsiteY6" fmla="*/ 4923451 h 5837856"/>
              <a:gd name="connsiteX7" fmla="*/ 59361 w 6031629"/>
              <a:gd name="connsiteY7" fmla="*/ 2895634 h 5837856"/>
              <a:gd name="connsiteX0" fmla="*/ 59361 w 6031629"/>
              <a:gd name="connsiteY0" fmla="*/ 2789999 h 5732221"/>
              <a:gd name="connsiteX1" fmla="*/ 1145881 w 6031629"/>
              <a:gd name="connsiteY1" fmla="*/ 1235520 h 5732221"/>
              <a:gd name="connsiteX2" fmla="*/ 2661650 w 6031629"/>
              <a:gd name="connsiteY2" fmla="*/ 30663 h 5732221"/>
              <a:gd name="connsiteX3" fmla="*/ 4631361 w 6031629"/>
              <a:gd name="connsiteY3" fmla="*/ 568544 h 5732221"/>
              <a:gd name="connsiteX4" fmla="*/ 5963186 w 6031629"/>
              <a:gd name="connsiteY4" fmla="*/ 2940607 h 5732221"/>
              <a:gd name="connsiteX5" fmla="*/ 5707125 w 6031629"/>
              <a:gd name="connsiteY5" fmla="*/ 4828574 h 5732221"/>
              <a:gd name="connsiteX6" fmla="*/ 3543777 w 6031629"/>
              <a:gd name="connsiteY6" fmla="*/ 5732216 h 5732221"/>
              <a:gd name="connsiteX7" fmla="*/ 1059821 w 6031629"/>
              <a:gd name="connsiteY7" fmla="*/ 4817816 h 5732221"/>
              <a:gd name="connsiteX8" fmla="*/ 59361 w 6031629"/>
              <a:gd name="connsiteY8" fmla="*/ 2789999 h 5732221"/>
              <a:gd name="connsiteX0" fmla="*/ 59361 w 6031629"/>
              <a:gd name="connsiteY0" fmla="*/ 2789999 h 5732221"/>
              <a:gd name="connsiteX1" fmla="*/ 1145881 w 6031629"/>
              <a:gd name="connsiteY1" fmla="*/ 1235520 h 5732221"/>
              <a:gd name="connsiteX2" fmla="*/ 2661650 w 6031629"/>
              <a:gd name="connsiteY2" fmla="*/ 30663 h 5732221"/>
              <a:gd name="connsiteX3" fmla="*/ 4631361 w 6031629"/>
              <a:gd name="connsiteY3" fmla="*/ 568544 h 5732221"/>
              <a:gd name="connsiteX4" fmla="*/ 5963186 w 6031629"/>
              <a:gd name="connsiteY4" fmla="*/ 2940607 h 5732221"/>
              <a:gd name="connsiteX5" fmla="*/ 5707125 w 6031629"/>
              <a:gd name="connsiteY5" fmla="*/ 4828574 h 5732221"/>
              <a:gd name="connsiteX6" fmla="*/ 3543777 w 6031629"/>
              <a:gd name="connsiteY6" fmla="*/ 5732216 h 5732221"/>
              <a:gd name="connsiteX7" fmla="*/ 1059821 w 6031629"/>
              <a:gd name="connsiteY7" fmla="*/ 4817816 h 5732221"/>
              <a:gd name="connsiteX8" fmla="*/ 59361 w 6031629"/>
              <a:gd name="connsiteY8" fmla="*/ 2789999 h 5732221"/>
              <a:gd name="connsiteX0" fmla="*/ 603 w 5972871"/>
              <a:gd name="connsiteY0" fmla="*/ 2770406 h 5712628"/>
              <a:gd name="connsiteX1" fmla="*/ 882728 w 5972871"/>
              <a:gd name="connsiteY1" fmla="*/ 871682 h 5712628"/>
              <a:gd name="connsiteX2" fmla="*/ 2602892 w 5972871"/>
              <a:gd name="connsiteY2" fmla="*/ 11070 h 5712628"/>
              <a:gd name="connsiteX3" fmla="*/ 4572603 w 5972871"/>
              <a:gd name="connsiteY3" fmla="*/ 548951 h 5712628"/>
              <a:gd name="connsiteX4" fmla="*/ 5904428 w 5972871"/>
              <a:gd name="connsiteY4" fmla="*/ 2921014 h 5712628"/>
              <a:gd name="connsiteX5" fmla="*/ 5648367 w 5972871"/>
              <a:gd name="connsiteY5" fmla="*/ 4808981 h 5712628"/>
              <a:gd name="connsiteX6" fmla="*/ 3485019 w 5972871"/>
              <a:gd name="connsiteY6" fmla="*/ 5712623 h 5712628"/>
              <a:gd name="connsiteX7" fmla="*/ 1001063 w 5972871"/>
              <a:gd name="connsiteY7" fmla="*/ 4798223 h 5712628"/>
              <a:gd name="connsiteX8" fmla="*/ 603 w 5972871"/>
              <a:gd name="connsiteY8" fmla="*/ 2770406 h 5712628"/>
              <a:gd name="connsiteX0" fmla="*/ 603 w 5972871"/>
              <a:gd name="connsiteY0" fmla="*/ 2770406 h 5712628"/>
              <a:gd name="connsiteX1" fmla="*/ 882728 w 5972871"/>
              <a:gd name="connsiteY1" fmla="*/ 871682 h 5712628"/>
              <a:gd name="connsiteX2" fmla="*/ 2602892 w 5972871"/>
              <a:gd name="connsiteY2" fmla="*/ 11070 h 5712628"/>
              <a:gd name="connsiteX3" fmla="*/ 4572603 w 5972871"/>
              <a:gd name="connsiteY3" fmla="*/ 548951 h 5712628"/>
              <a:gd name="connsiteX4" fmla="*/ 5904428 w 5972871"/>
              <a:gd name="connsiteY4" fmla="*/ 2921014 h 5712628"/>
              <a:gd name="connsiteX5" fmla="*/ 5648367 w 5972871"/>
              <a:gd name="connsiteY5" fmla="*/ 4808981 h 5712628"/>
              <a:gd name="connsiteX6" fmla="*/ 3485019 w 5972871"/>
              <a:gd name="connsiteY6" fmla="*/ 5712623 h 5712628"/>
              <a:gd name="connsiteX7" fmla="*/ 1001063 w 5972871"/>
              <a:gd name="connsiteY7" fmla="*/ 4798223 h 5712628"/>
              <a:gd name="connsiteX8" fmla="*/ 603 w 5972871"/>
              <a:gd name="connsiteY8" fmla="*/ 2770406 h 5712628"/>
              <a:gd name="connsiteX0" fmla="*/ 603 w 5972871"/>
              <a:gd name="connsiteY0" fmla="*/ 2770406 h 5712628"/>
              <a:gd name="connsiteX1" fmla="*/ 882728 w 5972871"/>
              <a:gd name="connsiteY1" fmla="*/ 871682 h 5712628"/>
              <a:gd name="connsiteX2" fmla="*/ 2602892 w 5972871"/>
              <a:gd name="connsiteY2" fmla="*/ 11070 h 5712628"/>
              <a:gd name="connsiteX3" fmla="*/ 4572603 w 5972871"/>
              <a:gd name="connsiteY3" fmla="*/ 548951 h 5712628"/>
              <a:gd name="connsiteX4" fmla="*/ 5904428 w 5972871"/>
              <a:gd name="connsiteY4" fmla="*/ 2921014 h 5712628"/>
              <a:gd name="connsiteX5" fmla="*/ 5648367 w 5972871"/>
              <a:gd name="connsiteY5" fmla="*/ 4808981 h 5712628"/>
              <a:gd name="connsiteX6" fmla="*/ 3485019 w 5972871"/>
              <a:gd name="connsiteY6" fmla="*/ 5712623 h 5712628"/>
              <a:gd name="connsiteX7" fmla="*/ 1001063 w 5972871"/>
              <a:gd name="connsiteY7" fmla="*/ 4798223 h 5712628"/>
              <a:gd name="connsiteX8" fmla="*/ 603 w 5972871"/>
              <a:gd name="connsiteY8" fmla="*/ 2770406 h 5712628"/>
              <a:gd name="connsiteX0" fmla="*/ 7922 w 5980190"/>
              <a:gd name="connsiteY0" fmla="*/ 2770406 h 5712628"/>
              <a:gd name="connsiteX1" fmla="*/ 890047 w 5980190"/>
              <a:gd name="connsiteY1" fmla="*/ 871682 h 5712628"/>
              <a:gd name="connsiteX2" fmla="*/ 2610211 w 5980190"/>
              <a:gd name="connsiteY2" fmla="*/ 11070 h 5712628"/>
              <a:gd name="connsiteX3" fmla="*/ 4579922 w 5980190"/>
              <a:gd name="connsiteY3" fmla="*/ 548951 h 5712628"/>
              <a:gd name="connsiteX4" fmla="*/ 5911747 w 5980190"/>
              <a:gd name="connsiteY4" fmla="*/ 2921014 h 5712628"/>
              <a:gd name="connsiteX5" fmla="*/ 5655686 w 5980190"/>
              <a:gd name="connsiteY5" fmla="*/ 4808981 h 5712628"/>
              <a:gd name="connsiteX6" fmla="*/ 3492338 w 5980190"/>
              <a:gd name="connsiteY6" fmla="*/ 5712623 h 5712628"/>
              <a:gd name="connsiteX7" fmla="*/ 1008382 w 5980190"/>
              <a:gd name="connsiteY7" fmla="*/ 4798223 h 5712628"/>
              <a:gd name="connsiteX8" fmla="*/ 7922 w 5980190"/>
              <a:gd name="connsiteY8" fmla="*/ 2770406 h 5712628"/>
              <a:gd name="connsiteX0" fmla="*/ 7970 w 5994459"/>
              <a:gd name="connsiteY0" fmla="*/ 2770406 h 5562023"/>
              <a:gd name="connsiteX1" fmla="*/ 890095 w 5994459"/>
              <a:gd name="connsiteY1" fmla="*/ 871682 h 5562023"/>
              <a:gd name="connsiteX2" fmla="*/ 2610259 w 5994459"/>
              <a:gd name="connsiteY2" fmla="*/ 11070 h 5562023"/>
              <a:gd name="connsiteX3" fmla="*/ 4579970 w 5994459"/>
              <a:gd name="connsiteY3" fmla="*/ 548951 h 5562023"/>
              <a:gd name="connsiteX4" fmla="*/ 5911795 w 5994459"/>
              <a:gd name="connsiteY4" fmla="*/ 2921014 h 5562023"/>
              <a:gd name="connsiteX5" fmla="*/ 5655734 w 5994459"/>
              <a:gd name="connsiteY5" fmla="*/ 4808981 h 5562023"/>
              <a:gd name="connsiteX6" fmla="*/ 3513901 w 5994459"/>
              <a:gd name="connsiteY6" fmla="*/ 5562016 h 5562023"/>
              <a:gd name="connsiteX7" fmla="*/ 1008430 w 5994459"/>
              <a:gd name="connsiteY7" fmla="*/ 4798223 h 5562023"/>
              <a:gd name="connsiteX8" fmla="*/ 7970 w 5994459"/>
              <a:gd name="connsiteY8" fmla="*/ 2770406 h 5562023"/>
              <a:gd name="connsiteX0" fmla="*/ 8069 w 5992673"/>
              <a:gd name="connsiteY0" fmla="*/ 2770406 h 5637326"/>
              <a:gd name="connsiteX1" fmla="*/ 890194 w 5992673"/>
              <a:gd name="connsiteY1" fmla="*/ 871682 h 5637326"/>
              <a:gd name="connsiteX2" fmla="*/ 2610358 w 5992673"/>
              <a:gd name="connsiteY2" fmla="*/ 11070 h 5637326"/>
              <a:gd name="connsiteX3" fmla="*/ 4580069 w 5992673"/>
              <a:gd name="connsiteY3" fmla="*/ 548951 h 5637326"/>
              <a:gd name="connsiteX4" fmla="*/ 5911894 w 5992673"/>
              <a:gd name="connsiteY4" fmla="*/ 2921014 h 5637326"/>
              <a:gd name="connsiteX5" fmla="*/ 5655833 w 5992673"/>
              <a:gd name="connsiteY5" fmla="*/ 4808981 h 5637326"/>
              <a:gd name="connsiteX6" fmla="*/ 3557031 w 5992673"/>
              <a:gd name="connsiteY6" fmla="*/ 5637320 h 5637326"/>
              <a:gd name="connsiteX7" fmla="*/ 1008529 w 5992673"/>
              <a:gd name="connsiteY7" fmla="*/ 4798223 h 5637326"/>
              <a:gd name="connsiteX8" fmla="*/ 8069 w 5992673"/>
              <a:gd name="connsiteY8" fmla="*/ 2770406 h 5637326"/>
              <a:gd name="connsiteX0" fmla="*/ 8069 w 5992673"/>
              <a:gd name="connsiteY0" fmla="*/ 2770406 h 5637326"/>
              <a:gd name="connsiteX1" fmla="*/ 890194 w 5992673"/>
              <a:gd name="connsiteY1" fmla="*/ 871682 h 5637326"/>
              <a:gd name="connsiteX2" fmla="*/ 2610358 w 5992673"/>
              <a:gd name="connsiteY2" fmla="*/ 11070 h 5637326"/>
              <a:gd name="connsiteX3" fmla="*/ 4580069 w 5992673"/>
              <a:gd name="connsiteY3" fmla="*/ 548951 h 5637326"/>
              <a:gd name="connsiteX4" fmla="*/ 5911894 w 5992673"/>
              <a:gd name="connsiteY4" fmla="*/ 2921014 h 5637326"/>
              <a:gd name="connsiteX5" fmla="*/ 5655833 w 5992673"/>
              <a:gd name="connsiteY5" fmla="*/ 4808981 h 5637326"/>
              <a:gd name="connsiteX6" fmla="*/ 3557031 w 5992673"/>
              <a:gd name="connsiteY6" fmla="*/ 5637320 h 5637326"/>
              <a:gd name="connsiteX7" fmla="*/ 1008529 w 5992673"/>
              <a:gd name="connsiteY7" fmla="*/ 4798223 h 5637326"/>
              <a:gd name="connsiteX8" fmla="*/ 8069 w 5992673"/>
              <a:gd name="connsiteY8" fmla="*/ 2770406 h 5637326"/>
              <a:gd name="connsiteX0" fmla="*/ 8069 w 5971980"/>
              <a:gd name="connsiteY0" fmla="*/ 2770406 h 5637333"/>
              <a:gd name="connsiteX1" fmla="*/ 890194 w 5971980"/>
              <a:gd name="connsiteY1" fmla="*/ 871682 h 5637333"/>
              <a:gd name="connsiteX2" fmla="*/ 2610358 w 5971980"/>
              <a:gd name="connsiteY2" fmla="*/ 11070 h 5637333"/>
              <a:gd name="connsiteX3" fmla="*/ 4580069 w 5971980"/>
              <a:gd name="connsiteY3" fmla="*/ 548951 h 5637333"/>
              <a:gd name="connsiteX4" fmla="*/ 5911894 w 5971980"/>
              <a:gd name="connsiteY4" fmla="*/ 2921014 h 5637333"/>
              <a:gd name="connsiteX5" fmla="*/ 5655833 w 5971980"/>
              <a:gd name="connsiteY5" fmla="*/ 4808981 h 5637333"/>
              <a:gd name="connsiteX6" fmla="*/ 3557031 w 5971980"/>
              <a:gd name="connsiteY6" fmla="*/ 5637320 h 5637333"/>
              <a:gd name="connsiteX7" fmla="*/ 1008529 w 5971980"/>
              <a:gd name="connsiteY7" fmla="*/ 4798223 h 5637333"/>
              <a:gd name="connsiteX8" fmla="*/ 8069 w 5971980"/>
              <a:gd name="connsiteY8" fmla="*/ 2770406 h 5637333"/>
              <a:gd name="connsiteX0" fmla="*/ 8069 w 5952228"/>
              <a:gd name="connsiteY0" fmla="*/ 2759481 h 5626408"/>
              <a:gd name="connsiteX1" fmla="*/ 890194 w 5952228"/>
              <a:gd name="connsiteY1" fmla="*/ 860757 h 5626408"/>
              <a:gd name="connsiteX2" fmla="*/ 2610358 w 5952228"/>
              <a:gd name="connsiteY2" fmla="*/ 145 h 5626408"/>
              <a:gd name="connsiteX3" fmla="*/ 5128709 w 5952228"/>
              <a:gd name="connsiteY3" fmla="*/ 914544 h 5626408"/>
              <a:gd name="connsiteX4" fmla="*/ 5911894 w 5952228"/>
              <a:gd name="connsiteY4" fmla="*/ 2910089 h 5626408"/>
              <a:gd name="connsiteX5" fmla="*/ 5655833 w 5952228"/>
              <a:gd name="connsiteY5" fmla="*/ 4798056 h 5626408"/>
              <a:gd name="connsiteX6" fmla="*/ 3557031 w 5952228"/>
              <a:gd name="connsiteY6" fmla="*/ 5626395 h 5626408"/>
              <a:gd name="connsiteX7" fmla="*/ 1008529 w 5952228"/>
              <a:gd name="connsiteY7" fmla="*/ 4787298 h 5626408"/>
              <a:gd name="connsiteX8" fmla="*/ 8069 w 5952228"/>
              <a:gd name="connsiteY8" fmla="*/ 2759481 h 5626408"/>
              <a:gd name="connsiteX0" fmla="*/ 8069 w 5952228"/>
              <a:gd name="connsiteY0" fmla="*/ 2759481 h 5626408"/>
              <a:gd name="connsiteX1" fmla="*/ 890194 w 5952228"/>
              <a:gd name="connsiteY1" fmla="*/ 860757 h 5626408"/>
              <a:gd name="connsiteX2" fmla="*/ 2610358 w 5952228"/>
              <a:gd name="connsiteY2" fmla="*/ 145 h 5626408"/>
              <a:gd name="connsiteX3" fmla="*/ 5128709 w 5952228"/>
              <a:gd name="connsiteY3" fmla="*/ 914544 h 5626408"/>
              <a:gd name="connsiteX4" fmla="*/ 5911894 w 5952228"/>
              <a:gd name="connsiteY4" fmla="*/ 2910089 h 5626408"/>
              <a:gd name="connsiteX5" fmla="*/ 5655833 w 5952228"/>
              <a:gd name="connsiteY5" fmla="*/ 4798056 h 5626408"/>
              <a:gd name="connsiteX6" fmla="*/ 3557031 w 5952228"/>
              <a:gd name="connsiteY6" fmla="*/ 5626395 h 5626408"/>
              <a:gd name="connsiteX7" fmla="*/ 1008529 w 5952228"/>
              <a:gd name="connsiteY7" fmla="*/ 4787298 h 5626408"/>
              <a:gd name="connsiteX8" fmla="*/ 8069 w 5952228"/>
              <a:gd name="connsiteY8" fmla="*/ 2759481 h 5626408"/>
              <a:gd name="connsiteX0" fmla="*/ 8069 w 5952228"/>
              <a:gd name="connsiteY0" fmla="*/ 2763474 h 5630401"/>
              <a:gd name="connsiteX1" fmla="*/ 890194 w 5952228"/>
              <a:gd name="connsiteY1" fmla="*/ 864750 h 5630401"/>
              <a:gd name="connsiteX2" fmla="*/ 2610358 w 5952228"/>
              <a:gd name="connsiteY2" fmla="*/ 4138 h 5630401"/>
              <a:gd name="connsiteX3" fmla="*/ 5128709 w 5952228"/>
              <a:gd name="connsiteY3" fmla="*/ 918537 h 5630401"/>
              <a:gd name="connsiteX4" fmla="*/ 5911894 w 5952228"/>
              <a:gd name="connsiteY4" fmla="*/ 2914082 h 5630401"/>
              <a:gd name="connsiteX5" fmla="*/ 5655833 w 5952228"/>
              <a:gd name="connsiteY5" fmla="*/ 4802049 h 5630401"/>
              <a:gd name="connsiteX6" fmla="*/ 3557031 w 5952228"/>
              <a:gd name="connsiteY6" fmla="*/ 5630388 h 5630401"/>
              <a:gd name="connsiteX7" fmla="*/ 1008529 w 5952228"/>
              <a:gd name="connsiteY7" fmla="*/ 4791291 h 5630401"/>
              <a:gd name="connsiteX8" fmla="*/ 8069 w 5952228"/>
              <a:gd name="connsiteY8" fmla="*/ 2763474 h 5630401"/>
              <a:gd name="connsiteX0" fmla="*/ 8069 w 5952228"/>
              <a:gd name="connsiteY0" fmla="*/ 2764909 h 5631836"/>
              <a:gd name="connsiteX1" fmla="*/ 890194 w 5952228"/>
              <a:gd name="connsiteY1" fmla="*/ 866185 h 5631836"/>
              <a:gd name="connsiteX2" fmla="*/ 2610358 w 5952228"/>
              <a:gd name="connsiteY2" fmla="*/ 5573 h 5631836"/>
              <a:gd name="connsiteX3" fmla="*/ 5128709 w 5952228"/>
              <a:gd name="connsiteY3" fmla="*/ 919972 h 5631836"/>
              <a:gd name="connsiteX4" fmla="*/ 5911894 w 5952228"/>
              <a:gd name="connsiteY4" fmla="*/ 2915517 h 5631836"/>
              <a:gd name="connsiteX5" fmla="*/ 5655833 w 5952228"/>
              <a:gd name="connsiteY5" fmla="*/ 4803484 h 5631836"/>
              <a:gd name="connsiteX6" fmla="*/ 3557031 w 5952228"/>
              <a:gd name="connsiteY6" fmla="*/ 5631823 h 5631836"/>
              <a:gd name="connsiteX7" fmla="*/ 1008529 w 5952228"/>
              <a:gd name="connsiteY7" fmla="*/ 4792726 h 5631836"/>
              <a:gd name="connsiteX8" fmla="*/ 8069 w 5952228"/>
              <a:gd name="connsiteY8" fmla="*/ 2764909 h 5631836"/>
              <a:gd name="connsiteX0" fmla="*/ 8069 w 5919735"/>
              <a:gd name="connsiteY0" fmla="*/ 2764909 h 5631836"/>
              <a:gd name="connsiteX1" fmla="*/ 890194 w 5919735"/>
              <a:gd name="connsiteY1" fmla="*/ 866185 h 5631836"/>
              <a:gd name="connsiteX2" fmla="*/ 2610358 w 5919735"/>
              <a:gd name="connsiteY2" fmla="*/ 5573 h 5631836"/>
              <a:gd name="connsiteX3" fmla="*/ 5128709 w 5919735"/>
              <a:gd name="connsiteY3" fmla="*/ 919972 h 5631836"/>
              <a:gd name="connsiteX4" fmla="*/ 5911894 w 5919735"/>
              <a:gd name="connsiteY4" fmla="*/ 2915517 h 5631836"/>
              <a:gd name="connsiteX5" fmla="*/ 5655833 w 5919735"/>
              <a:gd name="connsiteY5" fmla="*/ 4803484 h 5631836"/>
              <a:gd name="connsiteX6" fmla="*/ 3557031 w 5919735"/>
              <a:gd name="connsiteY6" fmla="*/ 5631823 h 5631836"/>
              <a:gd name="connsiteX7" fmla="*/ 1008529 w 5919735"/>
              <a:gd name="connsiteY7" fmla="*/ 4792726 h 5631836"/>
              <a:gd name="connsiteX8" fmla="*/ 8069 w 5919735"/>
              <a:gd name="connsiteY8" fmla="*/ 2764909 h 5631836"/>
              <a:gd name="connsiteX0" fmla="*/ 8069 w 5919735"/>
              <a:gd name="connsiteY0" fmla="*/ 2764909 h 5651572"/>
              <a:gd name="connsiteX1" fmla="*/ 890194 w 5919735"/>
              <a:gd name="connsiteY1" fmla="*/ 866185 h 5651572"/>
              <a:gd name="connsiteX2" fmla="*/ 2610358 w 5919735"/>
              <a:gd name="connsiteY2" fmla="*/ 5573 h 5651572"/>
              <a:gd name="connsiteX3" fmla="*/ 5128709 w 5919735"/>
              <a:gd name="connsiteY3" fmla="*/ 919972 h 5651572"/>
              <a:gd name="connsiteX4" fmla="*/ 5911894 w 5919735"/>
              <a:gd name="connsiteY4" fmla="*/ 2915517 h 5651572"/>
              <a:gd name="connsiteX5" fmla="*/ 5655833 w 5919735"/>
              <a:gd name="connsiteY5" fmla="*/ 4803484 h 5651572"/>
              <a:gd name="connsiteX6" fmla="*/ 3557031 w 5919735"/>
              <a:gd name="connsiteY6" fmla="*/ 5631823 h 5651572"/>
              <a:gd name="connsiteX7" fmla="*/ 1008529 w 5919735"/>
              <a:gd name="connsiteY7" fmla="*/ 4792726 h 5651572"/>
              <a:gd name="connsiteX8" fmla="*/ 8069 w 5919735"/>
              <a:gd name="connsiteY8" fmla="*/ 2764909 h 5651572"/>
              <a:gd name="connsiteX0" fmla="*/ 8069 w 5919735"/>
              <a:gd name="connsiteY0" fmla="*/ 2550303 h 5436966"/>
              <a:gd name="connsiteX1" fmla="*/ 890194 w 5919735"/>
              <a:gd name="connsiteY1" fmla="*/ 651579 h 5436966"/>
              <a:gd name="connsiteX2" fmla="*/ 2650038 w 5919735"/>
              <a:gd name="connsiteY2" fmla="*/ 6523 h 5436966"/>
              <a:gd name="connsiteX3" fmla="*/ 5128709 w 5919735"/>
              <a:gd name="connsiteY3" fmla="*/ 705366 h 5436966"/>
              <a:gd name="connsiteX4" fmla="*/ 5911894 w 5919735"/>
              <a:gd name="connsiteY4" fmla="*/ 2700911 h 5436966"/>
              <a:gd name="connsiteX5" fmla="*/ 5655833 w 5919735"/>
              <a:gd name="connsiteY5" fmla="*/ 4588878 h 5436966"/>
              <a:gd name="connsiteX6" fmla="*/ 3557031 w 5919735"/>
              <a:gd name="connsiteY6" fmla="*/ 5417217 h 5436966"/>
              <a:gd name="connsiteX7" fmla="*/ 1008529 w 5919735"/>
              <a:gd name="connsiteY7" fmla="*/ 4578120 h 5436966"/>
              <a:gd name="connsiteX8" fmla="*/ 8069 w 5919735"/>
              <a:gd name="connsiteY8" fmla="*/ 2550303 h 5436966"/>
              <a:gd name="connsiteX0" fmla="*/ 8069 w 6074131"/>
              <a:gd name="connsiteY0" fmla="*/ 2550303 h 5417980"/>
              <a:gd name="connsiteX1" fmla="*/ 890194 w 6074131"/>
              <a:gd name="connsiteY1" fmla="*/ 651579 h 5417980"/>
              <a:gd name="connsiteX2" fmla="*/ 2650038 w 6074131"/>
              <a:gd name="connsiteY2" fmla="*/ 6523 h 5417980"/>
              <a:gd name="connsiteX3" fmla="*/ 5128709 w 6074131"/>
              <a:gd name="connsiteY3" fmla="*/ 705366 h 5417980"/>
              <a:gd name="connsiteX4" fmla="*/ 5911894 w 6074131"/>
              <a:gd name="connsiteY4" fmla="*/ 2700911 h 5417980"/>
              <a:gd name="connsiteX5" fmla="*/ 5903840 w 6074131"/>
              <a:gd name="connsiteY5" fmla="*/ 4457148 h 5417980"/>
              <a:gd name="connsiteX6" fmla="*/ 3557031 w 6074131"/>
              <a:gd name="connsiteY6" fmla="*/ 5417217 h 5417980"/>
              <a:gd name="connsiteX7" fmla="*/ 1008529 w 6074131"/>
              <a:gd name="connsiteY7" fmla="*/ 4578120 h 5417980"/>
              <a:gd name="connsiteX8" fmla="*/ 8069 w 6074131"/>
              <a:gd name="connsiteY8" fmla="*/ 2550303 h 541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4131" h="5417980">
                <a:moveTo>
                  <a:pt x="8069" y="2550303"/>
                </a:moveTo>
                <a:cubicBezTo>
                  <a:pt x="70485" y="1898565"/>
                  <a:pt x="449866" y="1075542"/>
                  <a:pt x="890194" y="651579"/>
                </a:cubicBezTo>
                <a:cubicBezTo>
                  <a:pt x="1330522" y="227616"/>
                  <a:pt x="1944732" y="47164"/>
                  <a:pt x="2650038" y="6523"/>
                </a:cubicBezTo>
                <a:cubicBezTo>
                  <a:pt x="3614641" y="-49059"/>
                  <a:pt x="4585066" y="256301"/>
                  <a:pt x="5128709" y="705366"/>
                </a:cubicBezTo>
                <a:cubicBezTo>
                  <a:pt x="5672352" y="1154431"/>
                  <a:pt x="5782706" y="2075614"/>
                  <a:pt x="5911894" y="2700911"/>
                </a:cubicBezTo>
                <a:cubicBezTo>
                  <a:pt x="6041082" y="3326208"/>
                  <a:pt x="6204799" y="3939060"/>
                  <a:pt x="5903840" y="4457148"/>
                </a:cubicBezTo>
                <a:cubicBezTo>
                  <a:pt x="5522120" y="5114262"/>
                  <a:pt x="4372916" y="5397055"/>
                  <a:pt x="3557031" y="5417217"/>
                </a:cubicBezTo>
                <a:cubicBezTo>
                  <a:pt x="2741146" y="5437379"/>
                  <a:pt x="1600023" y="5055939"/>
                  <a:pt x="1008529" y="4578120"/>
                </a:cubicBezTo>
                <a:cubicBezTo>
                  <a:pt x="417035" y="4100301"/>
                  <a:pt x="-69027" y="3355333"/>
                  <a:pt x="8069" y="255030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0">
                <a:srgbClr val="1D3C81">
                  <a:alpha val="76000"/>
                </a:srgbClr>
              </a:gs>
              <a:gs pos="90000">
                <a:srgbClr val="00B4D8">
                  <a:alpha val="5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>
              <a:defRPr/>
            </a:pPr>
            <a:endParaRPr lang="de-DE" sz="1350" kern="1200">
              <a:solidFill>
                <a:prstClr val="white"/>
              </a:solidFill>
              <a:latin typeface="Montserrat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CA0AC49E-4249-C844-BF6E-AA19F283C7FB}"/>
              </a:ext>
            </a:extLst>
          </p:cNvPr>
          <p:cNvSpPr txBox="1"/>
          <p:nvPr/>
        </p:nvSpPr>
        <p:spPr>
          <a:xfrm>
            <a:off x="1739635" y="1370688"/>
            <a:ext cx="3207737" cy="486357"/>
          </a:xfrm>
          <a:prstGeom prst="rect">
            <a:avLst/>
          </a:prstGeom>
        </p:spPr>
        <p:txBody>
          <a:bodyPr vert="horz" wrap="square" lIns="0" tIns="70173" rIns="0" bIns="0" rtlCol="0" anchor="ctr" anchorCtr="0">
            <a:spAutoFit/>
          </a:bodyPr>
          <a:lstStyle/>
          <a:p>
            <a:pPr marL="6931" marR="2311" indent="-1444" algn="l" defTabSz="415820" rtl="0">
              <a:defRPr/>
            </a:pPr>
            <a:r>
              <a:rPr lang="de-DE" sz="2700" b="1" kern="1200" spc="39" dirty="0">
                <a:solidFill>
                  <a:srgbClr val="FFFFFF"/>
                </a:solidFill>
                <a:latin typeface="Montserrat" panose="00000500000000000000" pitchFamily="2" charset="0"/>
                <a:ea typeface="+mn-ea"/>
                <a:cs typeface="Bebas Neue Bold"/>
              </a:rPr>
              <a:t>Contact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AA75604-4010-4C5A-9F73-318A3B84D1F0}"/>
              </a:ext>
            </a:extLst>
          </p:cNvPr>
          <p:cNvSpPr/>
          <p:nvPr/>
        </p:nvSpPr>
        <p:spPr bwMode="blackWhite">
          <a:xfrm>
            <a:off x="1669059" y="3321424"/>
            <a:ext cx="3348890" cy="31350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lIns="81000" tIns="27000" rIns="27000" bIns="27000" rtlCol="0" anchor="t" anchorCtr="0"/>
          <a:lstStyle/>
          <a:p>
            <a:pPr algn="l" defTabSz="734616" rtl="0">
              <a:spcBef>
                <a:spcPts val="375"/>
              </a:spcBef>
              <a:buClr>
                <a:srgbClr val="000000"/>
              </a:buClr>
              <a:buSzPct val="60000"/>
              <a:defRPr/>
            </a:pPr>
            <a:r>
              <a:rPr lang="de-CH" sz="1200" kern="1200" dirty="0">
                <a:solidFill>
                  <a:prstClr val="white"/>
                </a:solidFill>
                <a:latin typeface="Montserrat" panose="00000500000000000000" pitchFamily="2" charset="0"/>
                <a:ea typeface="+mn-ea"/>
                <a:cs typeface="+mn-cs"/>
              </a:rPr>
              <a:t>sb@aibusinessschool.com</a:t>
            </a:r>
          </a:p>
          <a:p>
            <a:pPr algn="l" defTabSz="734616" rtl="0">
              <a:spcBef>
                <a:spcPts val="375"/>
              </a:spcBef>
              <a:buClr>
                <a:srgbClr val="000000"/>
              </a:buClr>
              <a:buSzPct val="60000"/>
              <a:defRPr/>
            </a:pPr>
            <a:r>
              <a:rPr lang="de-CH" sz="1200" kern="1200" dirty="0">
                <a:solidFill>
                  <a:prstClr val="white"/>
                </a:solidFill>
                <a:latin typeface="Montserrat" panose="00000500000000000000" pitchFamily="2" charset="0"/>
                <a:ea typeface="+mn-ea"/>
                <a:cs typeface="+mn-cs"/>
              </a:rPr>
              <a:t>https://aibusinessschool.com/</a:t>
            </a:r>
            <a:br>
              <a:rPr lang="de-DE" sz="1200" kern="1200" dirty="0">
                <a:solidFill>
                  <a:prstClr val="white"/>
                </a:solidFill>
                <a:latin typeface="Montserrat" panose="00000500000000000000" pitchFamily="2" charset="0"/>
                <a:ea typeface="+mn-ea"/>
                <a:cs typeface="+mn-cs"/>
                <a:sym typeface="Wingdings" panose="05000000000000000000" pitchFamily="2" charset="2"/>
              </a:rPr>
            </a:br>
            <a:br>
              <a:rPr lang="de-DE" sz="1200" kern="1200" dirty="0">
                <a:solidFill>
                  <a:prstClr val="white"/>
                </a:solidFill>
                <a:latin typeface="Montserrat" panose="00000500000000000000" pitchFamily="2" charset="0"/>
                <a:ea typeface="+mn-ea"/>
                <a:cs typeface="+mn-cs"/>
                <a:sym typeface="Wingdings" panose="05000000000000000000" pitchFamily="2" charset="2"/>
              </a:rPr>
            </a:br>
            <a:endParaRPr lang="de-CH" sz="1200" kern="1200" dirty="0">
              <a:solidFill>
                <a:prstClr val="white"/>
              </a:solidFill>
              <a:latin typeface="Montserrat" panose="00000500000000000000" pitchFamily="2" charset="0"/>
              <a:ea typeface="ＭＳ Ｐゴシック"/>
              <a:cs typeface="+mn-cs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F8CFDD3-B4E6-4879-83E4-2A01710C01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16" y="492865"/>
            <a:ext cx="2361548" cy="996551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3DFA85-9D31-495E-87A5-F7FDD2D2A0C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54641" y="4745869"/>
            <a:ext cx="589359" cy="115416"/>
          </a:xfrm>
        </p:spPr>
        <p:txBody>
          <a:bodyPr/>
          <a:lstStyle/>
          <a:p>
            <a:pPr defTabSz="685800" rtl="0">
              <a:defRPr/>
            </a:pPr>
            <a:fld id="{B95CCAFC-E85B-43D8-9B75-69E182C4C637}" type="slidenum">
              <a:rPr lang="de-DE" kern="120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pPr defTabSz="685800" rtl="0">
                <a:defRPr/>
              </a:pPr>
              <a:t>26</a:t>
            </a:fld>
            <a:endParaRPr lang="de-DE" kern="1200">
              <a:solidFill>
                <a:srgbClr val="142C6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E8C23E0-99DC-404F-B995-024DFE8B2F9C}"/>
              </a:ext>
            </a:extLst>
          </p:cNvPr>
          <p:cNvSpPr/>
          <p:nvPr/>
        </p:nvSpPr>
        <p:spPr bwMode="blackWhite">
          <a:xfrm>
            <a:off x="1755400" y="2062803"/>
            <a:ext cx="2014271" cy="1128514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0" tIns="0" rIns="0" bIns="0" rtlCol="0" anchor="t" anchorCtr="0">
            <a:spAutoFit/>
          </a:bodyPr>
          <a:lstStyle/>
          <a:p>
            <a:pPr algn="l" defTabSz="734616" rtl="0">
              <a:spcBef>
                <a:spcPts val="375"/>
              </a:spcBef>
              <a:buClr>
                <a:srgbClr val="000000"/>
              </a:buClr>
              <a:buSzPct val="60000"/>
              <a:defRPr/>
            </a:pPr>
            <a:r>
              <a:rPr lang="de-CH" sz="1200" kern="1200" dirty="0">
                <a:solidFill>
                  <a:prstClr val="white"/>
                </a:solidFill>
                <a:latin typeface="Montserrat"/>
                <a:ea typeface="ＭＳ Ｐゴシック"/>
                <a:cs typeface="+mn-cs"/>
              </a:rPr>
              <a:t>Selçuk </a:t>
            </a:r>
            <a:r>
              <a:rPr lang="de-CH" sz="1200" kern="1200" dirty="0" err="1">
                <a:solidFill>
                  <a:prstClr val="white"/>
                </a:solidFill>
                <a:latin typeface="Montserrat"/>
                <a:ea typeface="ＭＳ Ｐゴシック"/>
                <a:cs typeface="+mn-cs"/>
              </a:rPr>
              <a:t>Boydak</a:t>
            </a:r>
            <a:endParaRPr lang="de-CH" sz="1200" kern="1200" dirty="0">
              <a:solidFill>
                <a:prstClr val="white"/>
              </a:solidFill>
              <a:latin typeface="Montserrat"/>
              <a:ea typeface="ＭＳ Ｐゴシック"/>
              <a:cs typeface="+mn-cs"/>
            </a:endParaRPr>
          </a:p>
          <a:p>
            <a:pPr algn="l" defTabSz="734616" rtl="0">
              <a:spcBef>
                <a:spcPts val="375"/>
              </a:spcBef>
              <a:buClr>
                <a:srgbClr val="000000"/>
              </a:buClr>
              <a:buSzPct val="60000"/>
              <a:defRPr/>
            </a:pPr>
            <a:r>
              <a:rPr lang="de-CH" sz="1200" b="1" kern="1200" dirty="0">
                <a:solidFill>
                  <a:prstClr val="white"/>
                </a:solidFill>
                <a:latin typeface="Montserrat"/>
                <a:ea typeface="ＭＳ Ｐゴシック"/>
                <a:cs typeface="+mn-cs"/>
              </a:rPr>
              <a:t>AI BUSINESS SCHOOL</a:t>
            </a:r>
          </a:p>
          <a:p>
            <a:pPr algn="l" defTabSz="734616" rtl="0">
              <a:spcBef>
                <a:spcPts val="375"/>
              </a:spcBef>
              <a:buClr>
                <a:srgbClr val="000000"/>
              </a:buClr>
              <a:buSzPct val="60000"/>
              <a:defRPr/>
            </a:pPr>
            <a:r>
              <a:rPr lang="de-CH" sz="1200" kern="1200" dirty="0">
                <a:solidFill>
                  <a:prstClr val="white"/>
                </a:solidFill>
                <a:latin typeface="Montserrat"/>
                <a:ea typeface="ＭＳ Ｐゴシック"/>
                <a:cs typeface="+mn-cs"/>
              </a:rPr>
              <a:t>Kantonsstrasse 56</a:t>
            </a:r>
          </a:p>
          <a:p>
            <a:pPr algn="l" defTabSz="734616" rtl="0">
              <a:spcBef>
                <a:spcPts val="375"/>
              </a:spcBef>
              <a:buClr>
                <a:srgbClr val="000000"/>
              </a:buClr>
              <a:buSzPct val="60000"/>
              <a:defRPr/>
            </a:pPr>
            <a:r>
              <a:rPr lang="de-CH" sz="1200" kern="1200" dirty="0">
                <a:solidFill>
                  <a:prstClr val="white"/>
                </a:solidFill>
                <a:latin typeface="Montserrat"/>
                <a:ea typeface="ＭＳ Ｐゴシック"/>
                <a:cs typeface="+mn-cs"/>
              </a:rPr>
              <a:t>8807 Freienbach</a:t>
            </a:r>
          </a:p>
          <a:p>
            <a:pPr algn="l" defTabSz="734616" rtl="0">
              <a:spcBef>
                <a:spcPts val="375"/>
              </a:spcBef>
              <a:buClr>
                <a:srgbClr val="000000"/>
              </a:buClr>
              <a:buSzPct val="60000"/>
              <a:defRPr/>
            </a:pPr>
            <a:r>
              <a:rPr lang="de-CH" sz="1200" kern="1200" dirty="0">
                <a:solidFill>
                  <a:prstClr val="white"/>
                </a:solidFill>
                <a:latin typeface="Montserrat"/>
                <a:ea typeface="ＭＳ Ｐゴシック"/>
                <a:cs typeface="+mn-cs"/>
              </a:rPr>
              <a:t>Switzerland</a:t>
            </a:r>
          </a:p>
        </p:txBody>
      </p:sp>
    </p:spTree>
    <p:extLst>
      <p:ext uri="{BB962C8B-B14F-4D97-AF65-F5344CB8AC3E}">
        <p14:creationId xmlns:p14="http://schemas.microsoft.com/office/powerpoint/2010/main" val="3291722588"/>
      </p:ext>
    </p:extLst>
  </p:cSld>
  <p:clrMapOvr>
    <a:masterClrMapping/>
  </p:clrMapOvr>
  <p:transition spd="med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B5531-1ADA-FBA0-F3D9-F281EB010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531FC79-1001-984B-775B-47AF66BD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>
              <a:defRPr/>
            </a:pPr>
            <a:fld id="{B95CCAFC-E85B-43D8-9B75-69E182C4C637}" type="slidenum">
              <a:rPr lang="de-DE" kern="120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pPr defTabSz="685800" rtl="0">
                <a:defRPr/>
              </a:pPr>
              <a:t>27</a:t>
            </a:fld>
            <a:endParaRPr lang="de-DE" kern="1200">
              <a:solidFill>
                <a:srgbClr val="142C6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5C531C7-2EB4-CD31-B431-AAC440B4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0" y="351001"/>
            <a:ext cx="7162035" cy="3231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Ü</a:t>
            </a:r>
            <a:r>
              <a:rPr lang="en-GB" dirty="0" err="1"/>
              <a:t>bungsanleitung</a:t>
            </a:r>
            <a:r>
              <a:rPr lang="en-GB" dirty="0"/>
              <a:t> für die </a:t>
            </a:r>
            <a:r>
              <a:rPr lang="en-GB" dirty="0" err="1"/>
              <a:t>Gruppenarbeiten</a:t>
            </a:r>
            <a:endParaRPr lang="en-GB" dirty="0"/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403C52CC-2886-0203-A140-150784E4763D}"/>
              </a:ext>
            </a:extLst>
          </p:cNvPr>
          <p:cNvSpPr/>
          <p:nvPr/>
        </p:nvSpPr>
        <p:spPr>
          <a:xfrm>
            <a:off x="1257906" y="1358121"/>
            <a:ext cx="2686827" cy="1213629"/>
          </a:xfrm>
          <a:prstGeom prst="roundRect">
            <a:avLst>
              <a:gd name="adj" fmla="val 148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54000" rtlCol="0" anchor="ctr" anchorCtr="0"/>
          <a:lstStyle/>
          <a:p>
            <a:pPr algn="ctr" defTabSz="685800" rtl="0">
              <a:lnSpc>
                <a:spcPct val="110000"/>
              </a:lnSpc>
            </a:pPr>
            <a:r>
              <a:rPr lang="en-GB" sz="1500" b="1" kern="1200" dirty="0">
                <a:solidFill>
                  <a:srgbClr val="0096C7"/>
                </a:solidFill>
                <a:latin typeface="Montserrat"/>
              </a:rPr>
              <a:t>Was </a:t>
            </a:r>
            <a:r>
              <a:rPr lang="en-GB" sz="1500" b="1" kern="1200" dirty="0" err="1">
                <a:solidFill>
                  <a:srgbClr val="0096C7"/>
                </a:solidFill>
                <a:latin typeface="Montserrat"/>
              </a:rPr>
              <a:t>sollte</a:t>
            </a:r>
            <a:r>
              <a:rPr lang="en-GB" sz="1500" b="1" kern="1200" dirty="0">
                <a:solidFill>
                  <a:srgbClr val="0096C7"/>
                </a:solidFill>
                <a:latin typeface="Montserrat"/>
              </a:rPr>
              <a:t> die KI- Ambition der HR sein?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FE4F85D5-6218-DBDE-31D8-1E813D08A1F1}"/>
              </a:ext>
            </a:extLst>
          </p:cNvPr>
          <p:cNvSpPr/>
          <p:nvPr/>
        </p:nvSpPr>
        <p:spPr>
          <a:xfrm>
            <a:off x="4853208" y="1358121"/>
            <a:ext cx="2686827" cy="1213629"/>
          </a:xfrm>
          <a:prstGeom prst="roundRect">
            <a:avLst>
              <a:gd name="adj" fmla="val 122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54000" rtlCol="0" anchor="ctr" anchorCtr="0"/>
          <a:lstStyle/>
          <a:p>
            <a:pPr algn="ctr" defTabSz="685800" rtl="0">
              <a:lnSpc>
                <a:spcPct val="110000"/>
              </a:lnSpc>
            </a:pPr>
            <a:r>
              <a:rPr lang="de-DE" sz="1500" b="1" kern="1200" dirty="0">
                <a:solidFill>
                  <a:srgbClr val="0096C7"/>
                </a:solidFill>
                <a:latin typeface="Montserrat"/>
              </a:rPr>
              <a:t>Was hält uns davon ab, damit loszulegen?</a:t>
            </a:r>
            <a:endParaRPr lang="en-GB" sz="1500" b="1" kern="1200" dirty="0">
              <a:solidFill>
                <a:srgbClr val="0096C7"/>
              </a:solidFill>
              <a:latin typeface="Montserrat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E599BEC-B3BA-4759-0A6D-158DAC0159B1}"/>
              </a:ext>
            </a:extLst>
          </p:cNvPr>
          <p:cNvSpPr>
            <a:spLocks noChangeAspect="1"/>
          </p:cNvSpPr>
          <p:nvPr/>
        </p:nvSpPr>
        <p:spPr>
          <a:xfrm>
            <a:off x="5972720" y="1047750"/>
            <a:ext cx="447805" cy="447805"/>
          </a:xfrm>
          <a:prstGeom prst="ellipse">
            <a:avLst/>
          </a:prstGeom>
          <a:solidFill>
            <a:schemeClr val="accent2"/>
          </a:solidFill>
          <a:ln w="44450">
            <a:solidFill>
              <a:srgbClr val="F1F7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800" rtl="0"/>
            <a:r>
              <a:rPr lang="en-GB" sz="1500" b="1" kern="1200" dirty="0">
                <a:solidFill>
                  <a:prstClr val="white"/>
                </a:solidFill>
                <a:latin typeface="Montserrat"/>
              </a:rPr>
              <a:t>2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28FEB7A-FF6C-035D-8999-7B8E2B0C1A52}"/>
              </a:ext>
            </a:extLst>
          </p:cNvPr>
          <p:cNvSpPr>
            <a:spLocks noChangeAspect="1"/>
          </p:cNvSpPr>
          <p:nvPr/>
        </p:nvSpPr>
        <p:spPr>
          <a:xfrm>
            <a:off x="2377418" y="1047750"/>
            <a:ext cx="447805" cy="447805"/>
          </a:xfrm>
          <a:prstGeom prst="ellipse">
            <a:avLst/>
          </a:prstGeom>
          <a:solidFill>
            <a:schemeClr val="accent2"/>
          </a:solidFill>
          <a:ln w="44450">
            <a:solidFill>
              <a:srgbClr val="E8F4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685800" rtl="0"/>
            <a:r>
              <a:rPr lang="en-GB" sz="1500" b="1" kern="1200" dirty="0">
                <a:solidFill>
                  <a:prstClr val="white"/>
                </a:solidFill>
                <a:latin typeface="Montserrat"/>
              </a:rPr>
              <a:t>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245877D-E69A-48F8-FAEA-2ED3544B1FCE}"/>
              </a:ext>
            </a:extLst>
          </p:cNvPr>
          <p:cNvSpPr txBox="1"/>
          <p:nvPr/>
        </p:nvSpPr>
        <p:spPr>
          <a:xfrm>
            <a:off x="1272190" y="2880004"/>
            <a:ext cx="2686827" cy="177228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de-DE"/>
            </a:defPPr>
            <a:lvl1pPr marL="209550" indent="-20955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1pPr>
          </a:lstStyle>
          <a:p>
            <a:pPr marL="342900" indent="-342900" algn="l" defTabSz="685800" rtl="0">
              <a:spcBef>
                <a:spcPts val="450"/>
              </a:spcBef>
              <a:buClr>
                <a:srgbClr val="0096C7"/>
              </a:buClr>
              <a:buFont typeface="+mj-lt"/>
              <a:buAutoNum type="alphaLcParenR"/>
            </a:pPr>
            <a:r>
              <a:rPr lang="en-GB" kern="1200" dirty="0">
                <a:solidFill>
                  <a:schemeClr val="accent2"/>
                </a:solidFill>
                <a:latin typeface="Montserrat"/>
                <a:ea typeface="+mn-ea"/>
                <a:cs typeface="+mn-cs"/>
              </a:rPr>
              <a:t>AI </a:t>
            </a:r>
            <a:r>
              <a:rPr lang="en-GB" kern="1200" dirty="0" err="1">
                <a:solidFill>
                  <a:schemeClr val="accent2"/>
                </a:solidFill>
                <a:latin typeface="Montserrat"/>
                <a:ea typeface="+mn-ea"/>
                <a:cs typeface="+mn-cs"/>
              </a:rPr>
              <a:t>nutzen</a:t>
            </a:r>
            <a:r>
              <a:rPr lang="en-GB" kern="1200" dirty="0">
                <a:solidFill>
                  <a:schemeClr val="accent2"/>
                </a:solidFill>
                <a:latin typeface="Montserrat"/>
                <a:ea typeface="+mn-ea"/>
                <a:cs typeface="+mn-cs"/>
              </a:rPr>
              <a:t>, um HR </a:t>
            </a:r>
            <a:r>
              <a:rPr lang="en-GB" kern="1200" dirty="0" err="1">
                <a:solidFill>
                  <a:schemeClr val="accent2"/>
                </a:solidFill>
                <a:latin typeface="Montserrat"/>
                <a:ea typeface="+mn-ea"/>
                <a:cs typeface="+mn-cs"/>
              </a:rPr>
              <a:t>zu</a:t>
            </a:r>
            <a:r>
              <a:rPr lang="en-GB" kern="1200" dirty="0">
                <a:solidFill>
                  <a:schemeClr val="accent2"/>
                </a:solidFill>
                <a:latin typeface="Montserrat"/>
                <a:ea typeface="+mn-ea"/>
                <a:cs typeface="+mn-cs"/>
              </a:rPr>
              <a:t> </a:t>
            </a:r>
            <a:r>
              <a:rPr lang="en-GB" kern="1200" dirty="0" err="1">
                <a:solidFill>
                  <a:schemeClr val="accent2"/>
                </a:solidFill>
                <a:latin typeface="Montserrat"/>
                <a:ea typeface="+mn-ea"/>
                <a:cs typeface="+mn-cs"/>
              </a:rPr>
              <a:t>transformieren</a:t>
            </a:r>
            <a:endParaRPr lang="en-GB" kern="1200" dirty="0">
              <a:solidFill>
                <a:schemeClr val="accent2"/>
              </a:solidFill>
              <a:latin typeface="Montserrat"/>
              <a:ea typeface="+mn-ea"/>
              <a:cs typeface="+mn-cs"/>
            </a:endParaRPr>
          </a:p>
          <a:p>
            <a:pPr marL="342900" indent="-342900" algn="l" defTabSz="685800" rtl="0">
              <a:spcBef>
                <a:spcPts val="450"/>
              </a:spcBef>
              <a:buClr>
                <a:srgbClr val="0096C7"/>
              </a:buClr>
              <a:buFont typeface="+mj-lt"/>
              <a:buAutoNum type="alphaLcParenR"/>
            </a:pPr>
            <a:r>
              <a:rPr lang="en-GB" kern="1200" dirty="0">
                <a:solidFill>
                  <a:schemeClr val="accent2"/>
                </a:solidFill>
                <a:latin typeface="Montserrat"/>
                <a:ea typeface="+mn-ea"/>
                <a:cs typeface="+mn-cs"/>
              </a:rPr>
              <a:t>Die (Mit-) </a:t>
            </a:r>
            <a:r>
              <a:rPr lang="en-GB" kern="1200" dirty="0" err="1">
                <a:solidFill>
                  <a:schemeClr val="accent2"/>
                </a:solidFill>
                <a:latin typeface="Montserrat"/>
                <a:ea typeface="+mn-ea"/>
                <a:cs typeface="+mn-cs"/>
              </a:rPr>
              <a:t>Federführung</a:t>
            </a:r>
            <a:r>
              <a:rPr lang="en-GB" kern="1200" dirty="0">
                <a:solidFill>
                  <a:schemeClr val="accent2"/>
                </a:solidFill>
                <a:latin typeface="Montserrat"/>
                <a:ea typeface="+mn-ea"/>
                <a:cs typeface="+mn-cs"/>
              </a:rPr>
              <a:t> für </a:t>
            </a:r>
            <a:r>
              <a:rPr lang="en-GB" kern="1200" dirty="0" err="1">
                <a:solidFill>
                  <a:schemeClr val="accent2"/>
                </a:solidFill>
                <a:latin typeface="Montserrat"/>
                <a:ea typeface="+mn-ea"/>
                <a:cs typeface="+mn-cs"/>
              </a:rPr>
              <a:t>eine</a:t>
            </a:r>
            <a:r>
              <a:rPr lang="en-GB" kern="1200" dirty="0">
                <a:solidFill>
                  <a:schemeClr val="accent2"/>
                </a:solidFill>
                <a:latin typeface="Montserrat"/>
                <a:ea typeface="+mn-ea"/>
                <a:cs typeface="+mn-cs"/>
              </a:rPr>
              <a:t> «People-centric AI Transformation» in die Hand </a:t>
            </a:r>
            <a:r>
              <a:rPr lang="en-GB" kern="1200" dirty="0" err="1">
                <a:solidFill>
                  <a:schemeClr val="accent2"/>
                </a:solidFill>
                <a:latin typeface="Montserrat"/>
                <a:ea typeface="+mn-ea"/>
                <a:cs typeface="+mn-cs"/>
              </a:rPr>
              <a:t>nehmen</a:t>
            </a:r>
            <a:endParaRPr lang="en-GB" kern="1200" dirty="0">
              <a:solidFill>
                <a:schemeClr val="accent2"/>
              </a:solidFill>
              <a:latin typeface="Montserrat"/>
              <a:ea typeface="+mn-ea"/>
              <a:cs typeface="+mn-cs"/>
            </a:endParaRPr>
          </a:p>
          <a:p>
            <a:pPr marL="342900" indent="-342900" algn="l" defTabSz="685800" rtl="0">
              <a:spcBef>
                <a:spcPts val="450"/>
              </a:spcBef>
              <a:buClr>
                <a:srgbClr val="0096C7"/>
              </a:buClr>
              <a:buFont typeface="+mj-lt"/>
              <a:buAutoNum type="alphaLcParenR"/>
            </a:pPr>
            <a:r>
              <a:rPr lang="en-GB" kern="1200" dirty="0" err="1">
                <a:solidFill>
                  <a:schemeClr val="accent2"/>
                </a:solidFill>
                <a:latin typeface="Montserrat"/>
                <a:ea typeface="+mn-ea"/>
                <a:cs typeface="+mn-cs"/>
              </a:rPr>
              <a:t>Beides</a:t>
            </a:r>
            <a:r>
              <a:rPr lang="en-GB" kern="1200" dirty="0">
                <a:solidFill>
                  <a:schemeClr val="accent2"/>
                </a:solidFill>
                <a:latin typeface="Montserrat"/>
                <a:ea typeface="+mn-ea"/>
                <a:cs typeface="+mn-cs"/>
              </a:rPr>
              <a:t> </a:t>
            </a:r>
            <a:r>
              <a:rPr lang="en-GB" kern="1200" dirty="0" err="1">
                <a:solidFill>
                  <a:schemeClr val="accent2"/>
                </a:solidFill>
                <a:latin typeface="Montserrat"/>
                <a:ea typeface="+mn-ea"/>
                <a:cs typeface="+mn-cs"/>
              </a:rPr>
              <a:t>zugleich</a:t>
            </a:r>
            <a:r>
              <a:rPr lang="en-GB" kern="1200" dirty="0">
                <a:solidFill>
                  <a:schemeClr val="accent2"/>
                </a:solidFill>
                <a:latin typeface="Montserrat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05392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5216"/>
            <a:ext cx="9143998" cy="42428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6992" y="188976"/>
            <a:ext cx="848867" cy="24993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27719" y="943805"/>
            <a:ext cx="5339681" cy="40203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4"/>
              </a:spcBef>
              <a:tabLst>
                <a:tab pos="2198370" algn="l"/>
              </a:tabLst>
            </a:pPr>
            <a:r>
              <a:rPr lang="de-CH" spc="155" dirty="0"/>
              <a:t>WRAP-UP und SCHLUSSWORT</a:t>
            </a:r>
            <a:endParaRPr spc="150" dirty="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25"/>
              </a:spcBef>
            </a:pPr>
            <a:r>
              <a:rPr dirty="0"/>
              <a:t>Seite</a:t>
            </a:r>
            <a:r>
              <a:rPr spc="-20" dirty="0"/>
              <a:t> </a:t>
            </a:r>
            <a:fld id="{81D60167-4931-47E6-BA6A-407CBD079E47}" type="slidenum">
              <a:rPr spc="-50" dirty="0"/>
              <a:t>28</a:t>
            </a:fld>
            <a:endParaRPr spc="-50" dirty="0"/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84EAC711-06AB-76F0-84D2-F09124F17C7C}"/>
              </a:ext>
            </a:extLst>
          </p:cNvPr>
          <p:cNvSpPr txBox="1"/>
          <p:nvPr/>
        </p:nvSpPr>
        <p:spPr>
          <a:xfrm>
            <a:off x="543044" y="1962150"/>
            <a:ext cx="4932680" cy="421269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B1EA567D-155E-FEFA-909B-69C028BC00C8}"/>
              </a:ext>
            </a:extLst>
          </p:cNvPr>
          <p:cNvSpPr txBox="1"/>
          <p:nvPr/>
        </p:nvSpPr>
        <p:spPr>
          <a:xfrm>
            <a:off x="543044" y="1962150"/>
            <a:ext cx="5248156" cy="1183016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8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de-CH" sz="1400" b="1" dirty="0">
                <a:solidFill>
                  <a:srgbClr val="FFFFFF"/>
                </a:solidFill>
                <a:latin typeface="Arial"/>
                <a:cs typeface="Arial"/>
              </a:rPr>
              <a:t>Alexander Senn</a:t>
            </a:r>
            <a:br>
              <a:rPr lang="de-CH" sz="14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CH" sz="1400" dirty="0">
                <a:solidFill>
                  <a:schemeClr val="bg1"/>
                </a:solidFill>
                <a:latin typeface="Arial"/>
                <a:cs typeface="Arial"/>
              </a:rPr>
              <a:t>Leiter Ausschuss Bildung und Personal</a:t>
            </a:r>
            <a:br>
              <a:rPr lang="de-CH" sz="14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CH" sz="1400" dirty="0">
                <a:solidFill>
                  <a:schemeClr val="bg1"/>
                </a:solidFill>
                <a:latin typeface="Arial"/>
                <a:cs typeface="Arial"/>
              </a:rPr>
              <a:t>Head </a:t>
            </a:r>
            <a:r>
              <a:rPr lang="de-CH" sz="1400" dirty="0" err="1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de-CH" sz="1400" dirty="0">
                <a:solidFill>
                  <a:schemeClr val="bg1"/>
                </a:solidFill>
                <a:latin typeface="Arial"/>
                <a:cs typeface="Arial"/>
              </a:rPr>
              <a:t> People &amp; </a:t>
            </a:r>
            <a:r>
              <a:rPr lang="de-CH" sz="1400" dirty="0" err="1">
                <a:solidFill>
                  <a:schemeClr val="bg1"/>
                </a:solidFill>
                <a:latin typeface="Arial"/>
                <a:cs typeface="Arial"/>
              </a:rPr>
              <a:t>Organization</a:t>
            </a:r>
            <a:r>
              <a:rPr lang="de-CH" sz="1400" dirty="0">
                <a:solidFill>
                  <a:schemeClr val="bg1"/>
                </a:solidFill>
                <a:latin typeface="Arial"/>
                <a:cs typeface="Arial"/>
              </a:rPr>
              <a:t> Siemens Smart Infrastructure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2302" y="590550"/>
            <a:ext cx="9143998" cy="42428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6992" y="188976"/>
            <a:ext cx="848867" cy="249936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CF4D9C2A-EA82-3BFA-448E-08D7E22C0397}"/>
              </a:ext>
            </a:extLst>
          </p:cNvPr>
          <p:cNvSpPr txBox="1">
            <a:spLocks/>
          </p:cNvSpPr>
          <p:nvPr/>
        </p:nvSpPr>
        <p:spPr>
          <a:xfrm>
            <a:off x="533401" y="1047750"/>
            <a:ext cx="3962400" cy="181017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>
            <a:lvl1pPr>
              <a:defRPr sz="25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5080">
              <a:lnSpc>
                <a:spcPts val="2700"/>
              </a:lnSpc>
              <a:spcBef>
                <a:spcPts val="434"/>
              </a:spcBef>
              <a:tabLst>
                <a:tab pos="2198370" algn="l"/>
              </a:tabLst>
            </a:pPr>
            <a:r>
              <a:rPr lang="de-CH" spc="155" dirty="0"/>
              <a:t>APERO und</a:t>
            </a:r>
            <a:br>
              <a:rPr lang="de-CH" spc="155" dirty="0"/>
            </a:br>
            <a:r>
              <a:rPr lang="de-CH" spc="155" dirty="0"/>
              <a:t>NETWORKING</a:t>
            </a:r>
            <a:br>
              <a:rPr lang="de-CH" spc="155" dirty="0"/>
            </a:br>
            <a:endParaRPr lang="de-CH" spc="155" dirty="0"/>
          </a:p>
          <a:p>
            <a:pPr marL="12700" marR="5080">
              <a:lnSpc>
                <a:spcPts val="2700"/>
              </a:lnSpc>
              <a:spcBef>
                <a:spcPts val="434"/>
              </a:spcBef>
              <a:tabLst>
                <a:tab pos="2198370" algn="l"/>
              </a:tabLst>
            </a:pPr>
            <a:r>
              <a:rPr lang="de-CH" sz="2000" spc="155" dirty="0"/>
              <a:t>offeriert von</a:t>
            </a:r>
            <a:br>
              <a:rPr lang="de-CH" sz="2000" spc="155" dirty="0"/>
            </a:br>
            <a:r>
              <a:rPr lang="de-CH" sz="2000" spc="155" dirty="0"/>
              <a:t>Siemens Smart Infrastructure</a:t>
            </a:r>
            <a:endParaRPr lang="de-CH" sz="2000" spc="1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037D3D3-AB06-0DEA-4FAE-BC4CC5FFF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55B61874-A5DA-D10B-B87E-576789E1D79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5216"/>
            <a:ext cx="9143998" cy="4242814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F5449371-9E94-EA13-2383-9925B18164B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6992" y="188976"/>
            <a:ext cx="848867" cy="249936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45E5A4E2-A1CB-A1E3-5FC5-48C945F3AE01}"/>
              </a:ext>
            </a:extLst>
          </p:cNvPr>
          <p:cNvSpPr txBox="1"/>
          <p:nvPr/>
        </p:nvSpPr>
        <p:spPr>
          <a:xfrm>
            <a:off x="543044" y="1962150"/>
            <a:ext cx="6162556" cy="1183016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de-CH" sz="2000" b="1" dirty="0">
                <a:solidFill>
                  <a:srgbClr val="FFFFFF"/>
                </a:solidFill>
                <a:latin typeface="Arial"/>
                <a:cs typeface="Arial"/>
              </a:rPr>
              <a:t>Einführung </a:t>
            </a: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de-CH" sz="1400" b="1" dirty="0">
                <a:solidFill>
                  <a:srgbClr val="FFFFFF"/>
                </a:solidFill>
                <a:latin typeface="Arial"/>
                <a:cs typeface="Arial"/>
              </a:rPr>
              <a:t>Alexander Senn</a:t>
            </a:r>
            <a:br>
              <a:rPr lang="de-CH" sz="14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CH" sz="1400" dirty="0">
                <a:solidFill>
                  <a:schemeClr val="bg1"/>
                </a:solidFill>
                <a:latin typeface="Arial"/>
                <a:cs typeface="Arial"/>
              </a:rPr>
              <a:t>Leiter Ausschuss Bildung und Personal Zuger Wirtschaftskammer</a:t>
            </a:r>
            <a:br>
              <a:rPr lang="de-CH" sz="14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CH" sz="1400" dirty="0">
                <a:solidFill>
                  <a:schemeClr val="bg1"/>
                </a:solidFill>
                <a:latin typeface="Arial"/>
                <a:cs typeface="Arial"/>
              </a:rPr>
              <a:t>Head </a:t>
            </a:r>
            <a:r>
              <a:rPr lang="de-CH" sz="1400" dirty="0" err="1">
                <a:solidFill>
                  <a:schemeClr val="bg1"/>
                </a:solidFill>
                <a:latin typeface="Arial"/>
                <a:cs typeface="Arial"/>
              </a:rPr>
              <a:t>of</a:t>
            </a:r>
            <a:r>
              <a:rPr lang="de-CH" sz="1400" dirty="0">
                <a:solidFill>
                  <a:schemeClr val="bg1"/>
                </a:solidFill>
                <a:latin typeface="Arial"/>
                <a:cs typeface="Arial"/>
              </a:rPr>
              <a:t> People &amp; </a:t>
            </a:r>
            <a:r>
              <a:rPr lang="de-CH" sz="1400" dirty="0" err="1">
                <a:solidFill>
                  <a:schemeClr val="bg1"/>
                </a:solidFill>
                <a:latin typeface="Arial"/>
                <a:cs typeface="Arial"/>
              </a:rPr>
              <a:t>Organization</a:t>
            </a:r>
            <a:r>
              <a:rPr lang="de-CH" sz="1400" dirty="0">
                <a:solidFill>
                  <a:schemeClr val="bg1"/>
                </a:solidFill>
                <a:latin typeface="Arial"/>
                <a:cs typeface="Arial"/>
              </a:rPr>
              <a:t> Siemens Smart Infrastructure 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517E14FE-8182-6D17-7378-6DC40FF9373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25"/>
              </a:spcBef>
            </a:pPr>
            <a:r>
              <a:rPr dirty="0"/>
              <a:t>Seite</a:t>
            </a:r>
            <a:r>
              <a:rPr spc="-20" dirty="0"/>
              <a:t> </a:t>
            </a: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90773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24EE3-2D76-5F0F-377B-8537D4629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7E03380C-A9BD-E114-C1F2-DF3545AC2159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5216"/>
            <a:ext cx="9143998" cy="4242814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E60BC39A-927D-0733-D445-0C67D82AD65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6992" y="188976"/>
            <a:ext cx="848867" cy="249936"/>
          </a:xfrm>
          <a:prstGeom prst="rect">
            <a:avLst/>
          </a:prstGeom>
        </p:spPr>
      </p:pic>
      <p:sp>
        <p:nvSpPr>
          <p:cNvPr id="7" name="object 7">
            <a:extLst>
              <a:ext uri="{FF2B5EF4-FFF2-40B4-BE49-F238E27FC236}">
                <a16:creationId xmlns:a16="http://schemas.microsoft.com/office/drawing/2014/main" id="{EFADE2F1-C868-7576-8F7E-CA2127A1A54C}"/>
              </a:ext>
            </a:extLst>
          </p:cNvPr>
          <p:cNvSpPr txBox="1"/>
          <p:nvPr/>
        </p:nvSpPr>
        <p:spPr>
          <a:xfrm>
            <a:off x="543044" y="1962150"/>
            <a:ext cx="4932680" cy="967573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de-CH" sz="2000" b="1" dirty="0">
                <a:solidFill>
                  <a:srgbClr val="FFFFFF"/>
                </a:solidFill>
                <a:latin typeface="Arial"/>
                <a:cs typeface="Arial"/>
              </a:rPr>
              <a:t>Keynote</a:t>
            </a: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lang="de-CH" sz="1400" b="1" dirty="0">
                <a:solidFill>
                  <a:srgbClr val="FFFFFF"/>
                </a:solidFill>
                <a:latin typeface="Arial"/>
                <a:cs typeface="Arial"/>
              </a:rPr>
              <a:t>Selçuk </a:t>
            </a:r>
            <a:r>
              <a:rPr lang="de-CH" sz="1400" b="1" dirty="0" err="1">
                <a:solidFill>
                  <a:srgbClr val="FFFFFF"/>
                </a:solidFill>
                <a:latin typeface="Arial"/>
                <a:cs typeface="Arial"/>
              </a:rPr>
              <a:t>Boydak</a:t>
            </a:r>
            <a:br>
              <a:rPr lang="de-CH" sz="14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CH" sz="1400" dirty="0">
                <a:solidFill>
                  <a:schemeClr val="bg1"/>
                </a:solidFill>
                <a:latin typeface="Arial"/>
                <a:cs typeface="Arial"/>
              </a:rPr>
              <a:t>CEO und Gründer AI Business School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6AF2F0D-23C0-4603-07CE-6C957AC6642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25"/>
              </a:spcBef>
            </a:pPr>
            <a:r>
              <a:rPr dirty="0"/>
              <a:t>Seite</a:t>
            </a:r>
            <a:r>
              <a:rPr spc="-20" dirty="0"/>
              <a:t> </a:t>
            </a: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3C3A3EF-69DE-AC53-9CD2-862ECE28E5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7718" y="943805"/>
            <a:ext cx="7244682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13889" algn="l"/>
              </a:tabLst>
            </a:pPr>
            <a:r>
              <a:rPr lang="de-CH" spc="165" dirty="0"/>
              <a:t>DIE JAHRHUNDERT-HERAUSFORDERUNG</a:t>
            </a:r>
            <a:endParaRPr spc="160" dirty="0"/>
          </a:p>
        </p:txBody>
      </p:sp>
    </p:spTree>
    <p:extLst>
      <p:ext uri="{BB962C8B-B14F-4D97-AF65-F5344CB8AC3E}">
        <p14:creationId xmlns:p14="http://schemas.microsoft.com/office/powerpoint/2010/main" val="283902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n on Shopmonauten">
            <a:extLst>
              <a:ext uri="{FF2B5EF4-FFF2-40B4-BE49-F238E27FC236}">
                <a16:creationId xmlns:a16="http://schemas.microsoft.com/office/drawing/2014/main" id="{E4A0EA73-8FB1-4F52-B7BB-25A40ACF06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7588"/>
            <a:ext cx="9148964" cy="514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KA Gradient">
            <a:extLst>
              <a:ext uri="{FF2B5EF4-FFF2-40B4-BE49-F238E27FC236}">
                <a16:creationId xmlns:a16="http://schemas.microsoft.com/office/drawing/2014/main" id="{9B707516-C2B8-5B4A-8DD3-06B2CAB605F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32000">
                <a:srgbClr val="1D3C81">
                  <a:alpha val="80000"/>
                </a:srgbClr>
              </a:gs>
              <a:gs pos="100000">
                <a:srgbClr val="00B4D8">
                  <a:alpha val="44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de-DE" kern="1200" dirty="0">
              <a:solidFill>
                <a:prstClr val="white"/>
              </a:solidFill>
              <a:latin typeface="Montserrat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A6A40774-8793-4375-9738-9BB571C326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6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381" y="84746"/>
            <a:ext cx="2726382" cy="115050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6BFE64E-C953-4BCF-8EAA-F79CDC2C38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012" y="462372"/>
            <a:ext cx="3407974" cy="1438132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89419ED8-1AB2-8F94-32F5-FBE781315600}"/>
              </a:ext>
            </a:extLst>
          </p:cNvPr>
          <p:cNvSpPr txBox="1">
            <a:spLocks/>
          </p:cNvSpPr>
          <p:nvPr/>
        </p:nvSpPr>
        <p:spPr>
          <a:xfrm>
            <a:off x="385540" y="2342870"/>
            <a:ext cx="8372917" cy="3231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>
                <a:solidFill>
                  <a:srgbClr val="142C60"/>
                </a:solidFill>
                <a:latin typeface="Montserrat" panose="00000500000000000000" pitchFamily="2" charset="0"/>
                <a:ea typeface="+mn-ea"/>
                <a:cs typeface="+mj-cs"/>
              </a:defRPr>
            </a:lvl1pPr>
          </a:lstStyle>
          <a:p>
            <a:pPr algn="ctr" defTabSz="685800">
              <a:lnSpc>
                <a:spcPct val="100000"/>
              </a:lnSpc>
              <a:defRPr/>
            </a:pPr>
            <a:r>
              <a:rPr lang="en-GB" sz="2850" dirty="0">
                <a:solidFill>
                  <a:prstClr val="white"/>
                </a:solidFill>
              </a:rPr>
              <a:t>«</a:t>
            </a:r>
            <a:r>
              <a:rPr lang="de-DE" sz="2850" dirty="0">
                <a:solidFill>
                  <a:prstClr val="white"/>
                </a:solidFill>
              </a:rPr>
              <a:t>Die Jahrhundert-Herausforderung für</a:t>
            </a:r>
            <a:br>
              <a:rPr lang="de-DE" sz="2850" dirty="0">
                <a:solidFill>
                  <a:prstClr val="white"/>
                </a:solidFill>
              </a:rPr>
            </a:br>
            <a:r>
              <a:rPr lang="de-DE" sz="2850" dirty="0">
                <a:solidFill>
                  <a:prstClr val="white"/>
                </a:solidFill>
              </a:rPr>
              <a:t>HR-Leader und die Geschäftsführung</a:t>
            </a:r>
            <a:r>
              <a:rPr lang="en-GB" sz="2850" dirty="0">
                <a:solidFill>
                  <a:prstClr val="white"/>
                </a:solidFill>
              </a:rPr>
              <a:t>»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90B0203-ADD8-6B3D-2A06-0B88E84EF23F}"/>
              </a:ext>
            </a:extLst>
          </p:cNvPr>
          <p:cNvSpPr txBox="1"/>
          <p:nvPr/>
        </p:nvSpPr>
        <p:spPr>
          <a:xfrm>
            <a:off x="2795919" y="3751720"/>
            <a:ext cx="3552157" cy="301691"/>
          </a:xfrm>
          <a:prstGeom prst="rect">
            <a:avLst/>
          </a:prstGeom>
        </p:spPr>
        <p:txBody>
          <a:bodyPr vert="horz" wrap="square" lIns="0" tIns="70173" rIns="0" bIns="0" rtlCol="0" anchor="ctr" anchorCtr="0">
            <a:spAutoFit/>
          </a:bodyPr>
          <a:lstStyle/>
          <a:p>
            <a:pPr marL="6931" marR="2311" indent="-1444" algn="ctr" defTabSz="415820" rtl="0">
              <a:defRPr/>
            </a:pPr>
            <a:r>
              <a:rPr lang="de-DE" sz="1500" kern="1200" spc="39" dirty="0">
                <a:solidFill>
                  <a:srgbClr val="FFFFFF"/>
                </a:solidFill>
                <a:latin typeface="Montserrat" panose="00000500000000000000" pitchFamily="2" charset="0"/>
                <a:ea typeface="+mn-ea"/>
                <a:cs typeface="Bebas Neue Bold"/>
              </a:rPr>
              <a:t>Zug, 7. April 2025</a:t>
            </a:r>
          </a:p>
        </p:txBody>
      </p:sp>
    </p:spTree>
    <p:extLst>
      <p:ext uri="{BB962C8B-B14F-4D97-AF65-F5344CB8AC3E}">
        <p14:creationId xmlns:p14="http://schemas.microsoft.com/office/powerpoint/2010/main" val="420345994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9771E-9CAF-C507-6F28-04CEBBE3F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: obere Ecken abgerundet 21">
            <a:extLst>
              <a:ext uri="{FF2B5EF4-FFF2-40B4-BE49-F238E27FC236}">
                <a16:creationId xmlns:a16="http://schemas.microsoft.com/office/drawing/2014/main" id="{E0C21E19-55AC-C282-E246-78844299B725}"/>
              </a:ext>
            </a:extLst>
          </p:cNvPr>
          <p:cNvSpPr/>
          <p:nvPr/>
        </p:nvSpPr>
        <p:spPr>
          <a:xfrm rot="10800000">
            <a:off x="806371" y="1752420"/>
            <a:ext cx="3266999" cy="2386030"/>
          </a:xfrm>
          <a:prstGeom prst="round2SameRect">
            <a:avLst>
              <a:gd name="adj1" fmla="val 1088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54000" bIns="54000" rtlCol="0" anchor="ctr" anchorCtr="0"/>
          <a:lstStyle/>
          <a:p>
            <a:pPr algn="l" defTabSz="685800" rtl="0">
              <a:lnSpc>
                <a:spcPct val="110000"/>
              </a:lnSpc>
            </a:pPr>
            <a:endParaRPr lang="de-DE" sz="1275" kern="1200" dirty="0">
              <a:solidFill>
                <a:srgbClr val="142C60"/>
              </a:solidFill>
              <a:latin typeface="Montserrat"/>
            </a:endParaRPr>
          </a:p>
        </p:txBody>
      </p:sp>
      <p:sp>
        <p:nvSpPr>
          <p:cNvPr id="24" name="Rechteck: obere Ecken abgerundet 23">
            <a:extLst>
              <a:ext uri="{FF2B5EF4-FFF2-40B4-BE49-F238E27FC236}">
                <a16:creationId xmlns:a16="http://schemas.microsoft.com/office/drawing/2014/main" id="{7791C625-8C81-B3FF-D30C-3A3CF520FBF9}"/>
              </a:ext>
            </a:extLst>
          </p:cNvPr>
          <p:cNvSpPr/>
          <p:nvPr/>
        </p:nvSpPr>
        <p:spPr>
          <a:xfrm>
            <a:off x="806372" y="1581688"/>
            <a:ext cx="3267000" cy="376917"/>
          </a:xfrm>
          <a:prstGeom prst="round2SameRect">
            <a:avLst>
              <a:gd name="adj1" fmla="val 35530"/>
              <a:gd name="adj2" fmla="val 0"/>
            </a:avLst>
          </a:prstGeom>
          <a:solidFill>
            <a:srgbClr val="8FC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de-DE" sz="1350" kern="1200" dirty="0" err="1">
              <a:solidFill>
                <a:prstClr val="white"/>
              </a:solidFill>
              <a:latin typeface="Montserrat"/>
            </a:endParaRPr>
          </a:p>
        </p:txBody>
      </p:sp>
      <p:sp>
        <p:nvSpPr>
          <p:cNvPr id="23" name="Rechteck: obere Ecken abgerundet 22">
            <a:extLst>
              <a:ext uri="{FF2B5EF4-FFF2-40B4-BE49-F238E27FC236}">
                <a16:creationId xmlns:a16="http://schemas.microsoft.com/office/drawing/2014/main" id="{D1AF6D25-6989-486F-869F-3B099FFF4A2D}"/>
              </a:ext>
            </a:extLst>
          </p:cNvPr>
          <p:cNvSpPr/>
          <p:nvPr/>
        </p:nvSpPr>
        <p:spPr>
          <a:xfrm rot="10800000">
            <a:off x="4702135" y="1752420"/>
            <a:ext cx="3267000" cy="2386030"/>
          </a:xfrm>
          <a:prstGeom prst="round2SameRect">
            <a:avLst>
              <a:gd name="adj1" fmla="val 8508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54000" bIns="54000" rtlCol="0" anchor="ctr" anchorCtr="0"/>
          <a:lstStyle/>
          <a:p>
            <a:pPr algn="l" defTabSz="685800" rtl="0">
              <a:lnSpc>
                <a:spcPct val="110000"/>
              </a:lnSpc>
            </a:pPr>
            <a:endParaRPr lang="de-DE" sz="1275" kern="1200" dirty="0" err="1">
              <a:solidFill>
                <a:srgbClr val="142C60"/>
              </a:solidFill>
              <a:latin typeface="Montserra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5CB1A8-EB24-76CC-B9F8-3C5680206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GenAI has democratized the use of AI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B65CDD7-4E69-EB74-13D3-57153753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B95CCAFC-E85B-43D8-9B75-69E182C4C637}" type="slidenum">
              <a:rPr lang="en-GB" kern="120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pPr defTabSz="685800" rtl="0"/>
              <a:t>6</a:t>
            </a:fld>
            <a:endParaRPr lang="en-GB" kern="1200" dirty="0">
              <a:solidFill>
                <a:srgbClr val="142C6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4EF840B-281E-DB4A-B6A7-AFB2F2F74DBA}"/>
              </a:ext>
            </a:extLst>
          </p:cNvPr>
          <p:cNvSpPr txBox="1"/>
          <p:nvPr/>
        </p:nvSpPr>
        <p:spPr>
          <a:xfrm>
            <a:off x="990515" y="2143138"/>
            <a:ext cx="2953263" cy="10656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de-DE"/>
            </a:defPPr>
            <a:lvl1pPr marL="209550" indent="-20955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1pPr>
          </a:lstStyle>
          <a:p>
            <a:pPr marL="0" indent="0" algn="l" defTabSz="685800" rtl="0">
              <a:spcBef>
                <a:spcPts val="450"/>
              </a:spcBef>
              <a:buClr>
                <a:srgbClr val="0096C7"/>
              </a:buClr>
              <a:buNone/>
            </a:pPr>
            <a:r>
              <a:rPr lang="en-GB" sz="1275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Classic AI solutions like machine and deep learning were primarily designed and operated by highly specialized experts like data scientists and ML engineers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098CDF02-30B0-320D-CD00-7DAB649C5749}"/>
              </a:ext>
            </a:extLst>
          </p:cNvPr>
          <p:cNvSpPr txBox="1"/>
          <p:nvPr/>
        </p:nvSpPr>
        <p:spPr>
          <a:xfrm>
            <a:off x="4938355" y="2143138"/>
            <a:ext cx="2897108" cy="18413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de-DE"/>
            </a:defPPr>
            <a:lvl1pPr marL="209550" indent="-20955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/>
            </a:lvl1pPr>
          </a:lstStyle>
          <a:p>
            <a:pPr marL="0" indent="0" algn="l" defTabSz="685800" rtl="0">
              <a:spcBef>
                <a:spcPts val="450"/>
              </a:spcBef>
              <a:buClr>
                <a:srgbClr val="0096C7"/>
              </a:buClr>
              <a:buNone/>
            </a:pPr>
            <a:r>
              <a:rPr lang="en-GB" sz="1275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Powerful AI solutions have become literally accessible for everyone in both dimensions:</a:t>
            </a:r>
          </a:p>
          <a:p>
            <a:pPr marL="311944" indent="-182166" algn="l" defTabSz="685800" rtl="0">
              <a:spcBef>
                <a:spcPts val="450"/>
              </a:spcBef>
              <a:buClr>
                <a:srgbClr val="0096C7"/>
              </a:buClr>
              <a:buFont typeface="Symbol" panose="05050102010706020507" pitchFamily="18" charset="2"/>
              <a:buChar char="-"/>
            </a:pPr>
            <a:r>
              <a:rPr lang="en-GB" sz="1275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direct practical use of standard AI tools</a:t>
            </a:r>
          </a:p>
          <a:p>
            <a:pPr marL="311944" indent="-182166" algn="l" defTabSz="685800" rtl="0">
              <a:spcBef>
                <a:spcPts val="450"/>
              </a:spcBef>
              <a:buClr>
                <a:srgbClr val="0096C7"/>
              </a:buClr>
              <a:buFont typeface="Symbol" panose="05050102010706020507" pitchFamily="18" charset="2"/>
              <a:buChar char="-"/>
            </a:pPr>
            <a:r>
              <a:rPr lang="en-GB" sz="1275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creation of bespoke AI solutions based on modern </a:t>
            </a:r>
            <a:br>
              <a:rPr lang="en-GB" sz="1275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</a:br>
            <a:r>
              <a:rPr lang="en-GB" sz="1275" kern="1200" dirty="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t>no-code tools</a:t>
            </a:r>
          </a:p>
        </p:txBody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1254D1FB-08E9-1AA8-D3CF-EB961E2CD590}"/>
              </a:ext>
            </a:extLst>
          </p:cNvPr>
          <p:cNvSpPr/>
          <p:nvPr/>
        </p:nvSpPr>
        <p:spPr>
          <a:xfrm>
            <a:off x="882572" y="1579467"/>
            <a:ext cx="3267000" cy="40199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rtl="0"/>
            <a:r>
              <a:rPr lang="en-GB" sz="1350" b="1" kern="1200" dirty="0">
                <a:solidFill>
                  <a:srgbClr val="142C60"/>
                </a:solidFill>
                <a:latin typeface="Montserrat"/>
              </a:rPr>
              <a:t>Before GenAI</a:t>
            </a:r>
          </a:p>
        </p:txBody>
      </p:sp>
      <p:sp>
        <p:nvSpPr>
          <p:cNvPr id="25" name="Rechteck: obere Ecken abgerundet 24">
            <a:extLst>
              <a:ext uri="{FF2B5EF4-FFF2-40B4-BE49-F238E27FC236}">
                <a16:creationId xmlns:a16="http://schemas.microsoft.com/office/drawing/2014/main" id="{8A2480F4-0228-C405-8945-F3854FD75D8B}"/>
              </a:ext>
            </a:extLst>
          </p:cNvPr>
          <p:cNvSpPr/>
          <p:nvPr/>
        </p:nvSpPr>
        <p:spPr>
          <a:xfrm>
            <a:off x="4702135" y="1581688"/>
            <a:ext cx="3267000" cy="376917"/>
          </a:xfrm>
          <a:prstGeom prst="round2SameRect">
            <a:avLst>
              <a:gd name="adj1" fmla="val 35530"/>
              <a:gd name="adj2" fmla="val 0"/>
            </a:avLst>
          </a:prstGeom>
          <a:solidFill>
            <a:srgbClr val="8FC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rtl="0"/>
            <a:endParaRPr lang="de-DE" sz="1350" kern="1200" dirty="0" err="1">
              <a:solidFill>
                <a:srgbClr val="142C60"/>
              </a:solidFill>
              <a:latin typeface="Montserrat"/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8AE74257-D910-7793-51A7-8ABBF953E7A9}"/>
              </a:ext>
            </a:extLst>
          </p:cNvPr>
          <p:cNvSpPr/>
          <p:nvPr/>
        </p:nvSpPr>
        <p:spPr>
          <a:xfrm>
            <a:off x="4778335" y="1579467"/>
            <a:ext cx="3267000" cy="40199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rtl="0"/>
            <a:r>
              <a:rPr lang="en-GB" sz="1350" b="1" kern="1200" dirty="0">
                <a:solidFill>
                  <a:srgbClr val="142C60"/>
                </a:solidFill>
                <a:latin typeface="Montserrat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1401601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3" grpId="0" animBg="1"/>
      <p:bldP spid="20" grpId="0"/>
      <p:bldP spid="30" grpId="0"/>
      <p:bldP spid="19" grpId="0"/>
      <p:bldP spid="25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D577DC6-1168-C57F-F84C-AAD887C3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/>
            <a:fld id="{B95CCAFC-E85B-43D8-9B75-69E182C4C637}" type="slidenum">
              <a:rPr lang="de-DE" kern="120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pPr defTabSz="685800" rtl="0"/>
              <a:t>7</a:t>
            </a:fld>
            <a:endParaRPr lang="de-DE" kern="1200">
              <a:solidFill>
                <a:srgbClr val="142C6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E4EE390-AEF9-B981-93BB-C38F557BD33F}"/>
              </a:ext>
            </a:extLst>
          </p:cNvPr>
          <p:cNvSpPr txBox="1">
            <a:spLocks/>
          </p:cNvSpPr>
          <p:nvPr/>
        </p:nvSpPr>
        <p:spPr>
          <a:xfrm>
            <a:off x="378000" y="351001"/>
            <a:ext cx="5043666" cy="323165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i="0" kern="1200">
                <a:solidFill>
                  <a:srgbClr val="142C60"/>
                </a:solidFill>
                <a:latin typeface="Montserrat" panose="00000500000000000000" pitchFamily="2" charset="0"/>
                <a:ea typeface="+mn-ea"/>
                <a:cs typeface="+mj-cs"/>
              </a:defRPr>
            </a:lvl1pPr>
          </a:lstStyle>
          <a:p>
            <a:pPr defTabSz="685800">
              <a:lnSpc>
                <a:spcPct val="100000"/>
              </a:lnSpc>
            </a:pPr>
            <a:r>
              <a:rPr lang="en-GB" sz="2100"/>
              <a:t>Text-to-action and prompting </a:t>
            </a:r>
            <a:endParaRPr lang="en-GB" sz="2100" dirty="0"/>
          </a:p>
        </p:txBody>
      </p:sp>
      <p:sp>
        <p:nvSpPr>
          <p:cNvPr id="4" name="Rechteck: obere Ecken abgerundet 3">
            <a:extLst>
              <a:ext uri="{FF2B5EF4-FFF2-40B4-BE49-F238E27FC236}">
                <a16:creationId xmlns:a16="http://schemas.microsoft.com/office/drawing/2014/main" id="{83F637DB-215F-5E2F-2DF0-7C174686FB9C}"/>
              </a:ext>
            </a:extLst>
          </p:cNvPr>
          <p:cNvSpPr/>
          <p:nvPr/>
        </p:nvSpPr>
        <p:spPr>
          <a:xfrm rot="10800000">
            <a:off x="714656" y="1375339"/>
            <a:ext cx="1724479" cy="1525417"/>
          </a:xfrm>
          <a:prstGeom prst="round2SameRect">
            <a:avLst>
              <a:gd name="adj1" fmla="val 10244"/>
              <a:gd name="adj2" fmla="val 12916"/>
            </a:avLst>
          </a:prstGeom>
          <a:solidFill>
            <a:schemeClr val="bg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rtl="0"/>
            <a:endParaRPr lang="de-DE" sz="1200" kern="1200" dirty="0">
              <a:solidFill>
                <a:srgbClr val="0096C7"/>
              </a:solidFill>
              <a:latin typeface="Montserra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0BB5224-EB2F-63F5-FA39-42C3C71683BD}"/>
              </a:ext>
            </a:extLst>
          </p:cNvPr>
          <p:cNvSpPr txBox="1"/>
          <p:nvPr/>
        </p:nvSpPr>
        <p:spPr>
          <a:xfrm>
            <a:off x="714657" y="1848919"/>
            <a:ext cx="1724480" cy="89967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685800" rtl="0">
              <a:lnSpc>
                <a:spcPct val="110000"/>
              </a:lnSpc>
              <a:spcBef>
                <a:spcPts val="600"/>
              </a:spcBef>
              <a:buClr>
                <a:srgbClr val="0096C7"/>
              </a:buClr>
            </a:pPr>
            <a:r>
              <a:rPr lang="en-GB" sz="15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Text</a:t>
            </a:r>
          </a:p>
          <a:p>
            <a:pPr algn="ctr" defTabSz="685800" rtl="0">
              <a:lnSpc>
                <a:spcPct val="110000"/>
              </a:lnSpc>
              <a:spcBef>
                <a:spcPts val="600"/>
              </a:spcBef>
              <a:buClr>
                <a:srgbClr val="0096C7"/>
              </a:buClr>
            </a:pPr>
            <a:r>
              <a:rPr lang="en-GB" sz="15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generation </a:t>
            </a:r>
          </a:p>
          <a:p>
            <a:pPr marL="133350" indent="-133350" algn="ctr" defTabSz="685800" rtl="0">
              <a:lnSpc>
                <a:spcPct val="110000"/>
              </a:lnSpc>
              <a:spcBef>
                <a:spcPts val="600"/>
              </a:spcBef>
              <a:buClr>
                <a:srgbClr val="0096C7"/>
              </a:buClr>
              <a:buFont typeface="Arial" panose="020B0604020202020204" pitchFamily="34" charset="0"/>
              <a:buChar char="•"/>
            </a:pPr>
            <a:endParaRPr lang="en-GB" sz="1500" b="1" kern="1200" dirty="0">
              <a:solidFill>
                <a:prstClr val="white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6" name="Rechteck: obere Ecken abgerundet 5">
            <a:extLst>
              <a:ext uri="{FF2B5EF4-FFF2-40B4-BE49-F238E27FC236}">
                <a16:creationId xmlns:a16="http://schemas.microsoft.com/office/drawing/2014/main" id="{41CE575E-A2BF-C94E-5FD7-5026393E8409}"/>
              </a:ext>
            </a:extLst>
          </p:cNvPr>
          <p:cNvSpPr/>
          <p:nvPr/>
        </p:nvSpPr>
        <p:spPr>
          <a:xfrm rot="10800000">
            <a:off x="2799647" y="1375339"/>
            <a:ext cx="1724479" cy="1525417"/>
          </a:xfrm>
          <a:prstGeom prst="round2SameRect">
            <a:avLst>
              <a:gd name="adj1" fmla="val 10244"/>
              <a:gd name="adj2" fmla="val 12916"/>
            </a:avLst>
          </a:prstGeom>
          <a:solidFill>
            <a:schemeClr val="bg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rtl="0"/>
            <a:endParaRPr lang="de-DE" sz="1200" kern="1200" dirty="0">
              <a:solidFill>
                <a:srgbClr val="0096C7"/>
              </a:solidFill>
              <a:latin typeface="Montserrat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0525711-E0A6-9D7F-D58E-36633E9740AD}"/>
              </a:ext>
            </a:extLst>
          </p:cNvPr>
          <p:cNvSpPr txBox="1"/>
          <p:nvPr/>
        </p:nvSpPr>
        <p:spPr>
          <a:xfrm>
            <a:off x="2799648" y="1848919"/>
            <a:ext cx="1724480" cy="4918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685800" rtl="0">
              <a:lnSpc>
                <a:spcPct val="110000"/>
              </a:lnSpc>
              <a:spcBef>
                <a:spcPts val="600"/>
              </a:spcBef>
              <a:buClr>
                <a:srgbClr val="0096C7"/>
              </a:buClr>
            </a:pPr>
            <a:r>
              <a:rPr lang="en-GB" sz="15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Image</a:t>
            </a:r>
            <a:br>
              <a:rPr lang="en-GB" sz="15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</a:br>
            <a:r>
              <a:rPr lang="en-GB" sz="15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creation</a:t>
            </a:r>
          </a:p>
        </p:txBody>
      </p:sp>
      <p:sp>
        <p:nvSpPr>
          <p:cNvPr id="8" name="Rechteck: obere Ecken abgerundet 7">
            <a:extLst>
              <a:ext uri="{FF2B5EF4-FFF2-40B4-BE49-F238E27FC236}">
                <a16:creationId xmlns:a16="http://schemas.microsoft.com/office/drawing/2014/main" id="{0D563103-7829-15F2-6AB4-AEF3E0B76F47}"/>
              </a:ext>
            </a:extLst>
          </p:cNvPr>
          <p:cNvSpPr/>
          <p:nvPr/>
        </p:nvSpPr>
        <p:spPr>
          <a:xfrm rot="10800000">
            <a:off x="4872813" y="1375339"/>
            <a:ext cx="1724479" cy="1525417"/>
          </a:xfrm>
          <a:prstGeom prst="round2SameRect">
            <a:avLst>
              <a:gd name="adj1" fmla="val 10244"/>
              <a:gd name="adj2" fmla="val 12916"/>
            </a:avLst>
          </a:prstGeom>
          <a:solidFill>
            <a:schemeClr val="bg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rtl="0"/>
            <a:endParaRPr lang="de-DE" sz="1200" kern="1200" dirty="0">
              <a:solidFill>
                <a:srgbClr val="0096C7"/>
              </a:solidFill>
              <a:latin typeface="Montserrat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1E44EFC-F012-0BAC-FFE8-F4CB71AC16FA}"/>
              </a:ext>
            </a:extLst>
          </p:cNvPr>
          <p:cNvSpPr txBox="1"/>
          <p:nvPr/>
        </p:nvSpPr>
        <p:spPr>
          <a:xfrm>
            <a:off x="4872814" y="1848919"/>
            <a:ext cx="1724480" cy="10766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685800" rtl="0">
              <a:lnSpc>
                <a:spcPct val="110000"/>
              </a:lnSpc>
              <a:spcBef>
                <a:spcPts val="600"/>
              </a:spcBef>
              <a:buClr>
                <a:srgbClr val="0096C7"/>
              </a:buClr>
            </a:pPr>
            <a:r>
              <a:rPr lang="en-GB" sz="15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Video</a:t>
            </a:r>
            <a:br>
              <a:rPr lang="en-GB" sz="15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</a:br>
            <a:r>
              <a:rPr lang="en-GB" sz="15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creation</a:t>
            </a:r>
          </a:p>
          <a:p>
            <a:pPr algn="ctr" defTabSz="685800" rtl="0">
              <a:lnSpc>
                <a:spcPct val="110000"/>
              </a:lnSpc>
              <a:spcBef>
                <a:spcPts val="600"/>
              </a:spcBef>
              <a:buClr>
                <a:srgbClr val="0096C7"/>
              </a:buClr>
            </a:pPr>
            <a:br>
              <a:rPr lang="en-GB" sz="15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</a:br>
            <a:endParaRPr lang="en-GB" sz="1500" b="1" kern="1200" dirty="0">
              <a:solidFill>
                <a:prstClr val="white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10" name="Rechteck: obere Ecken abgerundet 9">
            <a:extLst>
              <a:ext uri="{FF2B5EF4-FFF2-40B4-BE49-F238E27FC236}">
                <a16:creationId xmlns:a16="http://schemas.microsoft.com/office/drawing/2014/main" id="{858ABEA8-D86A-481B-22C9-B4F8E26F3186}"/>
              </a:ext>
            </a:extLst>
          </p:cNvPr>
          <p:cNvSpPr/>
          <p:nvPr/>
        </p:nvSpPr>
        <p:spPr>
          <a:xfrm rot="10800000">
            <a:off x="6945977" y="1343910"/>
            <a:ext cx="1724479" cy="1525417"/>
          </a:xfrm>
          <a:prstGeom prst="round2SameRect">
            <a:avLst>
              <a:gd name="adj1" fmla="val 10244"/>
              <a:gd name="adj2" fmla="val 12916"/>
            </a:avLst>
          </a:prstGeom>
          <a:solidFill>
            <a:schemeClr val="bg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rtl="0"/>
            <a:endParaRPr lang="de-DE" sz="1200" kern="1200" dirty="0">
              <a:solidFill>
                <a:srgbClr val="0096C7"/>
              </a:solidFill>
              <a:latin typeface="Montserrat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05D083A-FBB4-C993-8D29-7A370A9AD933}"/>
              </a:ext>
            </a:extLst>
          </p:cNvPr>
          <p:cNvSpPr txBox="1"/>
          <p:nvPr/>
        </p:nvSpPr>
        <p:spPr>
          <a:xfrm>
            <a:off x="6945978" y="1817490"/>
            <a:ext cx="1724480" cy="4918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685800" rtl="0">
              <a:lnSpc>
                <a:spcPct val="110000"/>
              </a:lnSpc>
              <a:spcBef>
                <a:spcPts val="600"/>
              </a:spcBef>
              <a:buClr>
                <a:srgbClr val="0096C7"/>
              </a:buClr>
            </a:pPr>
            <a:r>
              <a:rPr lang="en-GB" sz="15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Code</a:t>
            </a:r>
            <a:br>
              <a:rPr lang="en-GB" sz="15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</a:br>
            <a:r>
              <a:rPr lang="en-GB" sz="15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generation</a:t>
            </a:r>
          </a:p>
        </p:txBody>
      </p:sp>
      <p:sp>
        <p:nvSpPr>
          <p:cNvPr id="12" name="Rechteck: obere Ecken abgerundet 11">
            <a:extLst>
              <a:ext uri="{FF2B5EF4-FFF2-40B4-BE49-F238E27FC236}">
                <a16:creationId xmlns:a16="http://schemas.microsoft.com/office/drawing/2014/main" id="{1B127F56-2B47-46E8-F5D8-11B3775B8A69}"/>
              </a:ext>
            </a:extLst>
          </p:cNvPr>
          <p:cNvSpPr/>
          <p:nvPr/>
        </p:nvSpPr>
        <p:spPr>
          <a:xfrm rot="10800000">
            <a:off x="1778829" y="3231613"/>
            <a:ext cx="1724479" cy="1525417"/>
          </a:xfrm>
          <a:prstGeom prst="round2SameRect">
            <a:avLst>
              <a:gd name="adj1" fmla="val 10244"/>
              <a:gd name="adj2" fmla="val 12916"/>
            </a:avLst>
          </a:prstGeom>
          <a:solidFill>
            <a:schemeClr val="bg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rtl="0"/>
            <a:endParaRPr lang="de-DE" sz="1200" kern="1200" dirty="0">
              <a:solidFill>
                <a:srgbClr val="0096C7"/>
              </a:solidFill>
              <a:latin typeface="Montserrat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8E6EE8E-275A-0AA8-ED49-F3E0EE345791}"/>
              </a:ext>
            </a:extLst>
          </p:cNvPr>
          <p:cNvSpPr txBox="1"/>
          <p:nvPr/>
        </p:nvSpPr>
        <p:spPr>
          <a:xfrm>
            <a:off x="1778830" y="3705193"/>
            <a:ext cx="1724480" cy="822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685800" rtl="0">
              <a:lnSpc>
                <a:spcPct val="110000"/>
              </a:lnSpc>
              <a:spcBef>
                <a:spcPts val="600"/>
              </a:spcBef>
              <a:buClr>
                <a:srgbClr val="0096C7"/>
              </a:buClr>
            </a:pPr>
            <a:r>
              <a:rPr lang="en-GB" sz="15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Speech</a:t>
            </a:r>
            <a:br>
              <a:rPr lang="en-GB" sz="15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</a:br>
            <a:r>
              <a:rPr lang="en-GB" sz="15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generation</a:t>
            </a:r>
          </a:p>
          <a:p>
            <a:pPr marL="133350" indent="-133350" algn="ctr" defTabSz="685800" rtl="0">
              <a:lnSpc>
                <a:spcPct val="110000"/>
              </a:lnSpc>
              <a:spcBef>
                <a:spcPts val="600"/>
              </a:spcBef>
              <a:buClr>
                <a:srgbClr val="0096C7"/>
              </a:buClr>
              <a:buFont typeface="Arial" panose="020B0604020202020204" pitchFamily="34" charset="0"/>
              <a:buChar char="•"/>
            </a:pPr>
            <a:endParaRPr lang="en-GB" sz="1500" b="1" kern="1200" dirty="0">
              <a:solidFill>
                <a:prstClr val="white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14" name="Rechteck: obere Ecken abgerundet 13">
            <a:extLst>
              <a:ext uri="{FF2B5EF4-FFF2-40B4-BE49-F238E27FC236}">
                <a16:creationId xmlns:a16="http://schemas.microsoft.com/office/drawing/2014/main" id="{E7D77520-9681-BDF1-B830-D237B3256A13}"/>
              </a:ext>
            </a:extLst>
          </p:cNvPr>
          <p:cNvSpPr/>
          <p:nvPr/>
        </p:nvSpPr>
        <p:spPr>
          <a:xfrm rot="10800000">
            <a:off x="3851995" y="3231613"/>
            <a:ext cx="1724479" cy="1525417"/>
          </a:xfrm>
          <a:prstGeom prst="round2SameRect">
            <a:avLst>
              <a:gd name="adj1" fmla="val 10244"/>
              <a:gd name="adj2" fmla="val 12916"/>
            </a:avLst>
          </a:prstGeom>
          <a:solidFill>
            <a:schemeClr val="bg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rtl="0"/>
            <a:endParaRPr lang="de-DE" sz="1200" kern="1200" dirty="0">
              <a:solidFill>
                <a:srgbClr val="0096C7"/>
              </a:solidFill>
              <a:latin typeface="Montserrat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0462370-95C6-3CAE-C495-F2E534AB6E58}"/>
              </a:ext>
            </a:extLst>
          </p:cNvPr>
          <p:cNvSpPr txBox="1"/>
          <p:nvPr/>
        </p:nvSpPr>
        <p:spPr>
          <a:xfrm>
            <a:off x="3851996" y="3705193"/>
            <a:ext cx="1724480" cy="4918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685800" rtl="0">
              <a:lnSpc>
                <a:spcPct val="110000"/>
              </a:lnSpc>
              <a:spcBef>
                <a:spcPts val="600"/>
              </a:spcBef>
              <a:buClr>
                <a:srgbClr val="0096C7"/>
              </a:buClr>
            </a:pPr>
            <a:r>
              <a:rPr lang="en-GB" sz="15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Sound</a:t>
            </a:r>
            <a:br>
              <a:rPr lang="en-GB" sz="15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</a:br>
            <a:r>
              <a:rPr lang="en-GB" sz="15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generation</a:t>
            </a:r>
          </a:p>
        </p:txBody>
      </p:sp>
      <p:sp>
        <p:nvSpPr>
          <p:cNvPr id="16" name="Rechteck: obere Ecken abgerundet 15">
            <a:extLst>
              <a:ext uri="{FF2B5EF4-FFF2-40B4-BE49-F238E27FC236}">
                <a16:creationId xmlns:a16="http://schemas.microsoft.com/office/drawing/2014/main" id="{C9DFF8F6-0228-1E03-5943-5F7F24BFBB19}"/>
              </a:ext>
            </a:extLst>
          </p:cNvPr>
          <p:cNvSpPr/>
          <p:nvPr/>
        </p:nvSpPr>
        <p:spPr>
          <a:xfrm rot="10800000">
            <a:off x="5925159" y="3200184"/>
            <a:ext cx="1724479" cy="1525417"/>
          </a:xfrm>
          <a:prstGeom prst="round2SameRect">
            <a:avLst>
              <a:gd name="adj1" fmla="val 10244"/>
              <a:gd name="adj2" fmla="val 12916"/>
            </a:avLst>
          </a:prstGeom>
          <a:solidFill>
            <a:schemeClr val="bg2">
              <a:lumMod val="7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685800" rtl="0"/>
            <a:endParaRPr lang="de-DE" sz="1200" kern="1200" dirty="0">
              <a:solidFill>
                <a:srgbClr val="0096C7"/>
              </a:solidFill>
              <a:latin typeface="Montserrat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E588837-48F0-0808-7E03-C2C622C9573B}"/>
              </a:ext>
            </a:extLst>
          </p:cNvPr>
          <p:cNvSpPr txBox="1"/>
          <p:nvPr/>
        </p:nvSpPr>
        <p:spPr>
          <a:xfrm>
            <a:off x="5925160" y="3673764"/>
            <a:ext cx="1724480" cy="4918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685800" rtl="0">
              <a:lnSpc>
                <a:spcPct val="110000"/>
              </a:lnSpc>
              <a:spcBef>
                <a:spcPts val="600"/>
              </a:spcBef>
              <a:buClr>
                <a:srgbClr val="0096C7"/>
              </a:buClr>
            </a:pPr>
            <a:br>
              <a:rPr lang="en-GB" sz="15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</a:br>
            <a:r>
              <a:rPr lang="en-GB" sz="1500" b="1" kern="1200" dirty="0">
                <a:solidFill>
                  <a:prstClr val="white"/>
                </a:solidFill>
                <a:latin typeface="Montserrat"/>
                <a:ea typeface="+mn-ea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766280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0037C-2CBA-A9C6-282A-165285411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0F3CEAE-6809-CC92-CF68-A0376405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>
              <a:defRPr/>
            </a:pPr>
            <a:fld id="{B95CCAFC-E85B-43D8-9B75-69E182C4C637}" type="slidenum">
              <a:rPr lang="de-DE" kern="120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pPr defTabSz="685800" rtl="0">
                <a:defRPr/>
              </a:pPr>
              <a:t>8</a:t>
            </a:fld>
            <a:endParaRPr lang="de-DE" kern="1200">
              <a:solidFill>
                <a:srgbClr val="142C6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349C6B9-D7A5-DC97-687C-D495404C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26" y="351000"/>
            <a:ext cx="7162035" cy="290849"/>
          </a:xfrm>
        </p:spPr>
        <p:txBody>
          <a:bodyPr/>
          <a:lstStyle/>
          <a:p>
            <a:r>
              <a:rPr lang="de-DE" dirty="0"/>
              <a:t>Technology </a:t>
            </a:r>
            <a:r>
              <a:rPr lang="de-DE" dirty="0" err="1"/>
              <a:t>innovation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unprecedented</a:t>
            </a:r>
            <a:r>
              <a:rPr lang="de-DE" dirty="0"/>
              <a:t> </a:t>
            </a:r>
            <a:r>
              <a:rPr lang="de-DE" dirty="0" err="1"/>
              <a:t>speed</a:t>
            </a:r>
            <a:endParaRPr lang="en-GB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222EA58-4D45-B7DD-435C-B0733EE06B93}"/>
              </a:ext>
            </a:extLst>
          </p:cNvPr>
          <p:cNvCxnSpPr>
            <a:cxnSpLocks/>
          </p:cNvCxnSpPr>
          <p:nvPr/>
        </p:nvCxnSpPr>
        <p:spPr>
          <a:xfrm rot="-60000" flipV="1">
            <a:off x="531579" y="3723140"/>
            <a:ext cx="794494" cy="320495"/>
          </a:xfrm>
          <a:prstGeom prst="straightConnector1">
            <a:avLst/>
          </a:prstGeom>
          <a:ln w="38100" cap="rnd">
            <a:solidFill>
              <a:schemeClr val="bg1"/>
            </a:solidFill>
            <a:prstDash val="sysDot"/>
            <a:tailEnd type="non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99FC13A0-51E7-577D-A000-94A321071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6106" y="1785980"/>
            <a:ext cx="540000" cy="540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55643AF-984A-3F3F-FAA2-F6049BB22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8949" y="1177365"/>
            <a:ext cx="648000" cy="648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026B693-32EE-7A27-C1AF-06AB43316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4269" y="2438530"/>
            <a:ext cx="540000" cy="54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A2532A9-0166-DB22-6056-E60D4ECC71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79921" y="3065978"/>
            <a:ext cx="504000" cy="5040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3D501C6-17BC-3859-D7DF-BEF7731690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5599" y="3661970"/>
            <a:ext cx="540000" cy="54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A96E077B-58DB-AA05-2AA8-8F48385E05DB}"/>
              </a:ext>
            </a:extLst>
          </p:cNvPr>
          <p:cNvSpPr txBox="1"/>
          <p:nvPr/>
        </p:nvSpPr>
        <p:spPr>
          <a:xfrm>
            <a:off x="856832" y="4284978"/>
            <a:ext cx="785793" cy="34624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l" defTabSz="685800" rtl="0">
              <a:defRPr/>
            </a:pPr>
            <a:r>
              <a:rPr lang="en-GB" sz="1650" kern="1200" dirty="0">
                <a:solidFill>
                  <a:srgbClr val="1A397B"/>
                </a:solidFill>
                <a:latin typeface="Montserrat"/>
                <a:ea typeface="+mn-ea"/>
                <a:cs typeface="+mn-cs"/>
              </a:rPr>
              <a:t>LLM’s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247A46E-872D-6B42-C71A-81138EFE1C2A}"/>
              </a:ext>
            </a:extLst>
          </p:cNvPr>
          <p:cNvSpPr txBox="1"/>
          <p:nvPr/>
        </p:nvSpPr>
        <p:spPr>
          <a:xfrm>
            <a:off x="2078498" y="3728898"/>
            <a:ext cx="1430200" cy="34624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 defTabSz="685800" rtl="0">
              <a:defRPr/>
            </a:pPr>
            <a:r>
              <a:rPr lang="en-GB" sz="1650" kern="1200" dirty="0">
                <a:solidFill>
                  <a:srgbClr val="1A397B"/>
                </a:solidFill>
                <a:latin typeface="Montserrat"/>
                <a:ea typeface="+mn-ea"/>
                <a:cs typeface="+mn-cs"/>
              </a:rPr>
              <a:t>AI Chatbots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55CCAB0-0123-4364-FD7E-4A728B287A8E}"/>
              </a:ext>
            </a:extLst>
          </p:cNvPr>
          <p:cNvSpPr txBox="1"/>
          <p:nvPr/>
        </p:nvSpPr>
        <p:spPr>
          <a:xfrm>
            <a:off x="3532213" y="3027191"/>
            <a:ext cx="1317990" cy="6001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 defTabSz="685800" rtl="0">
              <a:defRPr/>
            </a:pPr>
            <a:r>
              <a:rPr lang="en-GB" sz="1650" kern="1200" dirty="0">
                <a:solidFill>
                  <a:srgbClr val="1A397B"/>
                </a:solidFill>
                <a:latin typeface="Montserrat"/>
                <a:ea typeface="+mn-ea"/>
                <a:cs typeface="+mn-cs"/>
              </a:rPr>
              <a:t>Agentic </a:t>
            </a:r>
            <a:br>
              <a:rPr lang="en-GB" sz="1650" kern="1200" dirty="0">
                <a:solidFill>
                  <a:srgbClr val="1A397B"/>
                </a:solidFill>
                <a:latin typeface="Montserrat"/>
                <a:ea typeface="+mn-ea"/>
                <a:cs typeface="+mn-cs"/>
              </a:rPr>
            </a:br>
            <a:r>
              <a:rPr lang="en-GB" sz="1650" kern="1200" dirty="0">
                <a:solidFill>
                  <a:srgbClr val="1A397B"/>
                </a:solidFill>
                <a:latin typeface="Montserrat"/>
                <a:ea typeface="+mn-ea"/>
                <a:cs typeface="+mn-cs"/>
              </a:rPr>
              <a:t>Workflows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2CF0E84-25AF-E951-9D9A-E4892E1A7F32}"/>
              </a:ext>
            </a:extLst>
          </p:cNvPr>
          <p:cNvSpPr txBox="1"/>
          <p:nvPr/>
        </p:nvSpPr>
        <p:spPr>
          <a:xfrm>
            <a:off x="6443227" y="1811531"/>
            <a:ext cx="1039067" cy="6001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 defTabSz="685800" rtl="0">
              <a:defRPr/>
            </a:pPr>
            <a:r>
              <a:rPr lang="en-GB" sz="1650" kern="1200" dirty="0">
                <a:solidFill>
                  <a:srgbClr val="1A397B"/>
                </a:solidFill>
                <a:latin typeface="Montserrat"/>
                <a:ea typeface="+mn-ea"/>
                <a:cs typeface="+mn-cs"/>
              </a:rPr>
              <a:t>Agent</a:t>
            </a:r>
          </a:p>
          <a:p>
            <a:pPr algn="l" defTabSz="685800" rtl="0">
              <a:defRPr/>
            </a:pPr>
            <a:r>
              <a:rPr lang="en-GB" sz="1650" kern="1200" dirty="0">
                <a:solidFill>
                  <a:srgbClr val="1A397B"/>
                </a:solidFill>
                <a:latin typeface="Montserrat"/>
                <a:ea typeface="+mn-ea"/>
                <a:cs typeface="+mn-cs"/>
              </a:rPr>
              <a:t>Swarms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F022EBF-3935-AD26-13E6-A519CEE05300}"/>
              </a:ext>
            </a:extLst>
          </p:cNvPr>
          <p:cNvSpPr txBox="1"/>
          <p:nvPr/>
        </p:nvSpPr>
        <p:spPr>
          <a:xfrm>
            <a:off x="4917758" y="2416667"/>
            <a:ext cx="1635384" cy="60016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l" defTabSz="685800" rtl="0">
              <a:defRPr/>
            </a:pPr>
            <a:r>
              <a:rPr lang="en-GB" sz="1650" kern="1200" dirty="0">
                <a:solidFill>
                  <a:srgbClr val="1A397B"/>
                </a:solidFill>
                <a:latin typeface="Montserrat"/>
                <a:ea typeface="+mn-ea"/>
                <a:cs typeface="+mn-cs"/>
              </a:rPr>
              <a:t>Autonomous </a:t>
            </a:r>
            <a:br>
              <a:rPr lang="en-GB" sz="1650" kern="1200" dirty="0">
                <a:solidFill>
                  <a:srgbClr val="1A397B"/>
                </a:solidFill>
                <a:latin typeface="Montserrat"/>
                <a:ea typeface="+mn-ea"/>
                <a:cs typeface="+mn-cs"/>
              </a:rPr>
            </a:br>
            <a:r>
              <a:rPr lang="en-GB" sz="1650" kern="1200" dirty="0">
                <a:solidFill>
                  <a:srgbClr val="1A397B"/>
                </a:solidFill>
                <a:latin typeface="Montserrat"/>
                <a:ea typeface="+mn-ea"/>
                <a:cs typeface="+mn-cs"/>
              </a:rPr>
              <a:t>Agents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C480C59E-CCDD-E613-4D8E-9DB5A2D82B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068298">
            <a:off x="4621383" y="3705477"/>
            <a:ext cx="1026000" cy="1026000"/>
          </a:xfrm>
          <a:prstGeom prst="rect">
            <a:avLst/>
          </a:prstGeom>
          <a:effectLst/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B67B6DF-A937-57B5-8DF0-AE4AEDAC44B5}"/>
              </a:ext>
            </a:extLst>
          </p:cNvPr>
          <p:cNvSpPr txBox="1"/>
          <p:nvPr/>
        </p:nvSpPr>
        <p:spPr>
          <a:xfrm>
            <a:off x="5686280" y="3585049"/>
            <a:ext cx="3146682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defTabSz="685800" rtl="0">
              <a:defRPr/>
            </a:pPr>
            <a:r>
              <a:rPr lang="en-GB" sz="2700" b="1" kern="1200" dirty="0">
                <a:solidFill>
                  <a:srgbClr val="0096C7"/>
                </a:solidFill>
                <a:latin typeface="Montserrat"/>
                <a:ea typeface="+mn-ea"/>
                <a:cs typeface="+mn-cs"/>
              </a:rPr>
              <a:t>Artificial </a:t>
            </a:r>
            <a:br>
              <a:rPr lang="en-GB" sz="2700" b="1" kern="1200" dirty="0">
                <a:solidFill>
                  <a:srgbClr val="0096C7"/>
                </a:solidFill>
                <a:latin typeface="Montserrat"/>
                <a:ea typeface="+mn-ea"/>
                <a:cs typeface="+mn-cs"/>
              </a:rPr>
            </a:br>
            <a:r>
              <a:rPr lang="en-GB" sz="2700" b="1" kern="1200" dirty="0">
                <a:solidFill>
                  <a:srgbClr val="0096C7"/>
                </a:solidFill>
                <a:latin typeface="Montserrat"/>
                <a:ea typeface="+mn-ea"/>
                <a:cs typeface="+mn-cs"/>
              </a:rPr>
              <a:t>Intelligence</a:t>
            </a:r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92555CC7-6D34-1DE2-B9F3-3DEE34AFC8CD}"/>
              </a:ext>
            </a:extLst>
          </p:cNvPr>
          <p:cNvCxnSpPr>
            <a:cxnSpLocks/>
          </p:cNvCxnSpPr>
          <p:nvPr/>
        </p:nvCxnSpPr>
        <p:spPr>
          <a:xfrm flipV="1">
            <a:off x="2769796" y="2869241"/>
            <a:ext cx="737917" cy="315900"/>
          </a:xfrm>
          <a:prstGeom prst="straightConnector1">
            <a:avLst/>
          </a:prstGeom>
          <a:ln w="38100" cap="rnd">
            <a:solidFill>
              <a:schemeClr val="accent1"/>
            </a:solidFill>
            <a:prstDash val="sysDot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F0ED24E9-2F16-A2CB-38B1-A468B91F4865}"/>
              </a:ext>
            </a:extLst>
          </p:cNvPr>
          <p:cNvCxnSpPr>
            <a:cxnSpLocks/>
          </p:cNvCxnSpPr>
          <p:nvPr/>
        </p:nvCxnSpPr>
        <p:spPr>
          <a:xfrm flipV="1">
            <a:off x="4200826" y="2249552"/>
            <a:ext cx="737917" cy="315900"/>
          </a:xfrm>
          <a:prstGeom prst="straightConnector1">
            <a:avLst/>
          </a:prstGeom>
          <a:ln w="38100" cap="rnd">
            <a:solidFill>
              <a:schemeClr val="accent1"/>
            </a:solidFill>
            <a:prstDash val="sysDot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478DE2C0-3E45-D8D2-A4E5-705D79EC2B09}"/>
              </a:ext>
            </a:extLst>
          </p:cNvPr>
          <p:cNvCxnSpPr>
            <a:cxnSpLocks/>
          </p:cNvCxnSpPr>
          <p:nvPr/>
        </p:nvCxnSpPr>
        <p:spPr>
          <a:xfrm flipV="1">
            <a:off x="5631856" y="1629863"/>
            <a:ext cx="737917" cy="315900"/>
          </a:xfrm>
          <a:prstGeom prst="straightConnector1">
            <a:avLst/>
          </a:prstGeom>
          <a:ln w="38100" cap="rnd">
            <a:solidFill>
              <a:schemeClr val="accent1"/>
            </a:solidFill>
            <a:prstDash val="sysDot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957125BE-CB2D-B41B-5C77-CA4E0625D566}"/>
              </a:ext>
            </a:extLst>
          </p:cNvPr>
          <p:cNvCxnSpPr>
            <a:cxnSpLocks/>
          </p:cNvCxnSpPr>
          <p:nvPr/>
        </p:nvCxnSpPr>
        <p:spPr>
          <a:xfrm flipV="1">
            <a:off x="7044780" y="1028280"/>
            <a:ext cx="737917" cy="315900"/>
          </a:xfrm>
          <a:prstGeom prst="straightConnector1">
            <a:avLst/>
          </a:prstGeom>
          <a:ln w="38100" cap="rnd">
            <a:solidFill>
              <a:schemeClr val="accent1"/>
            </a:solidFill>
            <a:prstDash val="sysDot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C622A8E2-4A95-EC51-4F2D-D12E29F5D1C5}"/>
              </a:ext>
            </a:extLst>
          </p:cNvPr>
          <p:cNvCxnSpPr>
            <a:cxnSpLocks/>
          </p:cNvCxnSpPr>
          <p:nvPr/>
        </p:nvCxnSpPr>
        <p:spPr>
          <a:xfrm rot="-60000" flipV="1">
            <a:off x="1356058" y="3491488"/>
            <a:ext cx="737917" cy="315900"/>
          </a:xfrm>
          <a:prstGeom prst="straightConnector1">
            <a:avLst/>
          </a:prstGeom>
          <a:ln w="38100" cap="rnd">
            <a:solidFill>
              <a:schemeClr val="accent1"/>
            </a:solidFill>
            <a:prstDash val="sysDot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7032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A7C13-49E6-7493-37DF-AA64D7739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A03B5D7-1901-7E6A-9F30-F281BCD6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0">
              <a:defRPr/>
            </a:pPr>
            <a:fld id="{B95CCAFC-E85B-43D8-9B75-69E182C4C637}" type="slidenum">
              <a:rPr lang="de-DE" kern="1200">
                <a:solidFill>
                  <a:srgbClr val="142C60"/>
                </a:solidFill>
                <a:latin typeface="Montserrat"/>
                <a:ea typeface="+mn-ea"/>
                <a:cs typeface="+mn-cs"/>
              </a:rPr>
              <a:pPr defTabSz="685800" rtl="0">
                <a:defRPr/>
              </a:pPr>
              <a:t>9</a:t>
            </a:fld>
            <a:endParaRPr lang="de-DE" kern="1200">
              <a:solidFill>
                <a:srgbClr val="142C60"/>
              </a:solidFill>
              <a:latin typeface="Montserrat"/>
              <a:ea typeface="+mn-ea"/>
              <a:cs typeface="+mn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C9774E8-792F-25C8-54ED-077DAB93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0" y="351000"/>
            <a:ext cx="7162035" cy="6463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Two ways to leverage AI in an enterprise environment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4E976893-40BC-62B7-C6C5-8BA8AE8CB23D}"/>
              </a:ext>
            </a:extLst>
          </p:cNvPr>
          <p:cNvSpPr/>
          <p:nvPr/>
        </p:nvSpPr>
        <p:spPr>
          <a:xfrm>
            <a:off x="1257906" y="2028099"/>
            <a:ext cx="2686827" cy="1863000"/>
          </a:xfrm>
          <a:prstGeom prst="roundRect">
            <a:avLst>
              <a:gd name="adj" fmla="val 148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54000" rtlCol="0" anchor="ctr" anchorCtr="0"/>
          <a:lstStyle/>
          <a:p>
            <a:pPr algn="ctr" defTabSz="685800" rtl="0">
              <a:lnSpc>
                <a:spcPct val="110000"/>
              </a:lnSpc>
            </a:pPr>
            <a:r>
              <a:rPr lang="en-GB" b="1" kern="1200" dirty="0">
                <a:solidFill>
                  <a:srgbClr val="2166A4"/>
                </a:solidFill>
                <a:latin typeface="Montserrat"/>
              </a:rPr>
              <a:t>Standardized</a:t>
            </a:r>
          </a:p>
          <a:p>
            <a:pPr algn="ctr" defTabSz="685800" rtl="0">
              <a:lnSpc>
                <a:spcPct val="110000"/>
              </a:lnSpc>
            </a:pPr>
            <a:r>
              <a:rPr lang="en-GB" kern="1200" dirty="0">
                <a:solidFill>
                  <a:srgbClr val="142C60"/>
                </a:solidFill>
                <a:latin typeface="Montserrat"/>
              </a:rPr>
              <a:t>«off-the-shelf» productivity tools 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1CA210E-08D2-1A7A-7647-6230C3041439}"/>
              </a:ext>
            </a:extLst>
          </p:cNvPr>
          <p:cNvSpPr/>
          <p:nvPr/>
        </p:nvSpPr>
        <p:spPr>
          <a:xfrm>
            <a:off x="4853208" y="2028099"/>
            <a:ext cx="2686827" cy="1863000"/>
          </a:xfrm>
          <a:prstGeom prst="roundRect">
            <a:avLst>
              <a:gd name="adj" fmla="val 122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54000" rIns="0" bIns="54000" rtlCol="0" anchor="ctr" anchorCtr="0"/>
          <a:lstStyle/>
          <a:p>
            <a:pPr algn="ctr" defTabSz="685800" rtl="0">
              <a:lnSpc>
                <a:spcPct val="110000"/>
              </a:lnSpc>
            </a:pPr>
            <a:r>
              <a:rPr lang="en-GB" b="1" kern="1200" dirty="0">
                <a:solidFill>
                  <a:srgbClr val="2166A4"/>
                </a:solidFill>
                <a:latin typeface="Montserrat"/>
              </a:rPr>
              <a:t>Tailor-made</a:t>
            </a:r>
            <a:r>
              <a:rPr lang="en-GB" kern="1200" dirty="0">
                <a:solidFill>
                  <a:srgbClr val="142C60"/>
                </a:solidFill>
                <a:latin typeface="Montserrat"/>
              </a:rPr>
              <a:t> company-specific </a:t>
            </a:r>
            <a:br>
              <a:rPr lang="en-GB" kern="1200" dirty="0">
                <a:solidFill>
                  <a:srgbClr val="142C60"/>
                </a:solidFill>
                <a:latin typeface="Montserrat"/>
              </a:rPr>
            </a:br>
            <a:r>
              <a:rPr lang="en-GB" kern="1200" dirty="0">
                <a:solidFill>
                  <a:srgbClr val="142C60"/>
                </a:solidFill>
                <a:latin typeface="Montserrat"/>
              </a:rPr>
              <a:t>AI solutions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4699DBAF-F1F0-F814-45D3-74952176665E}"/>
              </a:ext>
            </a:extLst>
          </p:cNvPr>
          <p:cNvCxnSpPr>
            <a:cxnSpLocks/>
          </p:cNvCxnSpPr>
          <p:nvPr/>
        </p:nvCxnSpPr>
        <p:spPr>
          <a:xfrm rot="420000" flipH="1">
            <a:off x="2848970" y="1531717"/>
            <a:ext cx="297180" cy="350044"/>
          </a:xfrm>
          <a:prstGeom prst="straightConnector1">
            <a:avLst/>
          </a:prstGeom>
          <a:ln w="47625">
            <a:solidFill>
              <a:schemeClr val="accent2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16894DD5-08F1-7F75-B5D9-FEC46E7AB423}"/>
              </a:ext>
            </a:extLst>
          </p:cNvPr>
          <p:cNvCxnSpPr>
            <a:cxnSpLocks/>
          </p:cNvCxnSpPr>
          <p:nvPr/>
        </p:nvCxnSpPr>
        <p:spPr>
          <a:xfrm rot="-420000">
            <a:off x="5613692" y="1531717"/>
            <a:ext cx="297180" cy="350044"/>
          </a:xfrm>
          <a:prstGeom prst="straightConnector1">
            <a:avLst/>
          </a:prstGeom>
          <a:ln w="47625">
            <a:solidFill>
              <a:schemeClr val="accent2"/>
            </a:solidFill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723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">
  <a:themeElements>
    <a:clrScheme name="Benutzerdefiniert 4">
      <a:dk1>
        <a:srgbClr val="142C60"/>
      </a:dk1>
      <a:lt1>
        <a:sysClr val="window" lastClr="FFFFFF"/>
      </a:lt1>
      <a:dk2>
        <a:srgbClr val="1A397B"/>
      </a:dk2>
      <a:lt2>
        <a:srgbClr val="DDECF4"/>
      </a:lt2>
      <a:accent1>
        <a:srgbClr val="2166A4"/>
      </a:accent1>
      <a:accent2>
        <a:srgbClr val="0096C7"/>
      </a:accent2>
      <a:accent3>
        <a:srgbClr val="00B4D8"/>
      </a:accent3>
      <a:accent4>
        <a:srgbClr val="CBE9F5"/>
      </a:accent4>
      <a:accent5>
        <a:srgbClr val="DD1381"/>
      </a:accent5>
      <a:accent6>
        <a:srgbClr val="1A397B"/>
      </a:accent6>
      <a:hlink>
        <a:srgbClr val="1D3C81"/>
      </a:hlink>
      <a:folHlink>
        <a:srgbClr val="7BC7E5"/>
      </a:folHlink>
    </a:clrScheme>
    <a:fontScheme name="Benutzerdefiniert 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accent2"/>
          </a:solidFill>
          <a:tailEnd type="arrow" w="lg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174625" indent="-174625" algn="l">
          <a:buClr>
            <a:schemeClr val="accent2"/>
          </a:buClr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d3c604-b0b4-444c-9cc5-edde9408e126" xsi:nil="true"/>
    <lcf76f155ced4ddcb4097134ff3c332f xmlns="4744d6e2-0bf0-4b1f-a4e9-28b086965ba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E123F37FBE52408DAB290A683DB560" ma:contentTypeVersion="13" ma:contentTypeDescription="Ein neues Dokument erstellen." ma:contentTypeScope="" ma:versionID="6c1ccbfa3ee2f3355e07746a894adfea">
  <xsd:schema xmlns:xsd="http://www.w3.org/2001/XMLSchema" xmlns:xs="http://www.w3.org/2001/XMLSchema" xmlns:p="http://schemas.microsoft.com/office/2006/metadata/properties" xmlns:ns2="4744d6e2-0bf0-4b1f-a4e9-28b086965ba3" xmlns:ns3="ccd3c604-b0b4-444c-9cc5-edde9408e126" targetNamespace="http://schemas.microsoft.com/office/2006/metadata/properties" ma:root="true" ma:fieldsID="a858f0488d800db1e12ee8db600790e6" ns2:_="" ns3:_="">
    <xsd:import namespace="4744d6e2-0bf0-4b1f-a4e9-28b086965ba3"/>
    <xsd:import namespace="ccd3c604-b0b4-444c-9cc5-edde9408e1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4d6e2-0bf0-4b1f-a4e9-28b086965b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e84d713c-eec0-45dc-9fbb-afab874e11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d3c604-b0b4-444c-9cc5-edde9408e12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f1875bb-4e74-4e08-8f44-70ea8fe1ed4f}" ma:internalName="TaxCatchAll" ma:showField="CatchAllData" ma:web="ccd3c604-b0b4-444c-9cc5-edde9408e1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C5C191-8A22-4298-854A-58358C92DAD9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ccd3c604-b0b4-444c-9cc5-edde9408e126"/>
    <ds:schemaRef ds:uri="http://purl.org/dc/elements/1.1/"/>
    <ds:schemaRef ds:uri="http://www.w3.org/XML/1998/namespace"/>
    <ds:schemaRef ds:uri="4744d6e2-0bf0-4b1f-a4e9-28b086965ba3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FB3990-7557-4E29-9D50-A26DDFED8D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44d6e2-0bf0-4b1f-a4e9-28b086965ba3"/>
    <ds:schemaRef ds:uri="ccd3c604-b0b4-444c-9cc5-edde9408e1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23C735-0200-4F3A-B17D-FD582E8EBB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833</Words>
  <Application>Microsoft Office PowerPoint</Application>
  <PresentationFormat>Bildschirmpräsentation (16:9)</PresentationFormat>
  <Paragraphs>193</Paragraphs>
  <Slides>29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Calibri</vt:lpstr>
      <vt:lpstr>Montserrat</vt:lpstr>
      <vt:lpstr>Symbol</vt:lpstr>
      <vt:lpstr>Office Theme</vt:lpstr>
      <vt:lpstr>1_Office</vt:lpstr>
      <vt:lpstr>PowerPoint-Präsentation</vt:lpstr>
      <vt:lpstr>HERZLICH WILLKOMMEN</vt:lpstr>
      <vt:lpstr>PowerPoint-Präsentation</vt:lpstr>
      <vt:lpstr>DIE JAHRHUNDERT-HERAUSFORDERUNG</vt:lpstr>
      <vt:lpstr>PowerPoint-Präsentation</vt:lpstr>
      <vt:lpstr>GenAI has democratized the use of AI</vt:lpstr>
      <vt:lpstr>PowerPoint-Präsentation</vt:lpstr>
      <vt:lpstr>Technology innovation of unprecedented speed</vt:lpstr>
      <vt:lpstr>Two ways to leverage AI in an enterprise environment</vt:lpstr>
      <vt:lpstr>Benefits of becoming more productive</vt:lpstr>
      <vt:lpstr>PowerPoint-Präsentation</vt:lpstr>
      <vt:lpstr>Example: GitHub Copilot</vt:lpstr>
      <vt:lpstr>PowerPoint-Präsentation</vt:lpstr>
      <vt:lpstr>PowerPoint-Präsentation</vt:lpstr>
      <vt:lpstr>PowerPoint-Präsentation</vt:lpstr>
      <vt:lpstr>The current reality of most enterprises</vt:lpstr>
      <vt:lpstr>The major challenge</vt:lpstr>
      <vt:lpstr>People empowerment has to embrace all parts of the entire workforce</vt:lpstr>
      <vt:lpstr>PowerPoint-Präsentation</vt:lpstr>
      <vt:lpstr>AI Business School </vt:lpstr>
      <vt:lpstr>3-stage-approach</vt:lpstr>
      <vt:lpstr>Outcome: massive mobilization of the entire organisation Typical average results within the first 6 months</vt:lpstr>
      <vt:lpstr>The sustainable value created</vt:lpstr>
      <vt:lpstr>The once-in-a-lifetime opportunity</vt:lpstr>
      <vt:lpstr>PowerPoint-Präsentation</vt:lpstr>
      <vt:lpstr>PowerPoint-Präsentation</vt:lpstr>
      <vt:lpstr>Übungsanleitung für die Gruppenarbeiten</vt:lpstr>
      <vt:lpstr>WRAP-UP und SCHLUSSWORT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Claudia Pittner - Zuger Wirtschaftskammer</cp:lastModifiedBy>
  <cp:revision>23</cp:revision>
  <cp:lastPrinted>2025-02-26T08:15:58Z</cp:lastPrinted>
  <dcterms:created xsi:type="dcterms:W3CDTF">2024-05-08T09:44:41Z</dcterms:created>
  <dcterms:modified xsi:type="dcterms:W3CDTF">2025-04-07T08:40:50Z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2024-03-19T00:00:00Z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2024-05-08T00:00:00Z</vt:filetime>
  </property>
  <property fmtid="{D5CDD505-2E9C-101B-9397-08002B2CF9AE}" pid="5" name="Producer">
    <vt:lpwstr>Adobe PDF Library 20.5.75</vt:lpwstr>
  </property>
  <property fmtid="{D5CDD505-2E9C-101B-9397-08002B2CF9AE}" pid="6" name="ContentTypeId">
    <vt:lpwstr>0x010100E0E123F37FBE52408DAB290A683DB560</vt:lpwstr>
  </property>
  <property fmtid="{D5CDD505-2E9C-101B-9397-08002B2CF9AE}" pid="7" name="MediaServiceImageTags">
    <vt:lpwstr/>
  </property>
</Properties>
</file>