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8" r:id="rId10"/>
    <p:sldId id="269" r:id="rId11"/>
    <p:sldId id="27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2D8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5447E-B408-47B5-80A5-D0AEEA24AD4B}" v="164" dt="2025-06-24T15:46:49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80" autoAdjust="0"/>
  </p:normalViewPr>
  <p:slideViewPr>
    <p:cSldViewPr snapToGrid="0">
      <p:cViewPr>
        <p:scale>
          <a:sx n="66" d="100"/>
          <a:sy n="66" d="100"/>
        </p:scale>
        <p:origin x="668" y="128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49D33-CF2D-46FA-A7C1-A360AE9B915D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464140F1-8AE2-4495-B1B6-6D55791D2737}">
      <dgm:prSet phldrT="[Text]"/>
      <dgm:spPr/>
      <dgm:t>
        <a:bodyPr/>
        <a:lstStyle/>
        <a:p>
          <a:r>
            <a:rPr lang="en-US" b="1" i="0" baseline="0" dirty="0">
              <a:latin typeface="+mn-lt"/>
            </a:rPr>
            <a:t>1956</a:t>
          </a:r>
          <a:r>
            <a:rPr lang="en-US" b="0" i="0" baseline="0" dirty="0">
              <a:latin typeface="+mn-lt"/>
            </a:rPr>
            <a:t>: </a:t>
          </a:r>
          <a:r>
            <a:rPr lang="en-US" b="0" i="0" baseline="0" dirty="0" err="1">
              <a:latin typeface="+mn-lt"/>
            </a:rPr>
            <a:t>Begriff</a:t>
          </a:r>
          <a:r>
            <a:rPr lang="en-US" b="0" i="0" baseline="0" dirty="0">
              <a:latin typeface="+mn-lt"/>
            </a:rPr>
            <a:t> „Artificial Intelligence“ </a:t>
          </a:r>
          <a:r>
            <a:rPr lang="en-US" b="0" i="0" baseline="0" dirty="0" err="1">
              <a:latin typeface="+mn-lt"/>
            </a:rPr>
            <a:t>erstmals</a:t>
          </a:r>
          <a:r>
            <a:rPr lang="en-US" b="0" i="0" baseline="0" dirty="0">
              <a:latin typeface="+mn-lt"/>
            </a:rPr>
            <a:t> </a:t>
          </a:r>
          <a:r>
            <a:rPr kumimoji="0" lang="en-US" altLang="en-US" b="0" i="0" u="none" strike="noStrike" cap="none" normalizeH="0" baseline="0" dirty="0" err="1">
              <a:ln/>
              <a:effectLst/>
              <a:latin typeface="+mn-lt"/>
            </a:rPr>
            <a:t>erstmals</a:t>
          </a:r>
          <a:r>
            <a:rPr kumimoji="0" lang="en-US" altLang="en-US" b="0" i="0" u="none" strike="noStrike" cap="none" normalizeH="0" baseline="0" dirty="0">
              <a:ln/>
              <a:effectLst/>
              <a:latin typeface="+mn-lt"/>
            </a:rPr>
            <a:t> vo</a:t>
          </a:r>
          <a:r>
            <a:rPr lang="en-US" altLang="en-US" dirty="0">
              <a:latin typeface="+mn-lt"/>
            </a:rPr>
            <a:t>n McCarthy </a:t>
          </a:r>
          <a:r>
            <a:rPr kumimoji="0" lang="en-US" altLang="en-US" b="0" i="0" u="none" strike="noStrike" cap="none" normalizeH="0" baseline="0" dirty="0" err="1">
              <a:ln/>
              <a:effectLst/>
              <a:latin typeface="+mn-lt"/>
            </a:rPr>
            <a:t>verwendet</a:t>
          </a:r>
          <a:r>
            <a:rPr kumimoji="0" lang="en-US" altLang="en-US" b="0" i="0" u="none" strike="noStrike" cap="none" normalizeH="0" baseline="0" dirty="0">
              <a:ln/>
              <a:effectLst/>
              <a:latin typeface="+mn-lt"/>
            </a:rPr>
            <a:t>.</a:t>
          </a:r>
          <a:endParaRPr lang="en-US" dirty="0"/>
        </a:p>
      </dgm:t>
    </dgm:pt>
    <dgm:pt modelId="{C16E3136-E9F1-4A5D-822D-AA1EA9A083FF}" type="parTrans" cxnId="{9984B915-9C8D-4D9D-A657-7C392DFB6162}">
      <dgm:prSet/>
      <dgm:spPr/>
      <dgm:t>
        <a:bodyPr/>
        <a:lstStyle/>
        <a:p>
          <a:endParaRPr lang="en-US"/>
        </a:p>
      </dgm:t>
    </dgm:pt>
    <dgm:pt modelId="{4D01D92B-E27E-405A-B33A-5F3D9920DC8C}" type="sibTrans" cxnId="{9984B915-9C8D-4D9D-A657-7C392DFB6162}">
      <dgm:prSet/>
      <dgm:spPr/>
      <dgm:t>
        <a:bodyPr/>
        <a:lstStyle/>
        <a:p>
          <a:endParaRPr lang="en-US"/>
        </a:p>
      </dgm:t>
    </dgm:pt>
    <dgm:pt modelId="{580D3BE7-4F30-4868-A88B-86224242485D}">
      <dgm:prSet phldrT="[Text]"/>
      <dgm:spPr/>
      <dgm:t>
        <a:bodyPr/>
        <a:lstStyle/>
        <a:p>
          <a:r>
            <a:rPr lang="en-US" b="1" i="0" baseline="0" dirty="0">
              <a:latin typeface="+mn-lt"/>
            </a:rPr>
            <a:t>Wellen</a:t>
          </a:r>
          <a:r>
            <a:rPr lang="en-US" b="0" i="0" baseline="0" dirty="0">
              <a:latin typeface="+mn-lt"/>
            </a:rPr>
            <a:t> der KI-</a:t>
          </a:r>
          <a:r>
            <a:rPr lang="en-US" b="0" i="0" baseline="0" dirty="0" err="1">
              <a:latin typeface="+mn-lt"/>
            </a:rPr>
            <a:t>Entwicklung</a:t>
          </a:r>
          <a:r>
            <a:rPr lang="en-US" b="0" i="0" baseline="0" dirty="0">
              <a:latin typeface="+mn-lt"/>
            </a:rPr>
            <a:t>: </a:t>
          </a:r>
          <a:r>
            <a:rPr lang="en-US" b="0" i="0" baseline="0" dirty="0" err="1">
              <a:latin typeface="+mn-lt"/>
            </a:rPr>
            <a:t>Regeln</a:t>
          </a:r>
          <a:r>
            <a:rPr lang="en-US" b="0" i="0" baseline="0" dirty="0">
              <a:latin typeface="+mn-lt"/>
            </a:rPr>
            <a:t> → Machine Learning → Deep </a:t>
          </a:r>
          <a:r>
            <a:rPr lang="en-US" dirty="0">
              <a:latin typeface="+mn-lt"/>
            </a:rPr>
            <a:t>Learning</a:t>
          </a:r>
          <a:r>
            <a:rPr lang="en-US" b="0" i="0" baseline="0" dirty="0">
              <a:latin typeface="+mn-lt"/>
            </a:rPr>
            <a:t>.</a:t>
          </a:r>
          <a:endParaRPr lang="en-US" dirty="0"/>
        </a:p>
      </dgm:t>
    </dgm:pt>
    <dgm:pt modelId="{845F882C-5814-48DC-A7A8-0BED7302B43C}" type="parTrans" cxnId="{FD2E31FE-1A75-49EF-8341-1B98F3182181}">
      <dgm:prSet/>
      <dgm:spPr/>
      <dgm:t>
        <a:bodyPr/>
        <a:lstStyle/>
        <a:p>
          <a:endParaRPr lang="en-US"/>
        </a:p>
      </dgm:t>
    </dgm:pt>
    <dgm:pt modelId="{6FDB36EE-D468-4BDB-8AE4-448EB71F5C1B}" type="sibTrans" cxnId="{FD2E31FE-1A75-49EF-8341-1B98F3182181}">
      <dgm:prSet/>
      <dgm:spPr/>
      <dgm:t>
        <a:bodyPr/>
        <a:lstStyle/>
        <a:p>
          <a:endParaRPr lang="en-US"/>
        </a:p>
      </dgm:t>
    </dgm:pt>
    <dgm:pt modelId="{62E5708C-8646-4847-8953-5F09E2D1A904}">
      <dgm:prSet phldrT="[Text]"/>
      <dgm:spPr/>
      <dgm:t>
        <a:bodyPr/>
        <a:lstStyle/>
        <a:p>
          <a:r>
            <a:rPr lang="en-US" b="1" i="0" baseline="0" dirty="0" err="1">
              <a:latin typeface="+mn-lt"/>
            </a:rPr>
            <a:t>Meilensteine</a:t>
          </a:r>
          <a:r>
            <a:rPr lang="en-US" b="0" i="0" baseline="0" dirty="0">
              <a:latin typeface="+mn-lt"/>
            </a:rPr>
            <a:t>: Schach (Deep Blue), Go (AlphaGo), ChatGPT &amp; Co.</a:t>
          </a:r>
          <a:endParaRPr lang="en-US" dirty="0"/>
        </a:p>
      </dgm:t>
    </dgm:pt>
    <dgm:pt modelId="{6225B467-4D65-4513-844F-1682B9F14F3F}" type="parTrans" cxnId="{7BFB29FF-49F5-485A-9E22-E4818BB3881D}">
      <dgm:prSet/>
      <dgm:spPr/>
      <dgm:t>
        <a:bodyPr/>
        <a:lstStyle/>
        <a:p>
          <a:endParaRPr lang="en-US"/>
        </a:p>
      </dgm:t>
    </dgm:pt>
    <dgm:pt modelId="{4A131B23-A97A-4E77-9DA0-032A5BE83039}" type="sibTrans" cxnId="{7BFB29FF-49F5-485A-9E22-E4818BB3881D}">
      <dgm:prSet/>
      <dgm:spPr/>
      <dgm:t>
        <a:bodyPr/>
        <a:lstStyle/>
        <a:p>
          <a:endParaRPr lang="en-US"/>
        </a:p>
      </dgm:t>
    </dgm:pt>
    <dgm:pt modelId="{D7CFA622-3F94-4FB5-8508-256E983342AE}" type="pres">
      <dgm:prSet presAssocID="{2DD49D33-CF2D-46FA-A7C1-A360AE9B915D}" presName="CompostProcess" presStyleCnt="0">
        <dgm:presLayoutVars>
          <dgm:dir/>
          <dgm:resizeHandles val="exact"/>
        </dgm:presLayoutVars>
      </dgm:prSet>
      <dgm:spPr/>
    </dgm:pt>
    <dgm:pt modelId="{72E83BCE-8297-4045-9057-63B2BED35CF8}" type="pres">
      <dgm:prSet presAssocID="{2DD49D33-CF2D-46FA-A7C1-A360AE9B915D}" presName="arrow" presStyleLbl="bgShp" presStyleIdx="0" presStyleCnt="1"/>
      <dgm:spPr/>
    </dgm:pt>
    <dgm:pt modelId="{921EB18B-FAC7-45AB-946D-DF7A943FEFA2}" type="pres">
      <dgm:prSet presAssocID="{2DD49D33-CF2D-46FA-A7C1-A360AE9B915D}" presName="linearProcess" presStyleCnt="0"/>
      <dgm:spPr/>
    </dgm:pt>
    <dgm:pt modelId="{FC38FF5F-2076-491D-8456-D65671EB8144}" type="pres">
      <dgm:prSet presAssocID="{464140F1-8AE2-4495-B1B6-6D55791D2737}" presName="textNode" presStyleLbl="node1" presStyleIdx="0" presStyleCnt="3">
        <dgm:presLayoutVars>
          <dgm:bulletEnabled val="1"/>
        </dgm:presLayoutVars>
      </dgm:prSet>
      <dgm:spPr/>
    </dgm:pt>
    <dgm:pt modelId="{C538A576-B639-488D-B38E-B4D43BBA55E9}" type="pres">
      <dgm:prSet presAssocID="{4D01D92B-E27E-405A-B33A-5F3D9920DC8C}" presName="sibTrans" presStyleCnt="0"/>
      <dgm:spPr/>
    </dgm:pt>
    <dgm:pt modelId="{53106FC9-F4CC-4A51-9310-37222430CC55}" type="pres">
      <dgm:prSet presAssocID="{580D3BE7-4F30-4868-A88B-86224242485D}" presName="textNode" presStyleLbl="node1" presStyleIdx="1" presStyleCnt="3">
        <dgm:presLayoutVars>
          <dgm:bulletEnabled val="1"/>
        </dgm:presLayoutVars>
      </dgm:prSet>
      <dgm:spPr/>
    </dgm:pt>
    <dgm:pt modelId="{CD72B9D7-B1E6-4335-98A0-6F5C80E36209}" type="pres">
      <dgm:prSet presAssocID="{6FDB36EE-D468-4BDB-8AE4-448EB71F5C1B}" presName="sibTrans" presStyleCnt="0"/>
      <dgm:spPr/>
    </dgm:pt>
    <dgm:pt modelId="{872DABDA-39BE-46CC-981C-5130DCA2F9C5}" type="pres">
      <dgm:prSet presAssocID="{62E5708C-8646-4847-8953-5F09E2D1A90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984B915-9C8D-4D9D-A657-7C392DFB6162}" srcId="{2DD49D33-CF2D-46FA-A7C1-A360AE9B915D}" destId="{464140F1-8AE2-4495-B1B6-6D55791D2737}" srcOrd="0" destOrd="0" parTransId="{C16E3136-E9F1-4A5D-822D-AA1EA9A083FF}" sibTransId="{4D01D92B-E27E-405A-B33A-5F3D9920DC8C}"/>
    <dgm:cxn modelId="{CA4B0465-8D84-4C94-BB34-65BD0703D10A}" type="presOf" srcId="{62E5708C-8646-4847-8953-5F09E2D1A904}" destId="{872DABDA-39BE-46CC-981C-5130DCA2F9C5}" srcOrd="0" destOrd="0" presId="urn:microsoft.com/office/officeart/2005/8/layout/hProcess9"/>
    <dgm:cxn modelId="{FD39E874-5063-4532-AF39-EA9E13A5FAEF}" type="presOf" srcId="{464140F1-8AE2-4495-B1B6-6D55791D2737}" destId="{FC38FF5F-2076-491D-8456-D65671EB8144}" srcOrd="0" destOrd="0" presId="urn:microsoft.com/office/officeart/2005/8/layout/hProcess9"/>
    <dgm:cxn modelId="{DBEE7279-C61F-4C54-B314-A6E7B152BE4B}" type="presOf" srcId="{580D3BE7-4F30-4868-A88B-86224242485D}" destId="{53106FC9-F4CC-4A51-9310-37222430CC55}" srcOrd="0" destOrd="0" presId="urn:microsoft.com/office/officeart/2005/8/layout/hProcess9"/>
    <dgm:cxn modelId="{31FB4CC3-DC54-4760-A3AE-0FBC57F0747F}" type="presOf" srcId="{2DD49D33-CF2D-46FA-A7C1-A360AE9B915D}" destId="{D7CFA622-3F94-4FB5-8508-256E983342AE}" srcOrd="0" destOrd="0" presId="urn:microsoft.com/office/officeart/2005/8/layout/hProcess9"/>
    <dgm:cxn modelId="{FD2E31FE-1A75-49EF-8341-1B98F3182181}" srcId="{2DD49D33-CF2D-46FA-A7C1-A360AE9B915D}" destId="{580D3BE7-4F30-4868-A88B-86224242485D}" srcOrd="1" destOrd="0" parTransId="{845F882C-5814-48DC-A7A8-0BED7302B43C}" sibTransId="{6FDB36EE-D468-4BDB-8AE4-448EB71F5C1B}"/>
    <dgm:cxn modelId="{7BFB29FF-49F5-485A-9E22-E4818BB3881D}" srcId="{2DD49D33-CF2D-46FA-A7C1-A360AE9B915D}" destId="{62E5708C-8646-4847-8953-5F09E2D1A904}" srcOrd="2" destOrd="0" parTransId="{6225B467-4D65-4513-844F-1682B9F14F3F}" sibTransId="{4A131B23-A97A-4E77-9DA0-032A5BE83039}"/>
    <dgm:cxn modelId="{B792D416-AAB5-4F89-A5F1-DCC126DB6CBC}" type="presParOf" srcId="{D7CFA622-3F94-4FB5-8508-256E983342AE}" destId="{72E83BCE-8297-4045-9057-63B2BED35CF8}" srcOrd="0" destOrd="0" presId="urn:microsoft.com/office/officeart/2005/8/layout/hProcess9"/>
    <dgm:cxn modelId="{03F91889-13E3-4AC9-A0FE-6018A79167B5}" type="presParOf" srcId="{D7CFA622-3F94-4FB5-8508-256E983342AE}" destId="{921EB18B-FAC7-45AB-946D-DF7A943FEFA2}" srcOrd="1" destOrd="0" presId="urn:microsoft.com/office/officeart/2005/8/layout/hProcess9"/>
    <dgm:cxn modelId="{1FB19CA2-07C1-4B76-BEF3-FFEA304CA13F}" type="presParOf" srcId="{921EB18B-FAC7-45AB-946D-DF7A943FEFA2}" destId="{FC38FF5F-2076-491D-8456-D65671EB8144}" srcOrd="0" destOrd="0" presId="urn:microsoft.com/office/officeart/2005/8/layout/hProcess9"/>
    <dgm:cxn modelId="{E484ADC2-1D7F-4FC1-836F-BD28D77ED8E4}" type="presParOf" srcId="{921EB18B-FAC7-45AB-946D-DF7A943FEFA2}" destId="{C538A576-B639-488D-B38E-B4D43BBA55E9}" srcOrd="1" destOrd="0" presId="urn:microsoft.com/office/officeart/2005/8/layout/hProcess9"/>
    <dgm:cxn modelId="{F0025C69-45AE-4AC2-A2BA-F339DC2319FD}" type="presParOf" srcId="{921EB18B-FAC7-45AB-946D-DF7A943FEFA2}" destId="{53106FC9-F4CC-4A51-9310-37222430CC55}" srcOrd="2" destOrd="0" presId="urn:microsoft.com/office/officeart/2005/8/layout/hProcess9"/>
    <dgm:cxn modelId="{38D5F6AF-73EB-46A9-B593-C4E8A7C56955}" type="presParOf" srcId="{921EB18B-FAC7-45AB-946D-DF7A943FEFA2}" destId="{CD72B9D7-B1E6-4335-98A0-6F5C80E36209}" srcOrd="3" destOrd="0" presId="urn:microsoft.com/office/officeart/2005/8/layout/hProcess9"/>
    <dgm:cxn modelId="{6E0B9E38-D3D7-4F58-9E44-AFC51E182AAC}" type="presParOf" srcId="{921EB18B-FAC7-45AB-946D-DF7A943FEFA2}" destId="{872DABDA-39BE-46CC-981C-5130DCA2F9C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443873-185F-4E8B-B5C5-03AC514640E5}" type="doc">
      <dgm:prSet loTypeId="urn:microsoft.com/office/officeart/2018/2/layout/Icon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92015A5-61E9-4260-83DB-D76FD0EDC0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kern="1200" baseline="0" dirty="0"/>
            <a:t>Machine Learning</a:t>
          </a:r>
          <a:endParaRPr lang="en-DE" sz="2000" b="0" i="0" kern="1200" baseline="0" dirty="0"/>
        </a:p>
        <a:p>
          <a:pPr>
            <a:lnSpc>
              <a:spcPct val="100000"/>
            </a:lnSpc>
          </a:pPr>
          <a:r>
            <a:rPr lang="en-US" sz="2000" b="0" i="0" kern="1200" baseline="0" dirty="0"/>
            <a:t>Systeme </a:t>
          </a:r>
          <a:r>
            <a:rPr lang="en-US" sz="2000" b="0" i="0" kern="1200" baseline="0" dirty="0" err="1"/>
            <a:t>lernen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aus</a:t>
          </a:r>
          <a:r>
            <a:rPr lang="en-US" sz="2000" b="0" i="0" kern="1200" baseline="0" dirty="0"/>
            <a:t> Daten (z. B. </a:t>
          </a:r>
          <a:r>
            <a:rPr lang="en-US" sz="2000" b="0" i="0" kern="1200" baseline="0" dirty="0" err="1">
              <a:latin typeface="Aptos" panose="02110004020202020204"/>
              <a:ea typeface="+mn-ea"/>
              <a:cs typeface="+mn-cs"/>
            </a:rPr>
            <a:t>Betrugserkennung</a:t>
          </a:r>
          <a:r>
            <a:rPr lang="en-US" sz="2000" b="0" i="0" kern="1200" baseline="0" dirty="0">
              <a:latin typeface="Aptos" panose="02110004020202020204"/>
              <a:ea typeface="+mn-ea"/>
              <a:cs typeface="+mn-cs"/>
            </a:rPr>
            <a:t>, </a:t>
          </a:r>
          <a:r>
            <a:rPr lang="en-US" sz="2000" b="0" i="0" kern="1200" baseline="0" dirty="0" err="1">
              <a:latin typeface="Aptos" panose="02110004020202020204"/>
              <a:ea typeface="+mn-ea"/>
              <a:cs typeface="+mn-cs"/>
            </a:rPr>
            <a:t>Objekte</a:t>
          </a:r>
          <a:r>
            <a:rPr lang="en-US" sz="2000" b="0" i="0" kern="1200" baseline="0" dirty="0">
              <a:latin typeface="Aptos" panose="02110004020202020204"/>
              <a:ea typeface="+mn-ea"/>
              <a:cs typeface="+mn-cs"/>
            </a:rPr>
            <a:t>).</a:t>
          </a:r>
        </a:p>
      </dgm:t>
    </dgm:pt>
    <dgm:pt modelId="{70E133F7-A34A-4BDA-B7F5-2E074C19FAFA}" type="parTrans" cxnId="{B5E8F575-F147-45BB-8BD3-E6C8E8A4173D}">
      <dgm:prSet/>
      <dgm:spPr/>
      <dgm:t>
        <a:bodyPr/>
        <a:lstStyle/>
        <a:p>
          <a:endParaRPr lang="en-US"/>
        </a:p>
      </dgm:t>
    </dgm:pt>
    <dgm:pt modelId="{63A3FB8E-8E28-41FA-8CBA-8947F5B9665E}" type="sibTrans" cxnId="{B5E8F575-F147-45BB-8BD3-E6C8E8A4173D}">
      <dgm:prSet/>
      <dgm:spPr/>
      <dgm:t>
        <a:bodyPr/>
        <a:lstStyle/>
        <a:p>
          <a:endParaRPr lang="en-US"/>
        </a:p>
      </dgm:t>
    </dgm:pt>
    <dgm:pt modelId="{788FEBE4-808B-4E0C-B63D-9C308EEDB3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baseline="0" dirty="0"/>
            <a:t>Deep Learning</a:t>
          </a:r>
          <a:endParaRPr lang="en-DE" sz="2000" b="1" i="0" baseline="0" dirty="0"/>
        </a:p>
        <a:p>
          <a:pPr>
            <a:lnSpc>
              <a:spcPct val="100000"/>
            </a:lnSpc>
          </a:pPr>
          <a:r>
            <a:rPr lang="en-US" sz="2000" b="0" i="0" baseline="0" dirty="0"/>
            <a:t> </a:t>
          </a:r>
          <a:r>
            <a:rPr lang="en-US" sz="2000" b="0" i="0" baseline="0" dirty="0" err="1"/>
            <a:t>Mehrschichtige</a:t>
          </a:r>
          <a:r>
            <a:rPr lang="en-US" sz="2000" b="0" i="0" baseline="0" dirty="0"/>
            <a:t> </a:t>
          </a:r>
          <a:r>
            <a:rPr lang="en-US" sz="2000" b="0" i="0" baseline="0" dirty="0" err="1"/>
            <a:t>neuronale</a:t>
          </a:r>
          <a:r>
            <a:rPr lang="en-US" sz="2000" b="0" i="0" baseline="0" dirty="0"/>
            <a:t> </a:t>
          </a:r>
          <a:r>
            <a:rPr lang="en-US" sz="2000" b="0" i="0" baseline="0" dirty="0" err="1"/>
            <a:t>Netze</a:t>
          </a:r>
          <a:r>
            <a:rPr lang="en-US" sz="2000" b="0" i="0" baseline="0" dirty="0"/>
            <a:t> (z. B. </a:t>
          </a:r>
          <a:r>
            <a:rPr lang="en-US" sz="2000" b="0" i="0" baseline="0" dirty="0" err="1"/>
            <a:t>Bildinterpretation</a:t>
          </a:r>
          <a:r>
            <a:rPr lang="en-US" sz="2000" b="0" i="0" baseline="0" dirty="0"/>
            <a:t> – was </a:t>
          </a:r>
          <a:r>
            <a:rPr lang="en-US" sz="2000" b="0" i="0" baseline="0" dirty="0" err="1"/>
            <a:t>befindet</a:t>
          </a:r>
          <a:r>
            <a:rPr lang="en-US" sz="2000" b="0" i="0" baseline="0" dirty="0"/>
            <a:t> </a:t>
          </a:r>
          <a:r>
            <a:rPr lang="en-US" sz="2000" b="0" i="0" baseline="0" dirty="0" err="1"/>
            <a:t>sich</a:t>
          </a:r>
          <a:r>
            <a:rPr lang="en-US" sz="2000" b="0" i="0" baseline="0" dirty="0"/>
            <a:t> auf dem Bild).</a:t>
          </a:r>
          <a:endParaRPr lang="en-US" sz="2000" dirty="0"/>
        </a:p>
      </dgm:t>
    </dgm:pt>
    <dgm:pt modelId="{A07D6F8A-7E2D-433E-B58F-D4F2F3E7B35E}" type="parTrans" cxnId="{3C5EEFEA-EECD-4448-A568-83DF49407E5D}">
      <dgm:prSet/>
      <dgm:spPr/>
      <dgm:t>
        <a:bodyPr/>
        <a:lstStyle/>
        <a:p>
          <a:endParaRPr lang="en-US"/>
        </a:p>
      </dgm:t>
    </dgm:pt>
    <dgm:pt modelId="{98FC747E-87D2-44B2-BA1E-CD851808AB96}" type="sibTrans" cxnId="{3C5EEFEA-EECD-4448-A568-83DF49407E5D}">
      <dgm:prSet/>
      <dgm:spPr/>
      <dgm:t>
        <a:bodyPr/>
        <a:lstStyle/>
        <a:p>
          <a:endParaRPr lang="en-US"/>
        </a:p>
      </dgm:t>
    </dgm:pt>
    <dgm:pt modelId="{6778BE4B-254B-47CF-BE91-5ECA7A7ACA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baseline="0" dirty="0"/>
            <a:t>Natural Language Processing (NLP</a:t>
          </a:r>
          <a:r>
            <a:rPr lang="en-DE" sz="2000" b="1" i="0" baseline="0" dirty="0"/>
            <a:t>)</a:t>
          </a:r>
        </a:p>
        <a:p>
          <a:pPr>
            <a:lnSpc>
              <a:spcPct val="100000"/>
            </a:lnSpc>
          </a:pPr>
          <a:r>
            <a:rPr lang="en-US" sz="2000" b="0" i="0" baseline="0" dirty="0" err="1"/>
            <a:t>Sprache</a:t>
          </a:r>
          <a:r>
            <a:rPr lang="en-US" sz="2000" b="0" i="0" baseline="0" dirty="0"/>
            <a:t> verstehen/</a:t>
          </a:r>
          <a:r>
            <a:rPr lang="en-DE" sz="2000" b="0" i="0" baseline="0" dirty="0"/>
            <a:t> </a:t>
          </a:r>
          <a:r>
            <a:rPr lang="en-US" sz="2000" b="0" i="0" baseline="0" dirty="0" err="1"/>
            <a:t>generieren</a:t>
          </a:r>
          <a:r>
            <a:rPr lang="en-US" sz="2000" b="0" i="0" baseline="0" dirty="0"/>
            <a:t> (z. B. Chatbots).</a:t>
          </a:r>
          <a:endParaRPr lang="en-US" sz="2000" dirty="0"/>
        </a:p>
      </dgm:t>
    </dgm:pt>
    <dgm:pt modelId="{09CF80EE-1A88-44EB-A3BD-1C8A2C6D4ABA}" type="parTrans" cxnId="{1D6BDE32-D2C3-4D4F-B47A-93467603A44D}">
      <dgm:prSet/>
      <dgm:spPr/>
      <dgm:t>
        <a:bodyPr/>
        <a:lstStyle/>
        <a:p>
          <a:endParaRPr lang="en-US"/>
        </a:p>
      </dgm:t>
    </dgm:pt>
    <dgm:pt modelId="{DB8DBD22-02D0-4105-B573-D8C47202E384}" type="sibTrans" cxnId="{1D6BDE32-D2C3-4D4F-B47A-93467603A44D}">
      <dgm:prSet/>
      <dgm:spPr/>
      <dgm:t>
        <a:bodyPr/>
        <a:lstStyle/>
        <a:p>
          <a:endParaRPr lang="en-US"/>
        </a:p>
      </dgm:t>
    </dgm:pt>
    <dgm:pt modelId="{3152D2BA-5473-4A92-8B19-E5DFB361A9DB}" type="pres">
      <dgm:prSet presAssocID="{89443873-185F-4E8B-B5C5-03AC514640E5}" presName="root" presStyleCnt="0">
        <dgm:presLayoutVars>
          <dgm:dir/>
          <dgm:resizeHandles val="exact"/>
        </dgm:presLayoutVars>
      </dgm:prSet>
      <dgm:spPr/>
    </dgm:pt>
    <dgm:pt modelId="{DB67363C-2F23-4710-814B-F21D374F5CF8}" type="pres">
      <dgm:prSet presAssocID="{592015A5-61E9-4260-83DB-D76FD0EDC0C5}" presName="compNode" presStyleCnt="0"/>
      <dgm:spPr/>
    </dgm:pt>
    <dgm:pt modelId="{47A54884-F2BF-439C-99BD-F1873EA47C32}" type="pres">
      <dgm:prSet presAssocID="{592015A5-61E9-4260-83DB-D76FD0EDC0C5}" presName="iconRect" presStyleLbl="node1" presStyleIdx="0" presStyleCnt="3" custLinFactNeighborX="-60727" custLinFactNeighborY="-3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F8BC13C6-ECEA-4DFE-8BAA-A4E4923BADC4}" type="pres">
      <dgm:prSet presAssocID="{592015A5-61E9-4260-83DB-D76FD0EDC0C5}" presName="spaceRect" presStyleCnt="0"/>
      <dgm:spPr/>
    </dgm:pt>
    <dgm:pt modelId="{6775139A-32FD-4A00-B050-D9EDD3569189}" type="pres">
      <dgm:prSet presAssocID="{592015A5-61E9-4260-83DB-D76FD0EDC0C5}" presName="textRect" presStyleLbl="revTx" presStyleIdx="0" presStyleCnt="3" custScaleX="180425" custLinFactNeighborX="-88618" custLinFactNeighborY="-9095">
        <dgm:presLayoutVars>
          <dgm:chMax val="1"/>
          <dgm:chPref val="1"/>
        </dgm:presLayoutVars>
      </dgm:prSet>
      <dgm:spPr/>
    </dgm:pt>
    <dgm:pt modelId="{19A2DEB6-E44B-4082-AA5D-53B814E8257F}" type="pres">
      <dgm:prSet presAssocID="{63A3FB8E-8E28-41FA-8CBA-8947F5B9665E}" presName="sibTrans" presStyleCnt="0"/>
      <dgm:spPr/>
    </dgm:pt>
    <dgm:pt modelId="{3383312B-B61F-44F5-B0ED-C67A7BC6648D}" type="pres">
      <dgm:prSet presAssocID="{788FEBE4-808B-4E0C-B63D-9C308EEDB31C}" presName="compNode" presStyleCnt="0"/>
      <dgm:spPr/>
    </dgm:pt>
    <dgm:pt modelId="{B9F9F085-2A45-4E2B-BED1-DE9758CE4A0D}" type="pres">
      <dgm:prSet presAssocID="{788FEBE4-808B-4E0C-B63D-9C308EEDB31C}" presName="iconRect" presStyleLbl="node1" presStyleIdx="1" presStyleCnt="3" custLinFactNeighborX="-32571" custLinFactNeighborY="588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974FBB78-1BE9-40C9-AE38-F97520F4B8AB}" type="pres">
      <dgm:prSet presAssocID="{788FEBE4-808B-4E0C-B63D-9C308EEDB31C}" presName="spaceRect" presStyleCnt="0"/>
      <dgm:spPr/>
    </dgm:pt>
    <dgm:pt modelId="{B16DF8EA-8CED-419D-A8E0-6212E6D1222F}" type="pres">
      <dgm:prSet presAssocID="{788FEBE4-808B-4E0C-B63D-9C308EEDB31C}" presName="textRect" presStyleLbl="revTx" presStyleIdx="1" presStyleCnt="3" custScaleX="133990" custLinFactNeighborX="-15259" custLinFactNeighborY="-7355">
        <dgm:presLayoutVars>
          <dgm:chMax val="1"/>
          <dgm:chPref val="1"/>
        </dgm:presLayoutVars>
      </dgm:prSet>
      <dgm:spPr/>
    </dgm:pt>
    <dgm:pt modelId="{B8EFA714-B897-4007-83E0-147C48E18EA9}" type="pres">
      <dgm:prSet presAssocID="{98FC747E-87D2-44B2-BA1E-CD851808AB96}" presName="sibTrans" presStyleCnt="0"/>
      <dgm:spPr/>
    </dgm:pt>
    <dgm:pt modelId="{8D9BB65C-85CE-4F97-84BD-DA0964EA1055}" type="pres">
      <dgm:prSet presAssocID="{6778BE4B-254B-47CF-BE91-5ECA7A7ACAC1}" presName="compNode" presStyleCnt="0"/>
      <dgm:spPr/>
    </dgm:pt>
    <dgm:pt modelId="{86C19C50-676C-401D-8635-5181ADA20495}" type="pres">
      <dgm:prSet presAssocID="{6778BE4B-254B-47CF-BE91-5ECA7A7ACAC1}" presName="iconRect" presStyleLbl="node1" presStyleIdx="2" presStyleCnt="3" custLinFactNeighborX="-24534" custLinFactNeighborY="40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746826E-C495-49E2-9935-36B55A2186BD}" type="pres">
      <dgm:prSet presAssocID="{6778BE4B-254B-47CF-BE91-5ECA7A7ACAC1}" presName="spaceRect" presStyleCnt="0"/>
      <dgm:spPr/>
    </dgm:pt>
    <dgm:pt modelId="{7FA97C13-8F2B-4740-90AE-D59012877C03}" type="pres">
      <dgm:prSet presAssocID="{6778BE4B-254B-47CF-BE91-5ECA7A7ACAC1}" presName="textRect" presStyleLbl="revTx" presStyleIdx="2" presStyleCnt="3" custScaleX="135495" custLinFactNeighborX="-16055" custLinFactNeighborY="-7355">
        <dgm:presLayoutVars>
          <dgm:chMax val="1"/>
          <dgm:chPref val="1"/>
        </dgm:presLayoutVars>
      </dgm:prSet>
      <dgm:spPr/>
    </dgm:pt>
  </dgm:ptLst>
  <dgm:cxnLst>
    <dgm:cxn modelId="{1D6BDE32-D2C3-4D4F-B47A-93467603A44D}" srcId="{89443873-185F-4E8B-B5C5-03AC514640E5}" destId="{6778BE4B-254B-47CF-BE91-5ECA7A7ACAC1}" srcOrd="2" destOrd="0" parTransId="{09CF80EE-1A88-44EB-A3BD-1C8A2C6D4ABA}" sibTransId="{DB8DBD22-02D0-4105-B573-D8C47202E384}"/>
    <dgm:cxn modelId="{D58A6A5D-C75B-4FA6-A883-D6683E874B07}" type="presOf" srcId="{89443873-185F-4E8B-B5C5-03AC514640E5}" destId="{3152D2BA-5473-4A92-8B19-E5DFB361A9DB}" srcOrd="0" destOrd="0" presId="urn:microsoft.com/office/officeart/2018/2/layout/IconLabelList"/>
    <dgm:cxn modelId="{CA20C768-1396-43DB-85C2-8D94C89757CE}" type="presOf" srcId="{6778BE4B-254B-47CF-BE91-5ECA7A7ACAC1}" destId="{7FA97C13-8F2B-4740-90AE-D59012877C03}" srcOrd="0" destOrd="0" presId="urn:microsoft.com/office/officeart/2018/2/layout/IconLabelList"/>
    <dgm:cxn modelId="{2202924F-E0BA-42DC-8BD0-AEECD7E2CDE5}" type="presOf" srcId="{592015A5-61E9-4260-83DB-D76FD0EDC0C5}" destId="{6775139A-32FD-4A00-B050-D9EDD3569189}" srcOrd="0" destOrd="0" presId="urn:microsoft.com/office/officeart/2018/2/layout/IconLabelList"/>
    <dgm:cxn modelId="{B5E8F575-F147-45BB-8BD3-E6C8E8A4173D}" srcId="{89443873-185F-4E8B-B5C5-03AC514640E5}" destId="{592015A5-61E9-4260-83DB-D76FD0EDC0C5}" srcOrd="0" destOrd="0" parTransId="{70E133F7-A34A-4BDA-B7F5-2E074C19FAFA}" sibTransId="{63A3FB8E-8E28-41FA-8CBA-8947F5B9665E}"/>
    <dgm:cxn modelId="{6FD79E81-479B-440C-B4FB-BBE12A4C220E}" type="presOf" srcId="{788FEBE4-808B-4E0C-B63D-9C308EEDB31C}" destId="{B16DF8EA-8CED-419D-A8E0-6212E6D1222F}" srcOrd="0" destOrd="0" presId="urn:microsoft.com/office/officeart/2018/2/layout/IconLabelList"/>
    <dgm:cxn modelId="{3C5EEFEA-EECD-4448-A568-83DF49407E5D}" srcId="{89443873-185F-4E8B-B5C5-03AC514640E5}" destId="{788FEBE4-808B-4E0C-B63D-9C308EEDB31C}" srcOrd="1" destOrd="0" parTransId="{A07D6F8A-7E2D-433E-B58F-D4F2F3E7B35E}" sibTransId="{98FC747E-87D2-44B2-BA1E-CD851808AB96}"/>
    <dgm:cxn modelId="{259BFD6C-31D3-4C75-B549-3887633502FD}" type="presParOf" srcId="{3152D2BA-5473-4A92-8B19-E5DFB361A9DB}" destId="{DB67363C-2F23-4710-814B-F21D374F5CF8}" srcOrd="0" destOrd="0" presId="urn:microsoft.com/office/officeart/2018/2/layout/IconLabelList"/>
    <dgm:cxn modelId="{36CEA39F-309C-4A03-A852-2041A86C3630}" type="presParOf" srcId="{DB67363C-2F23-4710-814B-F21D374F5CF8}" destId="{47A54884-F2BF-439C-99BD-F1873EA47C32}" srcOrd="0" destOrd="0" presId="urn:microsoft.com/office/officeart/2018/2/layout/IconLabelList"/>
    <dgm:cxn modelId="{36F1A409-B4B4-4620-A6F6-AF337C65B631}" type="presParOf" srcId="{DB67363C-2F23-4710-814B-F21D374F5CF8}" destId="{F8BC13C6-ECEA-4DFE-8BAA-A4E4923BADC4}" srcOrd="1" destOrd="0" presId="urn:microsoft.com/office/officeart/2018/2/layout/IconLabelList"/>
    <dgm:cxn modelId="{65E8E29A-FD96-4F8C-B9AE-569B77C7AEB3}" type="presParOf" srcId="{DB67363C-2F23-4710-814B-F21D374F5CF8}" destId="{6775139A-32FD-4A00-B050-D9EDD3569189}" srcOrd="2" destOrd="0" presId="urn:microsoft.com/office/officeart/2018/2/layout/IconLabelList"/>
    <dgm:cxn modelId="{89142E4A-4835-4591-8180-7F0EF64349DC}" type="presParOf" srcId="{3152D2BA-5473-4A92-8B19-E5DFB361A9DB}" destId="{19A2DEB6-E44B-4082-AA5D-53B814E8257F}" srcOrd="1" destOrd="0" presId="urn:microsoft.com/office/officeart/2018/2/layout/IconLabelList"/>
    <dgm:cxn modelId="{2C16B357-90C6-457A-8A0D-00636F18E24B}" type="presParOf" srcId="{3152D2BA-5473-4A92-8B19-E5DFB361A9DB}" destId="{3383312B-B61F-44F5-B0ED-C67A7BC6648D}" srcOrd="2" destOrd="0" presId="urn:microsoft.com/office/officeart/2018/2/layout/IconLabelList"/>
    <dgm:cxn modelId="{0B2353E4-5E35-4E05-BD15-FB212D524F4B}" type="presParOf" srcId="{3383312B-B61F-44F5-B0ED-C67A7BC6648D}" destId="{B9F9F085-2A45-4E2B-BED1-DE9758CE4A0D}" srcOrd="0" destOrd="0" presId="urn:microsoft.com/office/officeart/2018/2/layout/IconLabelList"/>
    <dgm:cxn modelId="{C0140F8D-A11F-4640-A2E5-309311D86A1F}" type="presParOf" srcId="{3383312B-B61F-44F5-B0ED-C67A7BC6648D}" destId="{974FBB78-1BE9-40C9-AE38-F97520F4B8AB}" srcOrd="1" destOrd="0" presId="urn:microsoft.com/office/officeart/2018/2/layout/IconLabelList"/>
    <dgm:cxn modelId="{6ECE80AC-A92D-4356-8611-E1E2536192AC}" type="presParOf" srcId="{3383312B-B61F-44F5-B0ED-C67A7BC6648D}" destId="{B16DF8EA-8CED-419D-A8E0-6212E6D1222F}" srcOrd="2" destOrd="0" presId="urn:microsoft.com/office/officeart/2018/2/layout/IconLabelList"/>
    <dgm:cxn modelId="{BEBC5C8A-4410-4D01-82B7-7F7948DB3B0F}" type="presParOf" srcId="{3152D2BA-5473-4A92-8B19-E5DFB361A9DB}" destId="{B8EFA714-B897-4007-83E0-147C48E18EA9}" srcOrd="3" destOrd="0" presId="urn:microsoft.com/office/officeart/2018/2/layout/IconLabelList"/>
    <dgm:cxn modelId="{25085CDB-0C23-44A7-9D25-1F042AA0FE49}" type="presParOf" srcId="{3152D2BA-5473-4A92-8B19-E5DFB361A9DB}" destId="{8D9BB65C-85CE-4F97-84BD-DA0964EA1055}" srcOrd="4" destOrd="0" presId="urn:microsoft.com/office/officeart/2018/2/layout/IconLabelList"/>
    <dgm:cxn modelId="{CE9100F9-644F-402C-B8E9-307A1B9F5F55}" type="presParOf" srcId="{8D9BB65C-85CE-4F97-84BD-DA0964EA1055}" destId="{86C19C50-676C-401D-8635-5181ADA20495}" srcOrd="0" destOrd="0" presId="urn:microsoft.com/office/officeart/2018/2/layout/IconLabelList"/>
    <dgm:cxn modelId="{F685A55E-E67D-46CD-8B31-4B6A9F23C233}" type="presParOf" srcId="{8D9BB65C-85CE-4F97-84BD-DA0964EA1055}" destId="{C746826E-C495-49E2-9935-36B55A2186BD}" srcOrd="1" destOrd="0" presId="urn:microsoft.com/office/officeart/2018/2/layout/IconLabelList"/>
    <dgm:cxn modelId="{9ECAECC8-7C2E-4B0C-AC5F-4E1692CC5D57}" type="presParOf" srcId="{8D9BB65C-85CE-4F97-84BD-DA0964EA1055}" destId="{7FA97C13-8F2B-4740-90AE-D59012877C0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3BCE-8297-4045-9057-63B2BED35CF8}">
      <dsp:nvSpPr>
        <dsp:cNvPr id="0" name=""/>
        <dsp:cNvSpPr/>
      </dsp:nvSpPr>
      <dsp:spPr>
        <a:xfrm>
          <a:off x="699134" y="0"/>
          <a:ext cx="792353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8FF5F-2076-491D-8456-D65671EB8144}">
      <dsp:nvSpPr>
        <dsp:cNvPr id="0" name=""/>
        <dsp:cNvSpPr/>
      </dsp:nvSpPr>
      <dsp:spPr>
        <a:xfrm>
          <a:off x="315885" y="1625600"/>
          <a:ext cx="2796540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>
              <a:latin typeface="+mn-lt"/>
            </a:rPr>
            <a:t>1956</a:t>
          </a:r>
          <a:r>
            <a:rPr lang="en-US" sz="2100" b="0" i="0" kern="1200" baseline="0" dirty="0">
              <a:latin typeface="+mn-lt"/>
            </a:rPr>
            <a:t>: </a:t>
          </a:r>
          <a:r>
            <a:rPr lang="en-US" sz="2100" b="0" i="0" kern="1200" baseline="0" dirty="0" err="1">
              <a:latin typeface="+mn-lt"/>
            </a:rPr>
            <a:t>Begriff</a:t>
          </a:r>
          <a:r>
            <a:rPr lang="en-US" sz="2100" b="0" i="0" kern="1200" baseline="0" dirty="0">
              <a:latin typeface="+mn-lt"/>
            </a:rPr>
            <a:t> „Artificial Intelligence“ </a:t>
          </a:r>
          <a:r>
            <a:rPr lang="en-US" sz="2100" b="0" i="0" kern="1200" baseline="0" dirty="0" err="1">
              <a:latin typeface="+mn-lt"/>
            </a:rPr>
            <a:t>erstmals</a:t>
          </a:r>
          <a:r>
            <a:rPr lang="en-US" sz="2100" b="0" i="0" kern="1200" baseline="0" dirty="0">
              <a:latin typeface="+mn-lt"/>
            </a:rPr>
            <a:t> </a:t>
          </a:r>
          <a:r>
            <a:rPr kumimoji="0" lang="en-US" altLang="en-US" sz="2100" b="0" i="0" u="none" strike="noStrike" kern="1200" cap="none" normalizeH="0" baseline="0" dirty="0" err="1">
              <a:ln/>
              <a:effectLst/>
              <a:latin typeface="+mn-lt"/>
            </a:rPr>
            <a:t>erstmals</a:t>
          </a:r>
          <a:r>
            <a:rPr kumimoji="0" lang="en-US" altLang="en-US" sz="2100" b="0" i="0" u="none" strike="noStrike" kern="1200" cap="none" normalizeH="0" baseline="0" dirty="0">
              <a:ln/>
              <a:effectLst/>
              <a:latin typeface="+mn-lt"/>
            </a:rPr>
            <a:t> vo</a:t>
          </a:r>
          <a:r>
            <a:rPr lang="en-US" altLang="en-US" sz="2100" kern="1200" dirty="0">
              <a:latin typeface="+mn-lt"/>
            </a:rPr>
            <a:t>n McCarthy </a:t>
          </a:r>
          <a:r>
            <a:rPr kumimoji="0" lang="en-US" altLang="en-US" sz="2100" b="0" i="0" u="none" strike="noStrike" kern="1200" cap="none" normalizeH="0" baseline="0" dirty="0" err="1">
              <a:ln/>
              <a:effectLst/>
              <a:latin typeface="+mn-lt"/>
            </a:rPr>
            <a:t>verwendet</a:t>
          </a:r>
          <a:r>
            <a:rPr kumimoji="0" lang="en-US" altLang="en-US" sz="2100" b="0" i="0" u="none" strike="noStrike" kern="1200" cap="none" normalizeH="0" baseline="0" dirty="0">
              <a:ln/>
              <a:effectLst/>
              <a:latin typeface="+mn-lt"/>
            </a:rPr>
            <a:t>.</a:t>
          </a:r>
          <a:endParaRPr lang="en-US" sz="2100" kern="1200" dirty="0"/>
        </a:p>
      </dsp:txBody>
      <dsp:txXfrm>
        <a:off x="421692" y="1731407"/>
        <a:ext cx="2584926" cy="1955852"/>
      </dsp:txXfrm>
    </dsp:sp>
    <dsp:sp modelId="{53106FC9-F4CC-4A51-9310-37222430CC55}">
      <dsp:nvSpPr>
        <dsp:cNvPr id="0" name=""/>
        <dsp:cNvSpPr/>
      </dsp:nvSpPr>
      <dsp:spPr>
        <a:xfrm>
          <a:off x="3262629" y="1625600"/>
          <a:ext cx="2796540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>
              <a:latin typeface="+mn-lt"/>
            </a:rPr>
            <a:t>Wellen</a:t>
          </a:r>
          <a:r>
            <a:rPr lang="en-US" sz="2100" b="0" i="0" kern="1200" baseline="0" dirty="0">
              <a:latin typeface="+mn-lt"/>
            </a:rPr>
            <a:t> der KI-</a:t>
          </a:r>
          <a:r>
            <a:rPr lang="en-US" sz="2100" b="0" i="0" kern="1200" baseline="0" dirty="0" err="1">
              <a:latin typeface="+mn-lt"/>
            </a:rPr>
            <a:t>Entwicklung</a:t>
          </a:r>
          <a:r>
            <a:rPr lang="en-US" sz="2100" b="0" i="0" kern="1200" baseline="0" dirty="0">
              <a:latin typeface="+mn-lt"/>
            </a:rPr>
            <a:t>: </a:t>
          </a:r>
          <a:r>
            <a:rPr lang="en-US" sz="2100" b="0" i="0" kern="1200" baseline="0" dirty="0" err="1">
              <a:latin typeface="+mn-lt"/>
            </a:rPr>
            <a:t>Regeln</a:t>
          </a:r>
          <a:r>
            <a:rPr lang="en-US" sz="2100" b="0" i="0" kern="1200" baseline="0" dirty="0">
              <a:latin typeface="+mn-lt"/>
            </a:rPr>
            <a:t> → Machine Learning → Deep </a:t>
          </a:r>
          <a:r>
            <a:rPr lang="en-US" sz="2100" kern="1200" dirty="0">
              <a:latin typeface="+mn-lt"/>
            </a:rPr>
            <a:t>Learning</a:t>
          </a:r>
          <a:r>
            <a:rPr lang="en-US" sz="2100" b="0" i="0" kern="1200" baseline="0" dirty="0">
              <a:latin typeface="+mn-lt"/>
            </a:rPr>
            <a:t>.</a:t>
          </a:r>
          <a:endParaRPr lang="en-US" sz="2100" kern="1200" dirty="0"/>
        </a:p>
      </dsp:txBody>
      <dsp:txXfrm>
        <a:off x="3368436" y="1731407"/>
        <a:ext cx="2584926" cy="1955852"/>
      </dsp:txXfrm>
    </dsp:sp>
    <dsp:sp modelId="{872DABDA-39BE-46CC-981C-5130DCA2F9C5}">
      <dsp:nvSpPr>
        <dsp:cNvPr id="0" name=""/>
        <dsp:cNvSpPr/>
      </dsp:nvSpPr>
      <dsp:spPr>
        <a:xfrm>
          <a:off x="6209374" y="1625600"/>
          <a:ext cx="2796540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 err="1">
              <a:latin typeface="+mn-lt"/>
            </a:rPr>
            <a:t>Meilensteine</a:t>
          </a:r>
          <a:r>
            <a:rPr lang="en-US" sz="2100" b="0" i="0" kern="1200" baseline="0" dirty="0">
              <a:latin typeface="+mn-lt"/>
            </a:rPr>
            <a:t>: Schach (Deep Blue), Go (AlphaGo), ChatGPT &amp; Co.</a:t>
          </a:r>
          <a:endParaRPr lang="en-US" sz="2100" kern="1200" dirty="0"/>
        </a:p>
      </dsp:txBody>
      <dsp:txXfrm>
        <a:off x="6315181" y="1731407"/>
        <a:ext cx="2584926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54884-F2BF-439C-99BD-F1873EA47C32}">
      <dsp:nvSpPr>
        <dsp:cNvPr id="0" name=""/>
        <dsp:cNvSpPr/>
      </dsp:nvSpPr>
      <dsp:spPr>
        <a:xfrm>
          <a:off x="1257785" y="1002636"/>
          <a:ext cx="938602" cy="9386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5139A-32FD-4A00-B050-D9EDD3569189}">
      <dsp:nvSpPr>
        <dsp:cNvPr id="0" name=""/>
        <dsp:cNvSpPr/>
      </dsp:nvSpPr>
      <dsp:spPr>
        <a:xfrm>
          <a:off x="0" y="2206073"/>
          <a:ext cx="3763272" cy="111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/>
            <a:t>Machine Learning</a:t>
          </a:r>
          <a:endParaRPr lang="en-DE" sz="2000" b="0" i="0" kern="1200" baseline="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Systeme </a:t>
          </a:r>
          <a:r>
            <a:rPr lang="en-US" sz="2000" b="0" i="0" kern="1200" baseline="0" dirty="0" err="1"/>
            <a:t>lernen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aus</a:t>
          </a:r>
          <a:r>
            <a:rPr lang="en-US" sz="2000" b="0" i="0" kern="1200" baseline="0" dirty="0"/>
            <a:t> Daten (z. B. </a:t>
          </a:r>
          <a:r>
            <a:rPr lang="en-US" sz="2000" b="0" i="0" kern="1200" baseline="0" dirty="0" err="1">
              <a:latin typeface="Aptos" panose="02110004020202020204"/>
              <a:ea typeface="+mn-ea"/>
              <a:cs typeface="+mn-cs"/>
            </a:rPr>
            <a:t>Betrugserkennung</a:t>
          </a:r>
          <a:r>
            <a:rPr lang="en-US" sz="2000" b="0" i="0" kern="1200" baseline="0" dirty="0">
              <a:latin typeface="Aptos" panose="02110004020202020204"/>
              <a:ea typeface="+mn-ea"/>
              <a:cs typeface="+mn-cs"/>
            </a:rPr>
            <a:t>, </a:t>
          </a:r>
          <a:r>
            <a:rPr lang="en-US" sz="2000" b="0" i="0" kern="1200" baseline="0" dirty="0" err="1">
              <a:latin typeface="Aptos" panose="02110004020202020204"/>
              <a:ea typeface="+mn-ea"/>
              <a:cs typeface="+mn-cs"/>
            </a:rPr>
            <a:t>Objekte</a:t>
          </a:r>
          <a:r>
            <a:rPr lang="en-US" sz="2000" b="0" i="0" kern="1200" baseline="0" dirty="0">
              <a:latin typeface="Aptos" panose="02110004020202020204"/>
              <a:ea typeface="+mn-ea"/>
              <a:cs typeface="+mn-cs"/>
            </a:rPr>
            <a:t>).</a:t>
          </a:r>
        </a:p>
      </dsp:txBody>
      <dsp:txXfrm>
        <a:off x="0" y="2206073"/>
        <a:ext cx="3763272" cy="1114894"/>
      </dsp:txXfrm>
    </dsp:sp>
    <dsp:sp modelId="{B9F9F085-2A45-4E2B-BED1-DE9758CE4A0D}">
      <dsp:nvSpPr>
        <dsp:cNvPr id="0" name=""/>
        <dsp:cNvSpPr/>
      </dsp:nvSpPr>
      <dsp:spPr>
        <a:xfrm>
          <a:off x="5166076" y="1061196"/>
          <a:ext cx="938602" cy="9386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DF8EA-8CED-419D-A8E0-6212E6D1222F}">
      <dsp:nvSpPr>
        <dsp:cNvPr id="0" name=""/>
        <dsp:cNvSpPr/>
      </dsp:nvSpPr>
      <dsp:spPr>
        <a:xfrm>
          <a:off x="4225450" y="2225472"/>
          <a:ext cx="2794739" cy="111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/>
            <a:t>Deep Learning</a:t>
          </a:r>
          <a:endParaRPr lang="en-DE" sz="2000" b="1" i="0" kern="1200" baseline="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Mehrschichtige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neuronale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Netze</a:t>
          </a:r>
          <a:r>
            <a:rPr lang="en-US" sz="2000" b="0" i="0" kern="1200" baseline="0" dirty="0"/>
            <a:t> (z. B. </a:t>
          </a:r>
          <a:r>
            <a:rPr lang="en-US" sz="2000" b="0" i="0" kern="1200" baseline="0" dirty="0" err="1"/>
            <a:t>Bildinterpretation</a:t>
          </a:r>
          <a:r>
            <a:rPr lang="en-US" sz="2000" b="0" i="0" kern="1200" baseline="0" dirty="0"/>
            <a:t> – was </a:t>
          </a:r>
          <a:r>
            <a:rPr lang="en-US" sz="2000" b="0" i="0" kern="1200" baseline="0" dirty="0" err="1"/>
            <a:t>befindet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sich</a:t>
          </a:r>
          <a:r>
            <a:rPr lang="en-US" sz="2000" b="0" i="0" kern="1200" baseline="0" dirty="0"/>
            <a:t> auf dem Bild).</a:t>
          </a:r>
          <a:endParaRPr lang="en-US" sz="2000" kern="1200" dirty="0"/>
        </a:p>
      </dsp:txBody>
      <dsp:txXfrm>
        <a:off x="4225450" y="2225472"/>
        <a:ext cx="2794739" cy="1114894"/>
      </dsp:txXfrm>
    </dsp:sp>
    <dsp:sp modelId="{86C19C50-676C-401D-8635-5181ADA20495}">
      <dsp:nvSpPr>
        <dsp:cNvPr id="0" name=""/>
        <dsp:cNvSpPr/>
      </dsp:nvSpPr>
      <dsp:spPr>
        <a:xfrm>
          <a:off x="8416959" y="1043775"/>
          <a:ext cx="938602" cy="9386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97C13-8F2B-4740-90AE-D59012877C03}">
      <dsp:nvSpPr>
        <dsp:cNvPr id="0" name=""/>
        <dsp:cNvSpPr/>
      </dsp:nvSpPr>
      <dsp:spPr>
        <a:xfrm>
          <a:off x="7368598" y="2225472"/>
          <a:ext cx="2826130" cy="111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/>
            <a:t>Natural Language Processing (NLP</a:t>
          </a:r>
          <a:r>
            <a:rPr lang="en-DE" sz="2000" b="1" i="0" kern="1200" baseline="0" dirty="0"/>
            <a:t>)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 err="1"/>
            <a:t>Sprache</a:t>
          </a:r>
          <a:r>
            <a:rPr lang="en-US" sz="2000" b="0" i="0" kern="1200" baseline="0" dirty="0"/>
            <a:t> verstehen/</a:t>
          </a:r>
          <a:r>
            <a:rPr lang="en-DE" sz="2000" b="0" i="0" kern="1200" baseline="0" dirty="0"/>
            <a:t> </a:t>
          </a:r>
          <a:r>
            <a:rPr lang="en-US" sz="2000" b="0" i="0" kern="1200" baseline="0" dirty="0" err="1"/>
            <a:t>generieren</a:t>
          </a:r>
          <a:r>
            <a:rPr lang="en-US" sz="2000" b="0" i="0" kern="1200" baseline="0" dirty="0"/>
            <a:t> (z. B. Chatbots).</a:t>
          </a:r>
          <a:endParaRPr lang="en-US" sz="2000" kern="1200" dirty="0"/>
        </a:p>
      </dsp:txBody>
      <dsp:txXfrm>
        <a:off x="7368598" y="2225472"/>
        <a:ext cx="2826130" cy="1114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70AA-B971-45A7-9B0B-50D353DF5ABB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21D2B-325E-44FF-BC3E-02C67110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9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1D2B-325E-44FF-BC3E-02C6711029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79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Sprechtext / Notizen: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KI ist längst Alltag: Google erkennt Fotos, ChatGPT beantwortet Fragen, Spotify empfiehlt Musik.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In der Medizin unterstützt KI bei Diagnosen – aber ersetzt keine Ärzt:innen.</a:t>
            </a:r>
            <a:endParaRPr lang="en-DE" dirty="0"/>
          </a:p>
          <a:p>
            <a:pPr>
              <a:buFont typeface="Arial" panose="020B0604020202020204" pitchFamily="34" charset="0"/>
              <a:buChar char="•"/>
            </a:pPr>
            <a:endParaRPr lang="en-DE" dirty="0"/>
          </a:p>
          <a:p>
            <a:pPr>
              <a:buNone/>
            </a:pPr>
            <a:r>
              <a:rPr lang="en-US" b="1" dirty="0"/>
              <a:t>Recruiting / </a:t>
            </a:r>
            <a:r>
              <a:rPr lang="en-US" b="1" dirty="0" err="1"/>
              <a:t>Bewerbermanagement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CV-Screening:</a:t>
            </a:r>
            <a:br>
              <a:rPr lang="en-US" dirty="0"/>
            </a:br>
            <a:r>
              <a:rPr lang="en-US" dirty="0"/>
              <a:t>KI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Lebensläufe</a:t>
            </a:r>
            <a:r>
              <a:rPr lang="en-US" dirty="0"/>
              <a:t> </a:t>
            </a:r>
            <a:r>
              <a:rPr lang="en-US" dirty="0" err="1"/>
              <a:t>analysieren</a:t>
            </a:r>
            <a:r>
              <a:rPr lang="en-US" dirty="0"/>
              <a:t> und </a:t>
            </a:r>
            <a:r>
              <a:rPr lang="en-US" dirty="0" err="1"/>
              <a:t>vorfiltern</a:t>
            </a:r>
            <a:r>
              <a:rPr lang="en-US" dirty="0"/>
              <a:t> – z. B. auf </a:t>
            </a:r>
            <a:r>
              <a:rPr lang="en-US" dirty="0" err="1"/>
              <a:t>Qualifikationen</a:t>
            </a:r>
            <a:r>
              <a:rPr lang="en-US" dirty="0"/>
              <a:t>, </a:t>
            </a:r>
            <a:r>
              <a:rPr lang="en-US" dirty="0" err="1"/>
              <a:t>Schlüsselwörter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Berufserfahrung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Matching-</a:t>
            </a:r>
            <a:r>
              <a:rPr lang="en-US" b="1" dirty="0" err="1"/>
              <a:t>Algorithmen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Systeme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b="1" dirty="0"/>
              <a:t>HireVue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b="1" dirty="0" err="1"/>
              <a:t>Pymetrics</a:t>
            </a:r>
            <a:r>
              <a:rPr lang="en-US" dirty="0"/>
              <a:t> </a:t>
            </a:r>
            <a:r>
              <a:rPr lang="en-US" dirty="0" err="1"/>
              <a:t>helfen</a:t>
            </a:r>
            <a:r>
              <a:rPr lang="en-US" dirty="0"/>
              <a:t>, </a:t>
            </a:r>
            <a:r>
              <a:rPr lang="en-US" dirty="0" err="1"/>
              <a:t>Bewerber:innen</a:t>
            </a:r>
            <a:r>
              <a:rPr lang="en-US" dirty="0"/>
              <a:t> </a:t>
            </a:r>
            <a:r>
              <a:rPr lang="en-US" dirty="0" err="1"/>
              <a:t>anhand</a:t>
            </a:r>
            <a:r>
              <a:rPr lang="en-US" dirty="0"/>
              <a:t> von Daten optimal auf </a:t>
            </a:r>
            <a:r>
              <a:rPr lang="en-US" dirty="0" err="1"/>
              <a:t>offene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matchen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Chatbots für </a:t>
            </a:r>
            <a:r>
              <a:rPr lang="en-US" b="1" dirty="0" err="1"/>
              <a:t>Bewerberkommunikation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 err="1"/>
              <a:t>Beantworten</a:t>
            </a:r>
            <a:r>
              <a:rPr lang="en-US" dirty="0"/>
              <a:t> </a:t>
            </a:r>
            <a:r>
              <a:rPr lang="en-US" dirty="0" err="1"/>
              <a:t>rund</a:t>
            </a:r>
            <a:r>
              <a:rPr lang="en-US" dirty="0"/>
              <a:t> um die Uhr </a:t>
            </a:r>
            <a:r>
              <a:rPr lang="en-US" dirty="0" err="1"/>
              <a:t>häufige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 und </a:t>
            </a:r>
            <a:r>
              <a:rPr lang="en-US" dirty="0" err="1"/>
              <a:t>begleiten</a:t>
            </a:r>
            <a:r>
              <a:rPr lang="en-US" dirty="0"/>
              <a:t> </a:t>
            </a:r>
            <a:r>
              <a:rPr lang="en-US" dirty="0" err="1"/>
              <a:t>Bewerber:innen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den </a:t>
            </a:r>
            <a:r>
              <a:rPr lang="en-US" dirty="0" err="1"/>
              <a:t>Prozess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📌 </a:t>
            </a:r>
            <a:r>
              <a:rPr lang="en-US" i="1" dirty="0"/>
              <a:t>Achtung: Bias </a:t>
            </a:r>
            <a:r>
              <a:rPr lang="en-US" i="1" dirty="0" err="1"/>
              <a:t>vermeiden</a:t>
            </a:r>
            <a:r>
              <a:rPr lang="en-US" i="1" dirty="0"/>
              <a:t>!</a:t>
            </a:r>
            <a:br>
              <a:rPr lang="en-US" dirty="0"/>
            </a:br>
            <a:r>
              <a:rPr lang="en-US" dirty="0"/>
              <a:t>Wenn </a:t>
            </a:r>
            <a:r>
              <a:rPr lang="en-US" dirty="0" err="1"/>
              <a:t>historische</a:t>
            </a:r>
            <a:r>
              <a:rPr lang="en-US" dirty="0"/>
              <a:t> Daten z. B.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Geschlechterverzerrung</a:t>
            </a:r>
            <a:r>
              <a:rPr lang="en-US" dirty="0"/>
              <a:t> </a:t>
            </a:r>
            <a:r>
              <a:rPr lang="en-US" dirty="0" err="1"/>
              <a:t>enthalten</a:t>
            </a:r>
            <a:r>
              <a:rPr lang="en-US" dirty="0"/>
              <a:t>, </a:t>
            </a:r>
            <a:r>
              <a:rPr lang="en-US" dirty="0" err="1"/>
              <a:t>kann</a:t>
            </a:r>
            <a:r>
              <a:rPr lang="en-US" dirty="0"/>
              <a:t> die KI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reproduzieren</a:t>
            </a:r>
            <a:r>
              <a:rPr lang="en-US" dirty="0"/>
              <a:t>.</a:t>
            </a:r>
          </a:p>
          <a:p>
            <a:pPr>
              <a:buNone/>
            </a:pPr>
            <a:endParaRPr lang="en-DE" b="1" dirty="0"/>
          </a:p>
          <a:p>
            <a:pPr>
              <a:buNone/>
            </a:pPr>
            <a:r>
              <a:rPr lang="en-US" b="1" dirty="0"/>
              <a:t>2. 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Automatisierte</a:t>
            </a:r>
            <a:r>
              <a:rPr lang="en-US" b="1" dirty="0"/>
              <a:t> Onboarding-</a:t>
            </a:r>
            <a:r>
              <a:rPr lang="en-US" b="1" dirty="0" err="1"/>
              <a:t>Plattformen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KI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individuell</a:t>
            </a:r>
            <a:r>
              <a:rPr lang="en-US" dirty="0"/>
              <a:t> </a:t>
            </a:r>
            <a:r>
              <a:rPr lang="en-US" dirty="0" err="1"/>
              <a:t>aufbereiten</a:t>
            </a:r>
            <a:r>
              <a:rPr lang="en-US" dirty="0"/>
              <a:t> – z. B. FAQ-Systeme, </a:t>
            </a:r>
            <a:r>
              <a:rPr lang="en-US" dirty="0" err="1"/>
              <a:t>personalisierte</a:t>
            </a:r>
            <a:r>
              <a:rPr lang="en-US" dirty="0"/>
              <a:t> </a:t>
            </a:r>
            <a:r>
              <a:rPr lang="en-US" dirty="0" err="1"/>
              <a:t>Zeitpläne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Mentor-</a:t>
            </a:r>
            <a:r>
              <a:rPr lang="en-US" dirty="0" err="1"/>
              <a:t>Avatare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Sprachanalyse</a:t>
            </a:r>
            <a:r>
              <a:rPr lang="en-US" b="1" dirty="0"/>
              <a:t>-Tools:</a:t>
            </a:r>
            <a:br>
              <a:rPr lang="en-US" dirty="0"/>
            </a:br>
            <a:r>
              <a:rPr lang="en-US" dirty="0"/>
              <a:t>KI </a:t>
            </a:r>
            <a:r>
              <a:rPr lang="en-US" dirty="0" err="1"/>
              <a:t>hilft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Verbesserung</a:t>
            </a:r>
            <a:r>
              <a:rPr lang="en-US" dirty="0"/>
              <a:t> von </a:t>
            </a:r>
            <a:r>
              <a:rPr lang="en-US" dirty="0" err="1"/>
              <a:t>interner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r>
              <a:rPr lang="en-US" dirty="0"/>
              <a:t> (z. B.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Tonalitätsanalysen</a:t>
            </a:r>
            <a:r>
              <a:rPr lang="en-US" dirty="0"/>
              <a:t> in </a:t>
            </a:r>
            <a:r>
              <a:rPr lang="en-US" dirty="0" err="1"/>
              <a:t>Willkommensmails</a:t>
            </a:r>
            <a:r>
              <a:rPr lang="en-US" dirty="0"/>
              <a:t>).</a:t>
            </a:r>
          </a:p>
          <a:p>
            <a:pPr>
              <a:buNone/>
            </a:pPr>
            <a:endParaRPr lang="en-DE" b="1" dirty="0"/>
          </a:p>
          <a:p>
            <a:pPr>
              <a:buNone/>
            </a:pPr>
            <a:r>
              <a:rPr lang="en-US" b="1" dirty="0"/>
              <a:t>3. </a:t>
            </a:r>
            <a:r>
              <a:rPr lang="en-US" b="1" dirty="0" err="1"/>
              <a:t>Mitarbeiterentwicklung</a:t>
            </a:r>
            <a:r>
              <a:rPr lang="en-US" b="1" dirty="0"/>
              <a:t> &amp;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Empfehlungssysteme</a:t>
            </a:r>
            <a:r>
              <a:rPr lang="en-US" b="1" dirty="0"/>
              <a:t> für </a:t>
            </a:r>
            <a:r>
              <a:rPr lang="en-US" b="1" dirty="0" err="1"/>
              <a:t>Weiterbildung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KI </a:t>
            </a:r>
            <a:r>
              <a:rPr lang="en-US" dirty="0" err="1"/>
              <a:t>schlägt</a:t>
            </a:r>
            <a:r>
              <a:rPr lang="en-US" dirty="0"/>
              <a:t> </a:t>
            </a:r>
            <a:r>
              <a:rPr lang="en-US" dirty="0" err="1"/>
              <a:t>basierend</a:t>
            </a:r>
            <a:r>
              <a:rPr lang="en-US" dirty="0"/>
              <a:t> auf </a:t>
            </a:r>
            <a:r>
              <a:rPr lang="en-US" dirty="0" err="1"/>
              <a:t>Jobrolle</a:t>
            </a:r>
            <a:r>
              <a:rPr lang="en-US" dirty="0"/>
              <a:t>, </a:t>
            </a:r>
            <a:r>
              <a:rPr lang="en-US" dirty="0" err="1"/>
              <a:t>Interessen</a:t>
            </a:r>
            <a:r>
              <a:rPr lang="en-US" dirty="0"/>
              <a:t> und Skills </a:t>
            </a:r>
            <a:r>
              <a:rPr lang="en-US" dirty="0" err="1"/>
              <a:t>passende</a:t>
            </a:r>
            <a:r>
              <a:rPr lang="en-US" dirty="0"/>
              <a:t> </a:t>
            </a:r>
            <a:r>
              <a:rPr lang="en-US" dirty="0" err="1"/>
              <a:t>Lerninhalte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(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Netflix – </a:t>
            </a:r>
            <a:r>
              <a:rPr lang="en-US" dirty="0" err="1"/>
              <a:t>aber</a:t>
            </a:r>
            <a:r>
              <a:rPr lang="en-US" dirty="0"/>
              <a:t> für E-Learning).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Skill-Gap-</a:t>
            </a:r>
            <a:r>
              <a:rPr lang="en-US" b="1" dirty="0" err="1"/>
              <a:t>Analyse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 err="1"/>
              <a:t>Analyse</a:t>
            </a:r>
            <a:r>
              <a:rPr lang="en-US" dirty="0"/>
              <a:t>,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Kompetenzen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fehlen</a:t>
            </a:r>
            <a:r>
              <a:rPr lang="en-US" dirty="0"/>
              <a:t>, und </a:t>
            </a:r>
            <a:r>
              <a:rPr lang="en-US" dirty="0" err="1"/>
              <a:t>automatische</a:t>
            </a:r>
            <a:r>
              <a:rPr lang="en-US" dirty="0"/>
              <a:t> </a:t>
            </a:r>
            <a:r>
              <a:rPr lang="en-US" dirty="0" err="1"/>
              <a:t>Trainingsvorschläge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Personalisierte</a:t>
            </a:r>
            <a:r>
              <a:rPr lang="en-US" b="1" dirty="0"/>
              <a:t> </a:t>
            </a:r>
            <a:r>
              <a:rPr lang="en-US" b="1" dirty="0" err="1"/>
              <a:t>Lernpfade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KI </a:t>
            </a:r>
            <a:r>
              <a:rPr lang="en-US" dirty="0" err="1"/>
              <a:t>passt</a:t>
            </a:r>
            <a:r>
              <a:rPr lang="en-US" dirty="0"/>
              <a:t> </a:t>
            </a:r>
            <a:r>
              <a:rPr lang="en-US" dirty="0" err="1"/>
              <a:t>Lernangebote</a:t>
            </a:r>
            <a:r>
              <a:rPr lang="en-US" dirty="0"/>
              <a:t> </a:t>
            </a:r>
            <a:r>
              <a:rPr lang="en-US" dirty="0" err="1"/>
              <a:t>individuell</a:t>
            </a:r>
            <a:r>
              <a:rPr lang="en-US" dirty="0"/>
              <a:t> an – z. B. </a:t>
            </a:r>
            <a:r>
              <a:rPr lang="en-US" dirty="0" err="1"/>
              <a:t>durch</a:t>
            </a:r>
            <a:r>
              <a:rPr lang="en-US" dirty="0"/>
              <a:t> Adaptive Learning-</a:t>
            </a:r>
            <a:r>
              <a:rPr lang="en-US" dirty="0" err="1"/>
              <a:t>Plattformen</a:t>
            </a:r>
            <a:r>
              <a:rPr lang="en-US" dirty="0"/>
              <a:t>.</a:t>
            </a:r>
          </a:p>
          <a:p>
            <a:pPr>
              <a:buNone/>
            </a:pPr>
            <a:endParaRPr lang="en-DE" b="1" dirty="0"/>
          </a:p>
          <a:p>
            <a:pPr>
              <a:buNone/>
            </a:pPr>
            <a:r>
              <a:rPr lang="en-US" b="1" dirty="0"/>
              <a:t>4. Performance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Stimmungs</a:t>
            </a:r>
            <a:r>
              <a:rPr lang="en-US" b="1" dirty="0"/>
              <a:t>- und Feedback-</a:t>
            </a:r>
            <a:r>
              <a:rPr lang="en-US" b="1" dirty="0" err="1"/>
              <a:t>Analysen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KI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Stimmungen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anonymen</a:t>
            </a:r>
            <a:r>
              <a:rPr lang="en-US" dirty="0"/>
              <a:t> </a:t>
            </a:r>
            <a:r>
              <a:rPr lang="en-US" dirty="0" err="1"/>
              <a:t>Mitarbeiterumfragen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Textkommentaren</a:t>
            </a:r>
            <a:r>
              <a:rPr lang="en-US" dirty="0"/>
              <a:t> </a:t>
            </a:r>
            <a:r>
              <a:rPr lang="en-US" dirty="0" err="1"/>
              <a:t>erkennen</a:t>
            </a:r>
            <a:r>
              <a:rPr lang="en-US" dirty="0"/>
              <a:t> (z. B. </a:t>
            </a:r>
            <a:r>
              <a:rPr lang="en-US" dirty="0" err="1"/>
              <a:t>über</a:t>
            </a:r>
            <a:r>
              <a:rPr lang="en-US" dirty="0"/>
              <a:t> Tools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CultureAmp</a:t>
            </a:r>
            <a:r>
              <a:rPr lang="en-US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360°-Feedback </a:t>
            </a:r>
            <a:r>
              <a:rPr lang="en-US" b="1" dirty="0" err="1"/>
              <a:t>automatisieren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 err="1"/>
              <a:t>Analyse</a:t>
            </a:r>
            <a:r>
              <a:rPr lang="en-US" dirty="0"/>
              <a:t> von Feedback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verschiedenen</a:t>
            </a:r>
            <a:r>
              <a:rPr lang="en-US" dirty="0"/>
              <a:t> </a:t>
            </a:r>
            <a:r>
              <a:rPr lang="en-US" dirty="0" err="1"/>
              <a:t>Quellen</a:t>
            </a:r>
            <a:r>
              <a:rPr lang="en-US" dirty="0"/>
              <a:t>, </a:t>
            </a:r>
            <a:r>
              <a:rPr lang="en-US" dirty="0" err="1"/>
              <a:t>inklusive</a:t>
            </a:r>
            <a:r>
              <a:rPr lang="en-US" dirty="0"/>
              <a:t> Text-Mining von </a:t>
            </a:r>
            <a:r>
              <a:rPr lang="en-US" dirty="0" err="1"/>
              <a:t>Kommentaren</a:t>
            </a:r>
            <a:r>
              <a:rPr lang="en-US" dirty="0"/>
              <a:t>.</a:t>
            </a:r>
          </a:p>
          <a:p>
            <a:pPr>
              <a:buNone/>
            </a:pPr>
            <a:endParaRPr lang="en-DE" b="1" dirty="0"/>
          </a:p>
          <a:p>
            <a:pPr>
              <a:buNone/>
            </a:pPr>
            <a:r>
              <a:rPr lang="en-US" b="1" dirty="0"/>
              <a:t>5. HR Analytics &amp; </a:t>
            </a:r>
            <a:r>
              <a:rPr lang="en-US" b="1" dirty="0" err="1"/>
              <a:t>Strategie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Predictive Analytics:</a:t>
            </a:r>
            <a:br>
              <a:rPr lang="en-US" dirty="0"/>
            </a:br>
            <a:r>
              <a:rPr lang="en-US" dirty="0" err="1"/>
              <a:t>Vorhersage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z. B.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Kündigungswahrscheinlichkeit</a:t>
            </a:r>
            <a:r>
              <a:rPr lang="en-US" dirty="0"/>
              <a:t> </a:t>
            </a:r>
            <a:r>
              <a:rPr lang="en-US" dirty="0" err="1"/>
              <a:t>steigt</a:t>
            </a:r>
            <a:r>
              <a:rPr lang="en-US" dirty="0"/>
              <a:t> ("Flight Risk") – um </a:t>
            </a:r>
            <a:r>
              <a:rPr lang="en-US" dirty="0" err="1"/>
              <a:t>früh</a:t>
            </a:r>
            <a:r>
              <a:rPr lang="en-US" dirty="0"/>
              <a:t> </a:t>
            </a:r>
            <a:r>
              <a:rPr lang="en-US" dirty="0" err="1"/>
              <a:t>reagieren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Workforce Planning:</a:t>
            </a:r>
            <a:br>
              <a:rPr lang="en-US" dirty="0"/>
            </a:br>
            <a:r>
              <a:rPr lang="en-US" dirty="0"/>
              <a:t>KI </a:t>
            </a:r>
            <a:r>
              <a:rPr lang="en-US" dirty="0" err="1"/>
              <a:t>hilft</a:t>
            </a:r>
            <a:r>
              <a:rPr lang="en-US" dirty="0"/>
              <a:t>, </a:t>
            </a:r>
            <a:r>
              <a:rPr lang="en-US" dirty="0" err="1"/>
              <a:t>Personalbedarfe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 – je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Umsatz</a:t>
            </a:r>
            <a:r>
              <a:rPr lang="en-US" dirty="0"/>
              <a:t>, </a:t>
            </a:r>
            <a:r>
              <a:rPr lang="en-US" dirty="0" err="1"/>
              <a:t>Projektlage</a:t>
            </a:r>
            <a:r>
              <a:rPr lang="en-US" dirty="0"/>
              <a:t>, </a:t>
            </a:r>
            <a:r>
              <a:rPr lang="en-US" dirty="0" err="1"/>
              <a:t>Urlaubszeiten</a:t>
            </a:r>
            <a:r>
              <a:rPr lang="en-US" dirty="0"/>
              <a:t> etc.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🎯 </a:t>
            </a:r>
            <a:r>
              <a:rPr lang="en-US" b="1" dirty="0" err="1"/>
              <a:t>Beispielhafte</a:t>
            </a:r>
            <a:r>
              <a:rPr lang="en-US" b="1" dirty="0"/>
              <a:t> Tools: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Eightfold.ai</a:t>
            </a:r>
            <a:r>
              <a:rPr lang="en-US" dirty="0"/>
              <a:t> – Talent Intelligence </a:t>
            </a:r>
            <a:r>
              <a:rPr lang="en-US" dirty="0" err="1"/>
              <a:t>Plattform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Recruitee</a:t>
            </a:r>
            <a:r>
              <a:rPr lang="en-US" b="1" dirty="0"/>
              <a:t>, Breezy HR</a:t>
            </a:r>
            <a:r>
              <a:rPr lang="en-US" dirty="0"/>
              <a:t> – KI-</a:t>
            </a:r>
            <a:r>
              <a:rPr lang="en-US" dirty="0" err="1"/>
              <a:t>gestütztes</a:t>
            </a:r>
            <a:r>
              <a:rPr lang="en-US" dirty="0"/>
              <a:t> </a:t>
            </a:r>
            <a:r>
              <a:rPr lang="en-US" dirty="0" err="1"/>
              <a:t>Bewerbermanagement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EdCast</a:t>
            </a:r>
            <a:r>
              <a:rPr lang="en-US" b="1" dirty="0"/>
              <a:t>, Degreed</a:t>
            </a:r>
            <a:r>
              <a:rPr lang="en-US" dirty="0"/>
              <a:t> – </a:t>
            </a:r>
            <a:r>
              <a:rPr lang="en-US" dirty="0" err="1"/>
              <a:t>Lernplattformen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KI-</a:t>
            </a:r>
            <a:r>
              <a:rPr lang="en-US" dirty="0" err="1"/>
              <a:t>Kompetenzanalyse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Leapsome</a:t>
            </a:r>
            <a:r>
              <a:rPr lang="en-US" b="1" dirty="0"/>
              <a:t>, Lattice</a:t>
            </a:r>
            <a:r>
              <a:rPr lang="en-US" dirty="0"/>
              <a:t> – Performance &amp; Engagement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None/>
            </a:pPr>
            <a:r>
              <a:rPr lang="de-DE" b="1" dirty="0"/>
              <a:t>Fragen &amp; Antworten: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„Wie zuverlässig sind solche KI-Diagnosen?“</a:t>
            </a:r>
            <a:br>
              <a:rPr lang="de-DE" dirty="0"/>
            </a:br>
            <a:r>
              <a:rPr lang="de-DE" dirty="0"/>
              <a:t>Sehr hilfreich als Zweitmeinung – aber sie sind nur </a:t>
            </a:r>
            <a:r>
              <a:rPr lang="de-DE" i="1" dirty="0"/>
              <a:t>Assistenzsysteme</a:t>
            </a:r>
            <a:r>
              <a:rPr lang="de-DE" dirty="0"/>
              <a:t>, keine Entscheidungsträger.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1D2B-325E-44FF-BC3E-02C671102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7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1D2B-325E-44FF-BC3E-02C671102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6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Sprechtext / Notizen: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KI ist kein Hype mehr – sondern in unserem Alltag angekommen.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Chancen sind riesig – aber verantwortungsvoller Umgang ist entscheidend.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KI kann unterstützen, aber nicht </a:t>
            </a:r>
            <a:r>
              <a:rPr lang="de-DE" i="1" dirty="0"/>
              <a:t>ersetzten</a:t>
            </a:r>
            <a:r>
              <a:rPr lang="de-DE" dirty="0"/>
              <a:t>.</a:t>
            </a:r>
            <a:endParaRPr lang="en-DE" dirty="0"/>
          </a:p>
          <a:p>
            <a:pPr>
              <a:buFont typeface="Arial" panose="020B0604020202020204" pitchFamily="34" charset="0"/>
              <a:buNone/>
            </a:pPr>
            <a:endParaRPr lang="de-DE" dirty="0"/>
          </a:p>
          <a:p>
            <a:pPr>
              <a:buNone/>
            </a:pPr>
            <a:r>
              <a:rPr lang="de-DE" b="1" dirty="0"/>
              <a:t>Fragen &amp; Antworten: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„Was wird KI in Zukunft leisten?“</a:t>
            </a:r>
            <a:br>
              <a:rPr lang="de-DE" dirty="0"/>
            </a:br>
            <a:r>
              <a:rPr lang="de-DE" dirty="0"/>
              <a:t>Vieles ist denkbar – aber wichtig ist: Wir Menschen bleiben in der Verantwortung.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1D2B-325E-44FF-BC3E-02C6711029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KI ist der Versuch, bestimmte kognitive Fähigkeiten des Menschen technisch nachzubilden.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Dazu gehören z. B. Sehen (Bilderkennung), Sprache verstehen/generieren, Lernen aus Erfahrung.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Es geht nicht immer um „superintelligente Maschinen“ – oft sind es Systeme, die auf ein sehr enges Problem spezialisiert sind.</a:t>
            </a:r>
          </a:p>
          <a:p>
            <a:pPr>
              <a:buNone/>
            </a:pPr>
            <a:endParaRPr lang="en-DE" b="1" dirty="0"/>
          </a:p>
          <a:p>
            <a:pPr>
              <a:buNone/>
            </a:pPr>
            <a:r>
              <a:rPr lang="de-DE" b="1" dirty="0"/>
              <a:t>Fragen &amp; Antworten: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„Ist KI gleichbedeutend mit Robotern?“</a:t>
            </a:r>
            <a:br>
              <a:rPr lang="de-DE" dirty="0"/>
            </a:br>
            <a:r>
              <a:rPr lang="de-DE" dirty="0"/>
              <a:t>Nein. KI ist die Software-Intelligenz. Roboter sind Hardware, sie können mit oder ohne KI laufen.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„Ist jede App mit automatischer Funktion KI?“</a:t>
            </a:r>
            <a:br>
              <a:rPr lang="de-DE" dirty="0"/>
            </a:br>
            <a:r>
              <a:rPr lang="de-DE" dirty="0"/>
              <a:t>Nicht unbedingt – nur wenn die App durch Daten </a:t>
            </a:r>
            <a:r>
              <a:rPr lang="de-DE" i="1" dirty="0"/>
              <a:t>lernt</a:t>
            </a:r>
            <a:r>
              <a:rPr lang="de-DE" dirty="0"/>
              <a:t> oder </a:t>
            </a:r>
            <a:r>
              <a:rPr lang="de-DE" i="1" dirty="0"/>
              <a:t>entscheidet</a:t>
            </a:r>
            <a:r>
              <a:rPr lang="de-DE" dirty="0"/>
              <a:t>, spricht man von KI.</a:t>
            </a:r>
          </a:p>
          <a:p>
            <a:pPr>
              <a:buNone/>
            </a:pPr>
            <a:endParaRPr lang="en-DE" b="1" dirty="0"/>
          </a:p>
          <a:p>
            <a:pPr>
              <a:buNone/>
            </a:pPr>
            <a:r>
              <a:rPr lang="de-DE" b="1" dirty="0"/>
              <a:t>Beispiel 1: Sprachassistent (Siri, Alexa)</a:t>
            </a:r>
            <a:endParaRPr lang="de-DE" dirty="0"/>
          </a:p>
          <a:p>
            <a:pPr>
              <a:buNone/>
            </a:pPr>
            <a:r>
              <a:rPr lang="de-DE" dirty="0"/>
              <a:t>„Wenn Sie Siri fragen, wie morgen das Wetter wird, analysiert eine KI Ihre Sprache, versteht den Inhalt und sucht die passende Antwort heraus.“</a:t>
            </a:r>
          </a:p>
          <a:p>
            <a:pPr>
              <a:buNone/>
            </a:pPr>
            <a:r>
              <a:rPr lang="de-DE" b="1" dirty="0"/>
              <a:t>Beispiel 2: Netflix / Spotify</a:t>
            </a:r>
            <a:endParaRPr lang="de-DE" dirty="0"/>
          </a:p>
          <a:p>
            <a:r>
              <a:rPr lang="de-DE" dirty="0"/>
              <a:t>„Die Empfehlungen, was Sie als Nächstes sehen oder hören sollten, basieren auf KI-Systemen, die Ihr Verhalten analysieren.“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1D2B-325E-44FF-BC3E-02C671102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1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Sprechtext / Notizen: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Der Begriff „Artificial Intelligence“ wurde 1956 geprägt.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Frühe KI basierte auf fest programmierten Regeln (z. B. Schachcomputer).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Heute dominieren datenbasierte Ansätze wie Machine Learning und Deep Learning.</a:t>
            </a:r>
            <a:endParaRPr lang="en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None/>
            </a:pPr>
            <a:r>
              <a:rPr lang="de-DE" b="1" dirty="0"/>
              <a:t>Fragen &amp; Antworten: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„Warum hat KI erst in den letzten Jahren einen Boom erlebt?“</a:t>
            </a:r>
            <a:br>
              <a:rPr lang="de-DE" dirty="0"/>
            </a:br>
            <a:r>
              <a:rPr lang="de-DE" dirty="0"/>
              <a:t>Drei Gründe: (1) mehr Rechenleistung, (2) riesige Datenmengen, (3) bessere Algorithmen.</a:t>
            </a:r>
          </a:p>
          <a:p>
            <a:pPr>
              <a:buNone/>
            </a:pPr>
            <a:endParaRPr lang="en-DE" b="1" dirty="0"/>
          </a:p>
          <a:p>
            <a:pPr>
              <a:buNone/>
            </a:pPr>
            <a:r>
              <a:rPr lang="de-DE" b="1" dirty="0"/>
              <a:t>Beispiel: AlphaGo (2016)</a:t>
            </a:r>
            <a:endParaRPr lang="de-DE" dirty="0"/>
          </a:p>
          <a:p>
            <a:r>
              <a:rPr lang="de-DE" dirty="0"/>
              <a:t>„Ein Meilenstein war 2016, als ein KI-System von Google den weltbesten Go-Spieler geschlagen hat – ein Spiel, das bis dahin als zu komplex f\u00fcr Maschinen galt.“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1D2B-325E-44FF-BC3E-02C671102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3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1D2B-325E-44FF-BC3E-02C671102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8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Sprechtext / Notizen: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Machine Learning</a:t>
            </a:r>
            <a:r>
              <a:rPr lang="de-DE" dirty="0"/>
              <a:t>: Systeme lernen aus Beispielen (z. B. viele Bilder von Hunden).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Deep Learning</a:t>
            </a:r>
            <a:r>
              <a:rPr lang="de-DE" dirty="0"/>
              <a:t>: arbeitet mit neuronalen Netzen – besonders stark bei Bildern, Sprache.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NLP</a:t>
            </a:r>
            <a:r>
              <a:rPr lang="de-DE" dirty="0"/>
              <a:t> (Natural Language Processing): macht Sprache für Maschinen verständlich.</a:t>
            </a:r>
            <a:endParaRPr lang="en-DE" dirty="0"/>
          </a:p>
          <a:p>
            <a:pPr>
              <a:buFont typeface="Arial" panose="020B0604020202020204" pitchFamily="34" charset="0"/>
              <a:buNone/>
            </a:pPr>
            <a:endParaRPr lang="de-DE" dirty="0"/>
          </a:p>
          <a:p>
            <a:pPr>
              <a:buNone/>
            </a:pPr>
            <a:r>
              <a:rPr lang="de-DE" b="1" dirty="0"/>
              <a:t>Fragen &amp; Antworten: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„Ist Deep Learning nicht auch Machine Learning?“</a:t>
            </a:r>
            <a:br>
              <a:rPr lang="de-DE" dirty="0"/>
            </a:br>
            <a:r>
              <a:rPr lang="de-DE" dirty="0"/>
              <a:t>Doch – es ist eine spezialisierte, besonders leistungsstarke Form davon.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„Wie trainiert man eine KI?“</a:t>
            </a:r>
            <a:br>
              <a:rPr lang="de-DE" dirty="0"/>
            </a:br>
            <a:r>
              <a:rPr lang="de-DE" dirty="0"/>
              <a:t>Man zeigt ihr viele Daten mit bekannten Ergebnissen („Trainingsdaten“) – und sie lernt, Muster zu erkennen.</a:t>
            </a:r>
          </a:p>
          <a:p>
            <a:pPr>
              <a:buNone/>
            </a:pPr>
            <a:endParaRPr lang="en-DE" b="1" dirty="0"/>
          </a:p>
          <a:p>
            <a:pPr>
              <a:buNone/>
            </a:pPr>
            <a:endParaRPr lang="en-DE" b="1" dirty="0"/>
          </a:p>
          <a:p>
            <a:pPr>
              <a:buNone/>
            </a:pPr>
            <a:endParaRPr lang="en-DE" b="1" dirty="0"/>
          </a:p>
          <a:p>
            <a:pPr>
              <a:buNone/>
            </a:pPr>
            <a:r>
              <a:rPr lang="de-DE" b="1" dirty="0"/>
              <a:t>Beispiel NLP: ChatGPT</a:t>
            </a:r>
            <a:endParaRPr lang="de-DE" dirty="0"/>
          </a:p>
          <a:p>
            <a:pPr>
              <a:buNone/>
            </a:pPr>
            <a:r>
              <a:rPr lang="de-DE" dirty="0"/>
              <a:t>„ChatGPT – das Tool, mit dem ich diesen Vortrag mit vorbereitet habe – ist ein Beispiel f\u00fcr Natural Language Processing. Es kann Text verstehen und generieren, so wie ein Mensch.“</a:t>
            </a:r>
          </a:p>
          <a:p>
            <a:pPr>
              <a:buNone/>
            </a:pPr>
            <a:r>
              <a:rPr lang="de-DE" b="1" dirty="0"/>
              <a:t>Beispiel Bilderkennung: Google Fotos</a:t>
            </a:r>
            <a:endParaRPr lang="de-DE" dirty="0"/>
          </a:p>
          <a:p>
            <a:r>
              <a:rPr lang="de-DE" dirty="0"/>
              <a:t>„Wenn Sie bei Google Fotos nach ‚Hund‘ suchen, erkennt die KI automatisch, welche Bilder einen Hund zeigen – selbst wenn Sie den nicht beschriftet haben.“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1D2B-325E-44FF-BC3E-02C671102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3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1D2B-325E-44FF-BC3E-02C671102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5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Sprechtext / Notizen: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Klassische Software folgt festen Regeln: „Wenn A, dann B“.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KI-Modelle sind </a:t>
            </a:r>
            <a:r>
              <a:rPr lang="de-DE" i="1" dirty="0"/>
              <a:t>nicht programmiert</a:t>
            </a:r>
            <a:r>
              <a:rPr lang="de-DE" dirty="0"/>
              <a:t>, sondern </a:t>
            </a:r>
            <a:r>
              <a:rPr lang="de-DE" i="1" dirty="0"/>
              <a:t>trainiert</a:t>
            </a:r>
            <a:r>
              <a:rPr lang="de-DE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Ergebnis: KI kann flexibler auf neue Situationen reagieren.</a:t>
            </a:r>
            <a:endParaRPr lang="en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None/>
            </a:pPr>
            <a:r>
              <a:rPr lang="de-DE" b="1" dirty="0"/>
              <a:t>Fragen &amp; Antworten:</a:t>
            </a:r>
            <a:endParaRPr lang="de-DE" dirty="0"/>
          </a:p>
          <a:p>
            <a:pPr>
              <a:buFont typeface="Arial" panose="020B0604020202020204" pitchFamily="34" charset="0"/>
              <a:buNone/>
            </a:pPr>
            <a:r>
              <a:rPr lang="de-DE" b="1" dirty="0"/>
              <a:t>„Ist KI unvorhersehbar?“</a:t>
            </a:r>
            <a:br>
              <a:rPr lang="de-DE" dirty="0"/>
            </a:br>
            <a:r>
              <a:rPr lang="de-DE" dirty="0"/>
              <a:t>In gewissem Maß: Sie folgt Wahrscheinlichkeiten, nicht starren Regeln.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1D2B-325E-44FF-BC3E-02C671102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Sprechtext / Notizen: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KI kann schneller, genauer und skalierbar große Datenmengen analysieren.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Aber: KI kennt keinen Kontext, keine Ethik, kein Bauchgefühl.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Schwächen entstehen oft durch </a:t>
            </a:r>
            <a:r>
              <a:rPr lang="de-DE" i="1" dirty="0"/>
              <a:t>trainingsbedingte Verzerrung</a:t>
            </a:r>
            <a:r>
              <a:rPr lang="de-DE" dirty="0"/>
              <a:t> (Bias).</a:t>
            </a:r>
            <a:endParaRPr lang="en-DE" dirty="0"/>
          </a:p>
          <a:p>
            <a:pPr>
              <a:buFont typeface="Arial" panose="020B0604020202020204" pitchFamily="34" charset="0"/>
              <a:buNone/>
            </a:pPr>
            <a:endParaRPr lang="de-DE" dirty="0"/>
          </a:p>
          <a:p>
            <a:pPr>
              <a:buNone/>
            </a:pPr>
            <a:r>
              <a:rPr lang="de-DE" b="1" dirty="0"/>
              <a:t>Fragen &amp; Antworten: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„Was bedeutet Bias in der KI?“</a:t>
            </a:r>
            <a:br>
              <a:rPr lang="de-DE" dirty="0"/>
            </a:br>
            <a:r>
              <a:rPr lang="de-DE" dirty="0"/>
              <a:t>Wenn die Trainingsdaten verzerrt sind (z. B. zu viele Männer), spiegelt die KI diese Verzerrung wider.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„Warum spricht man von einer Black Box?“</a:t>
            </a:r>
            <a:br>
              <a:rPr lang="de-DE" dirty="0"/>
            </a:br>
            <a:r>
              <a:rPr lang="de-DE" dirty="0"/>
              <a:t>Weil es oft schwer nachzuvollziehen ist, </a:t>
            </a:r>
            <a:r>
              <a:rPr lang="de-DE" i="1" dirty="0"/>
              <a:t>warum</a:t>
            </a:r>
            <a:r>
              <a:rPr lang="de-DE" dirty="0"/>
              <a:t> die KI genau diese Entscheidung getroffen hat.</a:t>
            </a:r>
          </a:p>
          <a:p>
            <a:pPr>
              <a:buNone/>
            </a:pPr>
            <a:endParaRPr lang="en-DE" b="1" dirty="0"/>
          </a:p>
          <a:p>
            <a:pPr>
              <a:buNone/>
            </a:pPr>
            <a:endParaRPr lang="en-DE" b="1" dirty="0"/>
          </a:p>
          <a:p>
            <a:pPr>
              <a:buNone/>
            </a:pPr>
            <a:endParaRPr lang="en-DE" b="1" dirty="0"/>
          </a:p>
          <a:p>
            <a:pPr>
              <a:buNone/>
            </a:pPr>
            <a:r>
              <a:rPr lang="de-DE" b="1" dirty="0"/>
              <a:t>Beispiel Bias: Bewerberauswahl</a:t>
            </a:r>
            <a:endParaRPr lang="de-DE" dirty="0"/>
          </a:p>
          <a:p>
            <a:pPr>
              <a:buNone/>
            </a:pPr>
            <a:r>
              <a:rPr lang="de-DE" dirty="0"/>
              <a:t>„Eine KI zur Vorauswahl von Bewerbungen kann Bewerber benachteiligen, wenn sie mit historischen Daten trainiert wurde, die z. B. mehr M\u00e4nner bevorzugt haben.“</a:t>
            </a:r>
          </a:p>
          <a:p>
            <a:pPr>
              <a:buNone/>
            </a:pPr>
            <a:r>
              <a:rPr lang="de-DE" b="1" dirty="0"/>
              <a:t>Beispiel fehlender Kontext: Navigations-App</a:t>
            </a:r>
            <a:endParaRPr lang="de-DE" dirty="0"/>
          </a:p>
          <a:p>
            <a:r>
              <a:rPr lang="de-DE" dirty="0"/>
              <a:t>„Wenn eine Navi-KI die schnellste Route vorschl\u00e4gt, aber nicht wei\u00df, dass dort gerade ein Festival ist, trifft sie eine technisch korrekte, aber praktisch schlechte Entscheidung.“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1D2B-325E-44FF-BC3E-02C671102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3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1D2B-325E-44FF-BC3E-02C671102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CEC4-4D1E-F5AA-3747-9C7164C53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916AF-CD9E-DA92-93A3-49CA57B70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43E11-6AB1-AA1D-CF53-9D65CA24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C1E3-ADAC-470B-B934-8E7A9136C68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14182-C4C7-9D86-E3EB-0B5589BD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66780-7617-EA6C-FD12-09A52B98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2990-3542-42BF-AA26-2DD4655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6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5B57-4194-9CFC-D426-70E50A09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03FD4-C6B7-7A3E-F248-CA1244254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9FC06-1CC8-5068-C841-22025012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C1E3-ADAC-470B-B934-8E7A9136C68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60370-B974-0030-11BF-86523B6B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C928-D3B0-E77F-C760-651F22EB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2990-3542-42BF-AA26-2DD4655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F522D-43F5-CDA9-3A71-1BC94EC45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EA4B4-D964-C0E4-B787-CF1549A2B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F7FE-A6DC-1D9A-112E-8013B33F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C1E3-ADAC-470B-B934-8E7A9136C68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D1B17-B937-E3BB-7E7A-AB75B5DC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2670F-B128-6092-FB1F-3924C8A5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2990-3542-42BF-AA26-2DD4655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C10928-4E14-4EA1-A12C-5AD2CB6CC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846" y="6342573"/>
            <a:ext cx="1526698" cy="927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CF0D1EE-778F-468F-8455-0B19FC52DA6C}" type="datetime4">
              <a:rPr lang="de-CH" noProof="0" smtClean="0"/>
              <a:t>24. Juni 2025</a:t>
            </a:fld>
            <a:endParaRPr lang="de-CH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9F73D3-61DF-487A-A095-9ABE52E7CF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650" y="1825625"/>
            <a:ext cx="11190459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D59327-8DF3-4838-BF12-61EBE959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A094BBA-AEF9-44C6-B203-2F4F7FA3D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5410" y="6342573"/>
            <a:ext cx="1526698" cy="927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8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F6D6BDF2-272F-4256-ACF1-DEAEC48BAB7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7173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1609-624E-3494-49D2-7286DD7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24E8F-9EA8-FFD2-7AC0-D0E89AEF6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99C4F-2005-D3B1-546C-D79476A1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C1E3-ADAC-470B-B934-8E7A9136C68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FC9B5-1A20-8B43-892E-802F6E1D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61B16-2ECA-AA49-AD98-28FF58C7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2990-3542-42BF-AA26-2DD4655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8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5934-EB70-AC28-C64F-B67411B8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BB03F-68BD-4978-6CD8-8BD3E883F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EA001-8148-5703-674D-B79F8E2D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C1E3-ADAC-470B-B934-8E7A9136C68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9647-6D78-3C45-B639-5AD5849C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7738C-234A-017F-2BE7-991B6755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2990-3542-42BF-AA26-2DD4655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6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6572-5044-C780-11B4-5C05A307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FFCB-0F1C-4BCF-E357-900A22A8B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AE308-99EC-40AC-1600-C4F9CEB5A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4ECBB-A4D0-F157-BD64-64305E8C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C1E3-ADAC-470B-B934-8E7A9136C68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DDEED-C3DC-46E3-A0C7-D54C347F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CE9D2-CBB5-D364-9F96-11B027D0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2990-3542-42BF-AA26-2DD4655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4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9DA2-807C-D457-C439-4B36361F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29C1F-5DE3-1D45-AB2C-4320C2EF9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60A5A-4A0F-C155-0A0F-20E7D5D8D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18094-AAC7-CBF0-10F0-CB2A80E2E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E1C4-9BF0-2226-C10E-C26ED3CF4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D801A-2633-13E8-499E-D862925F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C1E3-ADAC-470B-B934-8E7A9136C68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23074-0ECE-5E79-A80F-6121FB1D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D357E-B46A-8862-BC68-1B6F991F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2990-3542-42BF-AA26-2DD4655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7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B544-2435-942D-C401-2D0315DA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AA294-37F3-25B9-96A1-B1C3BE9E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C1E3-ADAC-470B-B934-8E7A9136C68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EBF2F-0C83-6DD8-C88A-0A58C032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C8A5B-B41E-4EBB-6BD4-AD4D33C3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2990-3542-42BF-AA26-2DD4655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8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58CC2-BEF8-3216-602F-4139DBD1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C1E3-ADAC-470B-B934-8E7A9136C68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B80FC-5F05-D84E-8DB5-41A317D9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24395-256F-921D-D8A3-F58A1438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2990-3542-42BF-AA26-2DD4655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8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DE0B-E616-4D37-0A63-9BD0A4C0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E0C0E-1B12-8DC8-5EE0-B4204EFFF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4174D-92FC-B4D5-1535-B778A8F0D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0DFA8-4BB7-25D9-D692-8709C033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C1E3-ADAC-470B-B934-8E7A9136C68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5024C-2F01-B05C-0C87-0F8BEFFC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B8C61-8FE4-93AD-1388-B407A072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2990-3542-42BF-AA26-2DD4655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1AC8-AF71-5232-6B7E-78B6AEF5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95D27-679A-3C59-906B-76F054564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60360-F9A0-374F-F10C-D8E07FC10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F6DBF-B2A0-BBCF-0734-F0F3F7D0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C1E3-ADAC-470B-B934-8E7A9136C68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92D9C-5C2F-CB4D-29D6-203C6A15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B11F7-2FC8-728B-9349-E1CFD791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2990-3542-42BF-AA26-2DD4655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8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FDCAC-E6E8-5186-AD7B-0C771DA8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0E7A5-402A-3A0F-CF31-DEF362E16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36933-48FE-F789-56BC-B365FC71A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52C1E3-ADAC-470B-B934-8E7A9136C68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301C9-8844-B2F2-E2C6-B02910A67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976B7-3347-C553-1345-A5765FE61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0C2990-3542-42BF-AA26-2DD4655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4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bstract picture of the brain made up of patterns">
            <a:extLst>
              <a:ext uri="{FF2B5EF4-FFF2-40B4-BE49-F238E27FC236}">
                <a16:creationId xmlns:a16="http://schemas.microsoft.com/office/drawing/2014/main" id="{CD422104-9256-2B7A-A29F-4520D59A6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15333"/>
          <a:stretch/>
        </p:blipFill>
        <p:spPr>
          <a:xfrm>
            <a:off x="0" y="-1"/>
            <a:ext cx="12192000" cy="68968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507BE7-DCF0-F0E5-683A-61EC75A755CA}"/>
              </a:ext>
            </a:extLst>
          </p:cNvPr>
          <p:cNvSpPr/>
          <p:nvPr/>
        </p:nvSpPr>
        <p:spPr>
          <a:xfrm>
            <a:off x="0" y="4069080"/>
            <a:ext cx="7690104" cy="2093976"/>
          </a:xfrm>
          <a:prstGeom prst="rect">
            <a:avLst/>
          </a:prstGeom>
          <a:solidFill>
            <a:srgbClr val="1560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b="1" dirty="0"/>
              <a:t>KI ALS GAMECHANGER?</a:t>
            </a:r>
            <a:endParaRPr lang="en-DE" sz="3600" b="1" dirty="0"/>
          </a:p>
          <a:p>
            <a:r>
              <a:rPr lang="de-DE" sz="2000" dirty="0"/>
              <a:t>Webinar zum Thema KI-Basics: Künstliche Intelligenz erleben, verstehen und anwenden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971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AECE-1385-25C3-E379-2C2DC83A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278" y="365125"/>
            <a:ext cx="5761522" cy="1325563"/>
          </a:xfrm>
        </p:spPr>
        <p:txBody>
          <a:bodyPr/>
          <a:lstStyle/>
          <a:p>
            <a:r>
              <a:rPr lang="en-DE" sz="3600" b="1" dirty="0" err="1"/>
              <a:t>Anwendungsbeispiele</a:t>
            </a:r>
            <a:r>
              <a:rPr lang="en-DE" sz="3600" b="1" dirty="0"/>
              <a:t>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C5C89-5AC4-2850-0E6F-016391376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278" y="1825625"/>
            <a:ext cx="5761521" cy="4351338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Sprachverarbeitung (NLP)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Medizinische Diagnostik (Bilder)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Finanzanalyse und Betrugserkennung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Autonomes Fahren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Personalisierte Empfehlung: Netflix, Google Fotos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Kundenservice: Chatbots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Predective</a:t>
            </a:r>
            <a:r>
              <a:rPr lang="de-DE" dirty="0"/>
              <a:t>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Generative KI</a:t>
            </a:r>
          </a:p>
          <a:p>
            <a:endParaRPr lang="en-US" dirty="0"/>
          </a:p>
        </p:txBody>
      </p:sp>
      <p:pic>
        <p:nvPicPr>
          <p:cNvPr id="5" name="Picture 4" descr="Vehicle speeding down a mountain road at dusk">
            <a:extLst>
              <a:ext uri="{FF2B5EF4-FFF2-40B4-BE49-F238E27FC236}">
                <a16:creationId xmlns:a16="http://schemas.microsoft.com/office/drawing/2014/main" id="{6FB649EC-3205-AFED-3511-45EC98643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r="34798"/>
          <a:stretch/>
        </p:blipFill>
        <p:spPr>
          <a:xfrm>
            <a:off x="0" y="0"/>
            <a:ext cx="5111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6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7A9109CB-C780-C93F-8907-B8FB58D3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2"/>
          <a:stretch>
            <a:fillRect/>
          </a:stretch>
        </p:blipFill>
        <p:spPr>
          <a:xfrm>
            <a:off x="10" y="5"/>
            <a:ext cx="12191990" cy="6857995"/>
          </a:xfrm>
          <a:prstGeom prst="rect">
            <a:avLst/>
          </a:prstGeom>
          <a:noFill/>
        </p:spPr>
      </p:pic>
      <p:sp>
        <p:nvSpPr>
          <p:cNvPr id="2" name="Datumsplatzhalter 1" hidden="1">
            <a:extLst>
              <a:ext uri="{FF2B5EF4-FFF2-40B4-BE49-F238E27FC236}">
                <a16:creationId xmlns:a16="http://schemas.microsoft.com/office/drawing/2014/main" id="{7763C2DC-6374-A299-A2B4-B59B17ED1A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fld id="{ECF0D1EE-778F-468F-8455-0B19FC52DA6C}" type="datetime4">
              <a:rPr lang="de-CH" noProof="0" smtClean="0"/>
              <a:pPr>
                <a:spcAft>
                  <a:spcPts val="300"/>
                </a:spcAft>
              </a:pPr>
              <a:t>24. Juni 2025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20C3B7-7596-8503-C249-D846C8887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de-CH"/>
              <a:t>Seite </a:t>
            </a:r>
            <a:fld id="{F6D6BDF2-272F-4256-ACF1-DEAEC48BAB75}" type="slidenum">
              <a:rPr lang="de-CH" smtClean="0"/>
              <a:pPr>
                <a:spcAft>
                  <a:spcPts val="300"/>
                </a:spcAft>
              </a:pPr>
              <a:t>11</a:t>
            </a:fld>
            <a:endParaRPr lang="de-CH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E1C4F427-DEE5-E8EC-6724-A6E83CBC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680570"/>
            <a:ext cx="11190458" cy="296551"/>
          </a:xfrm>
        </p:spPr>
        <p:txBody>
          <a:bodyPr>
            <a:noAutofit/>
          </a:bodyPr>
          <a:lstStyle/>
          <a:p>
            <a:r>
              <a:rPr lang="de-CH" sz="3600" b="1" dirty="0">
                <a:solidFill>
                  <a:schemeClr val="bg1"/>
                </a:solidFill>
              </a:rPr>
              <a:t>Wie geht es weiter?</a:t>
            </a:r>
          </a:p>
        </p:txBody>
      </p:sp>
    </p:spTree>
    <p:extLst>
      <p:ext uri="{BB962C8B-B14F-4D97-AF65-F5344CB8AC3E}">
        <p14:creationId xmlns:p14="http://schemas.microsoft.com/office/powerpoint/2010/main" val="134188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EAA5-4A56-EE04-83B5-045BA5CD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b="1" dirty="0" err="1"/>
              <a:t>Fazit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CD4A8-123B-2FC5-2097-3EA47E96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70608" cy="4351338"/>
          </a:xfrm>
        </p:spPr>
        <p:txBody>
          <a:bodyPr/>
          <a:lstStyle/>
          <a:p>
            <a:pPr>
              <a:buNone/>
            </a:pPr>
            <a:r>
              <a:rPr lang="de-DE" dirty="0"/>
              <a:t>KI ist schon Teil unseres Alltags, z. B.: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automatische Fotobearbeitung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Produktempfehlungen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Texterkennung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 verantwortungsvoller Umgang ist entscheidend – technisch, ethisch und rechtlich.</a:t>
            </a:r>
          </a:p>
          <a:p>
            <a:endParaRPr lang="en-US" dirty="0"/>
          </a:p>
        </p:txBody>
      </p:sp>
      <p:pic>
        <p:nvPicPr>
          <p:cNvPr id="6" name="Picture 5" descr="Cute yellow robot">
            <a:extLst>
              <a:ext uri="{FF2B5EF4-FFF2-40B4-BE49-F238E27FC236}">
                <a16:creationId xmlns:a16="http://schemas.microsoft.com/office/drawing/2014/main" id="{B03CDA22-F023-065F-9E76-85CF407A0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8"/>
          <a:stretch/>
        </p:blipFill>
        <p:spPr>
          <a:xfrm>
            <a:off x="7141944" y="0"/>
            <a:ext cx="5050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1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92D06-5F58-C351-8CE1-85FB8201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98" y="569335"/>
            <a:ext cx="5114382" cy="4768815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Was </a:t>
            </a:r>
            <a:r>
              <a:rPr lang="en-US" sz="3200" b="1" dirty="0" err="1"/>
              <a:t>ist</a:t>
            </a:r>
            <a:r>
              <a:rPr lang="en-US" sz="3200" b="1" dirty="0"/>
              <a:t> </a:t>
            </a:r>
            <a:r>
              <a:rPr lang="en-US" sz="3200" b="1" dirty="0" err="1"/>
              <a:t>Künstliche</a:t>
            </a:r>
            <a:r>
              <a:rPr lang="en-US" sz="3200" b="1" dirty="0"/>
              <a:t> </a:t>
            </a:r>
            <a:r>
              <a:rPr lang="en-US" sz="3200" b="1" dirty="0" err="1"/>
              <a:t>Intelligenz</a:t>
            </a:r>
            <a:r>
              <a:rPr lang="en-US" sz="3200" b="1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85521-75F0-7609-025F-A35E5B1563B1}"/>
              </a:ext>
            </a:extLst>
          </p:cNvPr>
          <p:cNvSpPr txBox="1"/>
          <p:nvPr/>
        </p:nvSpPr>
        <p:spPr>
          <a:xfrm>
            <a:off x="516398" y="1697595"/>
            <a:ext cx="5364638" cy="4855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880"/>
              </a:lnSpc>
              <a:spcAft>
                <a:spcPts val="2400"/>
              </a:spcAft>
            </a:pPr>
            <a:r>
              <a:rPr lang="de-DE" altLang="en-US" sz="2400" dirty="0"/>
              <a:t>Künstliche Intelligenz (KI) ist ein Bereich der</a:t>
            </a:r>
            <a:r>
              <a:rPr lang="en-DE" altLang="en-US" sz="2400" dirty="0"/>
              <a:t> </a:t>
            </a:r>
            <a:r>
              <a:rPr lang="de-DE" altLang="en-US" sz="2400" dirty="0"/>
              <a:t>Informatik, der sich mit der Entwicklung von</a:t>
            </a:r>
            <a:r>
              <a:rPr lang="en-DE" altLang="en-US" sz="2400" dirty="0"/>
              <a:t> </a:t>
            </a:r>
            <a:r>
              <a:rPr lang="de-DE" altLang="en-US" sz="2400" dirty="0"/>
              <a:t>intelligenten Maschinen und Systemen beschäftigt, die</a:t>
            </a:r>
            <a:r>
              <a:rPr lang="en-DE" altLang="en-US" sz="2400" dirty="0"/>
              <a:t> </a:t>
            </a:r>
            <a:r>
              <a:rPr lang="de-DE" altLang="en-US" sz="2400" dirty="0"/>
              <a:t>menschenähnliche kognitive Fähigkeiten wie Lernen,</a:t>
            </a:r>
            <a:r>
              <a:rPr lang="en-DE" altLang="en-US" sz="2400" dirty="0"/>
              <a:t> </a:t>
            </a:r>
            <a:r>
              <a:rPr lang="de-DE" altLang="en-US" sz="2400" dirty="0"/>
              <a:t>Aufgaben ausführen, Problemlösen und</a:t>
            </a:r>
            <a:r>
              <a:rPr lang="en-DE" altLang="en-US" sz="2400" dirty="0"/>
              <a:t> </a:t>
            </a:r>
            <a:r>
              <a:rPr lang="de-DE" altLang="en-US" sz="2400" dirty="0"/>
              <a:t>Entscheidungs-findung nachahmen können</a:t>
            </a:r>
            <a:endParaRPr lang="en-DE" sz="2400" dirty="0"/>
          </a:p>
          <a:p>
            <a:pPr>
              <a:lnSpc>
                <a:spcPts val="2880"/>
              </a:lnSpc>
              <a:spcAft>
                <a:spcPts val="2400"/>
              </a:spcAft>
            </a:pPr>
            <a:r>
              <a:rPr lang="en-US" sz="2400" b="1" dirty="0" err="1"/>
              <a:t>Beispiele</a:t>
            </a:r>
            <a:r>
              <a:rPr lang="en-US" sz="2400" dirty="0"/>
              <a:t>: </a:t>
            </a:r>
            <a:r>
              <a:rPr lang="en-US" sz="2400" dirty="0" err="1"/>
              <a:t>Spracherkennung</a:t>
            </a:r>
            <a:r>
              <a:rPr lang="en-US" sz="2400" dirty="0"/>
              <a:t> (z. B. Siri), </a:t>
            </a:r>
            <a:r>
              <a:rPr lang="en-US" sz="2400" dirty="0" err="1"/>
              <a:t>Bilderkennung</a:t>
            </a:r>
            <a:r>
              <a:rPr lang="en-US" sz="2400" dirty="0"/>
              <a:t>, </a:t>
            </a:r>
            <a:r>
              <a:rPr lang="en-US" sz="2400" dirty="0" err="1"/>
              <a:t>automatisiertes</a:t>
            </a:r>
            <a:r>
              <a:rPr lang="en-US" sz="2400" dirty="0"/>
              <a:t> Fahren, </a:t>
            </a:r>
            <a:r>
              <a:rPr lang="en-US" sz="2400" dirty="0" err="1"/>
              <a:t>Empfehlungssystem</a:t>
            </a:r>
            <a:r>
              <a:rPr lang="en-DE" sz="2400" dirty="0"/>
              <a:t>e</a:t>
            </a:r>
            <a:endParaRPr lang="en-US" sz="2400" dirty="0"/>
          </a:p>
        </p:txBody>
      </p:sp>
      <p:pic>
        <p:nvPicPr>
          <p:cNvPr id="11" name="Picture 10" descr="Angle view of circuit shaped like a brain">
            <a:extLst>
              <a:ext uri="{FF2B5EF4-FFF2-40B4-BE49-F238E27FC236}">
                <a16:creationId xmlns:a16="http://schemas.microsoft.com/office/drawing/2014/main" id="{DAED66FB-CCAC-F069-8B9D-D3E3D3BA4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21194"/>
          <a:stretch/>
        </p:blipFill>
        <p:spPr>
          <a:xfrm>
            <a:off x="6156961" y="0"/>
            <a:ext cx="6035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3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3CF9-718D-FA4F-9F26-A3E4B415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Geschichte</a:t>
            </a:r>
            <a:r>
              <a:rPr lang="en-US" b="1" dirty="0"/>
              <a:t> in </a:t>
            </a:r>
            <a:r>
              <a:rPr lang="en-US" b="1" dirty="0" err="1"/>
              <a:t>Kürze</a:t>
            </a:r>
            <a:endParaRPr lang="en-US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B4E9C1A-A8D4-69BB-B005-4C9FC2CE3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806536"/>
              </p:ext>
            </p:extLst>
          </p:nvPr>
        </p:nvGraphicFramePr>
        <p:xfrm>
          <a:off x="838200" y="835169"/>
          <a:ext cx="9321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43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2E299-6004-59B5-B806-E25ECC79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Die Entwicklung der Künstlichen Intelligenz</a:t>
            </a:r>
          </a:p>
        </p:txBody>
      </p:sp>
      <p:pic>
        <p:nvPicPr>
          <p:cNvPr id="4" name="Grafik 3" descr="Ein Bild, das Text, Diagramm, Reihe, Schrift enthält.&#10;&#10;KI-generierte Inhalte können fehlerhaft sein.">
            <a:extLst>
              <a:ext uri="{FF2B5EF4-FFF2-40B4-BE49-F238E27FC236}">
                <a16:creationId xmlns:a16="http://schemas.microsoft.com/office/drawing/2014/main" id="{5304281A-B324-E489-5216-E1561F67E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7" y="1475429"/>
            <a:ext cx="9338733" cy="4570485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187EB3C-7B97-08A5-791C-F8DBE3DCD2AF}"/>
              </a:ext>
            </a:extLst>
          </p:cNvPr>
          <p:cNvSpPr txBox="1">
            <a:spLocks/>
          </p:cNvSpPr>
          <p:nvPr/>
        </p:nvSpPr>
        <p:spPr>
          <a:xfrm>
            <a:off x="2381920" y="6492875"/>
            <a:ext cx="9615527" cy="259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800" rtl="0" eaLnBrk="1" latinLnBrk="0" hangingPunct="1">
              <a:lnSpc>
                <a:spcPct val="12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521208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416" indent="-521208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" indent="-274320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" indent="-274320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1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Guelle</a:t>
            </a:r>
            <a:r>
              <a:rPr lang="de-DE" sz="11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: https://www.researchgate.net/figure/Entwicklung-der-Kuenstlichen-Intelligenz-Eigene-Darstellung_fig1_342399090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379667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8C8A1-C8D3-3027-737B-246E6CA3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US" b="1" dirty="0" err="1"/>
              <a:t>Schlüsseltechnologien</a:t>
            </a:r>
            <a:r>
              <a:rPr lang="en-US" b="1" dirty="0"/>
              <a:t> der KI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FC95636C-03C3-10FA-E5DB-72F326CC0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979854"/>
              </p:ext>
            </p:extLst>
          </p:nvPr>
        </p:nvGraphicFramePr>
        <p:xfrm>
          <a:off x="612647" y="1214845"/>
          <a:ext cx="10945037" cy="442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676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C41D11-3907-2211-DED1-87CFF85A79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0D1EE-778F-468F-8455-0B19FC52DA6C}" type="datetime4">
              <a:rPr lang="de-CH" noProof="0" smtClean="0"/>
              <a:t>24. Juni 2025</a:t>
            </a:fld>
            <a:endParaRPr lang="de-CH" noProof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28B005D-8D67-22B7-5EA2-71820BF8646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12003" y="705934"/>
            <a:ext cx="5721651" cy="5164487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FA2B52-6F2C-0BCD-FA84-A1BE1EEAC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Seite </a:t>
            </a:r>
            <a:fld id="{F6D6BDF2-272F-4256-ACF1-DEAEC48BAB75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1EEC807-F28F-42B8-719B-FE27F0193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984" y="821271"/>
            <a:ext cx="5979386" cy="4770071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DC48CA-6AF6-070E-0AB9-4C44E4C7AC0E}"/>
              </a:ext>
            </a:extLst>
          </p:cNvPr>
          <p:cNvSpPr txBox="1">
            <a:spLocks/>
          </p:cNvSpPr>
          <p:nvPr/>
        </p:nvSpPr>
        <p:spPr>
          <a:xfrm>
            <a:off x="7369794" y="5897188"/>
            <a:ext cx="4440872" cy="1395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800" rtl="0" eaLnBrk="1" latinLnBrk="0" hangingPunct="1">
              <a:lnSpc>
                <a:spcPct val="12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521208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416" indent="-521208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" indent="-274320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" indent="-274320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828800" rtl="0" eaLnBrk="1" latinLnBrk="0" hangingPunct="1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rgbClr val="222222"/>
                </a:solidFill>
                <a:latin typeface="Merriweather" panose="00000500000000000000" pitchFamily="2" charset="0"/>
              </a:rPr>
              <a:t>Quelle : https://arxiv.org/pdf/2304.13712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29948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1EF9B-0196-777A-C0C5-752AA3E5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208990" cy="5788152"/>
          </a:xfrm>
        </p:spPr>
        <p:txBody>
          <a:bodyPr anchor="ctr">
            <a:normAutofit/>
          </a:bodyPr>
          <a:lstStyle/>
          <a:p>
            <a:r>
              <a:rPr lang="en-US" sz="4000" b="1" dirty="0" err="1"/>
              <a:t>Unterschied</a:t>
            </a:r>
            <a:r>
              <a:rPr lang="en-US" sz="4000" b="1" dirty="0"/>
              <a:t> </a:t>
            </a:r>
            <a:r>
              <a:rPr lang="en-US" sz="4000" b="1" dirty="0" err="1"/>
              <a:t>zu</a:t>
            </a:r>
            <a:r>
              <a:rPr lang="en-US" sz="4000" b="1" dirty="0"/>
              <a:t> </a:t>
            </a:r>
            <a:r>
              <a:rPr lang="en-US" sz="4000" b="1" dirty="0" err="1"/>
              <a:t>klassischer</a:t>
            </a:r>
            <a:r>
              <a:rPr lang="en-US" sz="4000" b="1" dirty="0"/>
              <a:t> Software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75E98E-D7FF-538C-FA73-F29B3B987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209945"/>
              </p:ext>
            </p:extLst>
          </p:nvPr>
        </p:nvGraphicFramePr>
        <p:xfrm>
          <a:off x="4105657" y="384058"/>
          <a:ext cx="7802325" cy="5937196"/>
        </p:xfrm>
        <a:graphic>
          <a:graphicData uri="http://schemas.openxmlformats.org/drawingml/2006/table">
            <a:tbl>
              <a:tblPr firstRow="1" bandRow="1"/>
              <a:tblGrid>
                <a:gridCol w="3965833">
                  <a:extLst>
                    <a:ext uri="{9D8B030D-6E8A-4147-A177-3AD203B41FA5}">
                      <a16:colId xmlns:a16="http://schemas.microsoft.com/office/drawing/2014/main" val="1621340566"/>
                    </a:ext>
                  </a:extLst>
                </a:gridCol>
                <a:gridCol w="3836492">
                  <a:extLst>
                    <a:ext uri="{9D8B030D-6E8A-4147-A177-3AD203B41FA5}">
                      <a16:colId xmlns:a16="http://schemas.microsoft.com/office/drawing/2014/main" val="3203129987"/>
                    </a:ext>
                  </a:extLst>
                </a:gridCol>
              </a:tblGrid>
              <a:tr h="1134097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Klassische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Software</a:t>
                      </a:r>
                    </a:p>
                  </a:txBody>
                  <a:tcPr marL="120649" marR="120649" marT="60324" marB="603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chemeClr val="bg1"/>
                          </a:solidFill>
                        </a:rPr>
                        <a:t>KI-</a:t>
                      </a:r>
                      <a:r>
                        <a:rPr lang="en-US" sz="3200" b="1" err="1">
                          <a:solidFill>
                            <a:schemeClr val="bg1"/>
                          </a:solidFill>
                        </a:rPr>
                        <a:t>basierte</a:t>
                      </a:r>
                      <a:r>
                        <a:rPr lang="en-US" sz="3200" b="1">
                          <a:solidFill>
                            <a:schemeClr val="bg1"/>
                          </a:solidFill>
                        </a:rPr>
                        <a:t> Systeme</a:t>
                      </a:r>
                    </a:p>
                  </a:txBody>
                  <a:tcPr marL="120649" marR="120649" marT="60324" marB="603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992832"/>
                  </a:ext>
                </a:extLst>
              </a:tr>
              <a:tr h="1134097">
                <a:tc>
                  <a:txBody>
                    <a:bodyPr/>
                    <a:lstStyle/>
                    <a:p>
                      <a:r>
                        <a:rPr lang="en-US" sz="2800" dirty="0" err="1"/>
                        <a:t>Regeln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werden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definiert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Programm</a:t>
                      </a:r>
                      <a:r>
                        <a:rPr lang="en-US" sz="2800" dirty="0"/>
                        <a:t>)</a:t>
                      </a:r>
                    </a:p>
                  </a:txBody>
                  <a:tcPr marL="120649" marR="120649" marT="60324" marB="603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err="1"/>
                        <a:t>Regeln</a:t>
                      </a:r>
                      <a:r>
                        <a:rPr lang="en-US" sz="2800"/>
                        <a:t> </a:t>
                      </a:r>
                      <a:r>
                        <a:rPr lang="en-US" sz="2800" err="1"/>
                        <a:t>werden</a:t>
                      </a:r>
                      <a:r>
                        <a:rPr lang="en-US" sz="2800"/>
                        <a:t> </a:t>
                      </a:r>
                      <a:r>
                        <a:rPr lang="en-US" sz="2800" err="1"/>
                        <a:t>gelernt</a:t>
                      </a:r>
                      <a:endParaRPr lang="en-US" sz="2800"/>
                    </a:p>
                  </a:txBody>
                  <a:tcPr marL="120649" marR="120649" marT="60324" marB="603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155431"/>
                  </a:ext>
                </a:extLst>
              </a:tr>
              <a:tr h="1134097">
                <a:tc>
                  <a:txBody>
                    <a:bodyPr/>
                    <a:lstStyle/>
                    <a:p>
                      <a:r>
                        <a:rPr lang="en-US" sz="2800" dirty="0" err="1"/>
                        <a:t>Verhalten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vorhersehbar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deterministisches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Verhalten</a:t>
                      </a:r>
                      <a:r>
                        <a:rPr lang="en-US" sz="2800" dirty="0"/>
                        <a:t>)</a:t>
                      </a:r>
                    </a:p>
                  </a:txBody>
                  <a:tcPr marL="120649" marR="120649" marT="60324" marB="603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Verhalten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datenabhängig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Wahrscheinlichkeiten</a:t>
                      </a:r>
                      <a:r>
                        <a:rPr lang="en-US" sz="2800" dirty="0"/>
                        <a:t>)</a:t>
                      </a:r>
                    </a:p>
                  </a:txBody>
                  <a:tcPr marL="120649" marR="120649" marT="60324" marB="603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07271"/>
                  </a:ext>
                </a:extLst>
              </a:tr>
              <a:tr h="1134097">
                <a:tc>
                  <a:txBody>
                    <a:bodyPr/>
                    <a:lstStyle/>
                    <a:p>
                      <a:r>
                        <a:rPr lang="en-US" sz="2800" dirty="0"/>
                        <a:t>Kann </a:t>
                      </a:r>
                      <a:r>
                        <a:rPr lang="en-US" sz="2800" dirty="0" err="1"/>
                        <a:t>nicht</a:t>
                      </a:r>
                      <a:r>
                        <a:rPr lang="en-US" sz="2800" dirty="0"/>
                        <a:t> auf </a:t>
                      </a:r>
                      <a:r>
                        <a:rPr lang="en-US" sz="2800" dirty="0" err="1"/>
                        <a:t>unbekanntes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reagieren</a:t>
                      </a:r>
                      <a:endParaRPr lang="en-US" sz="2800" dirty="0"/>
                    </a:p>
                  </a:txBody>
                  <a:tcPr marL="120649" marR="120649" marT="60324" marB="603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Gibt Resultate bei unbekannten Fragen</a:t>
                      </a:r>
                    </a:p>
                  </a:txBody>
                  <a:tcPr marL="120649" marR="120649" marT="60324" marB="603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985415"/>
                  </a:ext>
                </a:extLst>
              </a:tr>
              <a:tr h="1134097">
                <a:tc>
                  <a:txBody>
                    <a:bodyPr/>
                    <a:lstStyle/>
                    <a:p>
                      <a:r>
                        <a:rPr lang="en-US" sz="2800" dirty="0"/>
                        <a:t>Schnell und </a:t>
                      </a:r>
                      <a:r>
                        <a:rPr lang="en-US" sz="2800" dirty="0" err="1"/>
                        <a:t>effizient</a:t>
                      </a:r>
                      <a:endParaRPr lang="en-US" sz="2800" dirty="0"/>
                    </a:p>
                  </a:txBody>
                  <a:tcPr marL="120649" marR="120649" marT="60324" marB="603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/>
                        <a:t>Flexibel, aber oft „Black Box“</a:t>
                      </a:r>
                    </a:p>
                  </a:txBody>
                  <a:tcPr marL="120649" marR="120649" marT="60324" marB="603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528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6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7A80E-0202-378D-C973-D83E618D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4000" b="1" dirty="0" err="1"/>
              <a:t>Stärken</a:t>
            </a:r>
            <a:r>
              <a:rPr lang="en-US" sz="4000" b="1" dirty="0"/>
              <a:t> &amp; Schwächen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10BEAC-763B-D297-BDE3-C1025F723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565627"/>
              </p:ext>
            </p:extLst>
          </p:nvPr>
        </p:nvGraphicFramePr>
        <p:xfrm>
          <a:off x="3595816" y="301008"/>
          <a:ext cx="8082927" cy="600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317">
                  <a:extLst>
                    <a:ext uri="{9D8B030D-6E8A-4147-A177-3AD203B41FA5}">
                      <a16:colId xmlns:a16="http://schemas.microsoft.com/office/drawing/2014/main" val="3486636042"/>
                    </a:ext>
                  </a:extLst>
                </a:gridCol>
                <a:gridCol w="4342610">
                  <a:extLst>
                    <a:ext uri="{9D8B030D-6E8A-4147-A177-3AD203B41FA5}">
                      <a16:colId xmlns:a16="http://schemas.microsoft.com/office/drawing/2014/main" val="1087901028"/>
                    </a:ext>
                  </a:extLst>
                </a:gridCol>
              </a:tblGrid>
              <a:tr h="562756">
                <a:tc>
                  <a:txBody>
                    <a:bodyPr/>
                    <a:lstStyle/>
                    <a:p>
                      <a:r>
                        <a:rPr lang="en-DE" sz="2600"/>
                        <a:t>Stärken</a:t>
                      </a:r>
                      <a:endParaRPr lang="en-US" sz="2600"/>
                    </a:p>
                  </a:txBody>
                  <a:tcPr marL="100580" marR="100580" marT="50290" marB="50290"/>
                </a:tc>
                <a:tc>
                  <a:txBody>
                    <a:bodyPr/>
                    <a:lstStyle/>
                    <a:p>
                      <a:r>
                        <a:rPr lang="en-DE" sz="2600"/>
                        <a:t>Schwächen</a:t>
                      </a:r>
                      <a:endParaRPr lang="en-US" sz="2600"/>
                    </a:p>
                  </a:txBody>
                  <a:tcPr marL="100580" marR="100580" marT="50290" marB="50290"/>
                </a:tc>
                <a:extLst>
                  <a:ext uri="{0D108BD9-81ED-4DB2-BD59-A6C34878D82A}">
                    <a16:rowId xmlns:a16="http://schemas.microsoft.com/office/drawing/2014/main" val="4087938732"/>
                  </a:ext>
                </a:extLst>
              </a:tr>
              <a:tr h="1909239">
                <a:tc>
                  <a:txBody>
                    <a:bodyPr/>
                    <a:lstStyle/>
                    <a:p>
                      <a:r>
                        <a:rPr lang="de-DE" sz="2600" dirty="0"/>
                        <a:t>Schnelle Mustererkennung (Effizienz und Geschwindigkeit)</a:t>
                      </a:r>
                    </a:p>
                  </a:txBody>
                  <a:tcPr marL="100580" marR="100580" marT="50290" marB="50290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600" dirty="0"/>
                        <a:t>Verstehen keinen Kontext / gesunden</a:t>
                      </a:r>
                      <a:r>
                        <a:rPr lang="en-DE" sz="2600" dirty="0"/>
                        <a:t> </a:t>
                      </a:r>
                      <a:r>
                        <a:rPr lang="de-DE" sz="2600" dirty="0"/>
                        <a:t>Menschenverstand</a:t>
                      </a:r>
                      <a:r>
                        <a:rPr lang="en-DE" sz="2600" dirty="0"/>
                        <a:t> / </a:t>
                      </a:r>
                      <a:r>
                        <a:rPr lang="en-DE" sz="2600" dirty="0" err="1"/>
                        <a:t>Emotionen</a:t>
                      </a:r>
                      <a:endParaRPr lang="en-US" sz="2600" dirty="0"/>
                    </a:p>
                  </a:txBody>
                  <a:tcPr marL="100580" marR="100580" marT="50290" marB="50290"/>
                </a:tc>
                <a:extLst>
                  <a:ext uri="{0D108BD9-81ED-4DB2-BD59-A6C34878D82A}">
                    <a16:rowId xmlns:a16="http://schemas.microsoft.com/office/drawing/2014/main" val="2477759476"/>
                  </a:ext>
                </a:extLst>
              </a:tr>
              <a:tr h="1037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600" dirty="0"/>
                        <a:t>Bearbeitung grosser Datenmengen</a:t>
                      </a:r>
                    </a:p>
                  </a:txBody>
                  <a:tcPr marL="100580" marR="100580" marT="50290" marB="50290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E" sz="2600" dirty="0" err="1"/>
                        <a:t>Abhängig</a:t>
                      </a:r>
                      <a:r>
                        <a:rPr lang="en-DE" sz="2600" dirty="0"/>
                        <a:t> von </a:t>
                      </a:r>
                      <a:r>
                        <a:rPr lang="en-DE" sz="2600" dirty="0" err="1"/>
                        <a:t>Datenqualität</a:t>
                      </a:r>
                      <a:r>
                        <a:rPr lang="en-DE" sz="2600" dirty="0"/>
                        <a:t> (Bias)</a:t>
                      </a:r>
                      <a:endParaRPr lang="en-US" sz="2600" dirty="0"/>
                    </a:p>
                  </a:txBody>
                  <a:tcPr marL="100580" marR="100580" marT="50290" marB="50290"/>
                </a:tc>
                <a:extLst>
                  <a:ext uri="{0D108BD9-81ED-4DB2-BD59-A6C34878D82A}">
                    <a16:rowId xmlns:a16="http://schemas.microsoft.com/office/drawing/2014/main" val="173458915"/>
                  </a:ext>
                </a:extLst>
              </a:tr>
              <a:tr h="1037973">
                <a:tc>
                  <a:txBody>
                    <a:bodyPr/>
                    <a:lstStyle/>
                    <a:p>
                      <a:r>
                        <a:rPr lang="en-DE" sz="2600" dirty="0" err="1"/>
                        <a:t>Skalierbarkeit</a:t>
                      </a:r>
                      <a:endParaRPr lang="en-US" sz="2600" dirty="0"/>
                    </a:p>
                  </a:txBody>
                  <a:tcPr marL="100580" marR="100580" marT="50290" marB="50290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2600" dirty="0" err="1"/>
                        <a:t>Begrenzte</a:t>
                      </a:r>
                      <a:r>
                        <a:rPr lang="en-DE" sz="2600" dirty="0"/>
                        <a:t> </a:t>
                      </a:r>
                      <a:r>
                        <a:rPr lang="en-DE" sz="2600" dirty="0" err="1"/>
                        <a:t>Kreativität</a:t>
                      </a:r>
                      <a:r>
                        <a:rPr lang="en-DE" sz="2600" dirty="0"/>
                        <a:t> und </a:t>
                      </a:r>
                      <a:r>
                        <a:rPr lang="en-DE" sz="2600" dirty="0" err="1"/>
                        <a:t>Flexibilität</a:t>
                      </a:r>
                      <a:endParaRPr lang="de-DE" sz="2600" dirty="0"/>
                    </a:p>
                  </a:txBody>
                  <a:tcPr marL="100580" marR="100580" marT="50290" marB="50290"/>
                </a:tc>
                <a:extLst>
                  <a:ext uri="{0D108BD9-81ED-4DB2-BD59-A6C34878D82A}">
                    <a16:rowId xmlns:a16="http://schemas.microsoft.com/office/drawing/2014/main" val="834199923"/>
                  </a:ext>
                </a:extLst>
              </a:tr>
              <a:tr h="1460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600" dirty="0"/>
                        <a:t>Verfügbarkeit rund um die Uhr (wird nicht m</a:t>
                      </a:r>
                      <a:r>
                        <a:rPr lang="en-DE" sz="2600" dirty="0" err="1"/>
                        <a:t>üde</a:t>
                      </a:r>
                      <a:r>
                        <a:rPr lang="en-DE" sz="2600" dirty="0"/>
                        <a:t>)</a:t>
                      </a:r>
                      <a:endParaRPr lang="de-DE" sz="2600" dirty="0"/>
                    </a:p>
                  </a:txBody>
                  <a:tcPr marL="100580" marR="100580" marT="50290" marB="50290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2600" dirty="0" err="1"/>
                        <a:t>Ethik</a:t>
                      </a:r>
                      <a:r>
                        <a:rPr lang="en-DE" sz="2600" dirty="0"/>
                        <a:t>, </a:t>
                      </a:r>
                      <a:r>
                        <a:rPr lang="en-DE" sz="2600" dirty="0" err="1"/>
                        <a:t>Verantwortung</a:t>
                      </a:r>
                      <a:r>
                        <a:rPr lang="en-DE" sz="2600" dirty="0"/>
                        <a:t> und </a:t>
                      </a:r>
                      <a:r>
                        <a:rPr lang="en-DE" sz="2600" dirty="0" err="1"/>
                        <a:t>Kontrolle</a:t>
                      </a:r>
                      <a:r>
                        <a:rPr lang="en-DE" sz="2600" dirty="0"/>
                        <a:t> </a:t>
                      </a:r>
                      <a:endParaRPr lang="de-DE" sz="2600" dirty="0"/>
                    </a:p>
                  </a:txBody>
                  <a:tcPr marL="100580" marR="100580" marT="50290" marB="50290"/>
                </a:tc>
                <a:extLst>
                  <a:ext uri="{0D108BD9-81ED-4DB2-BD59-A6C34878D82A}">
                    <a16:rowId xmlns:a16="http://schemas.microsoft.com/office/drawing/2014/main" val="339555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0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527DAB-C3A8-0D0E-1224-C4D523E74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9892" y="6400134"/>
            <a:ext cx="1526698" cy="92741"/>
          </a:xfrm>
        </p:spPr>
        <p:txBody>
          <a:bodyPr/>
          <a:lstStyle/>
          <a:p>
            <a:fld id="{ECF0D1EE-778F-468F-8455-0B19FC52DA6C}" type="datetime4">
              <a:rPr lang="de-CH" noProof="0" smtClean="0"/>
              <a:t>24. Juni 2025</a:t>
            </a:fld>
            <a:endParaRPr lang="de-CH" noProof="0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016724A-C4D8-738C-61A0-8F75341C07C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04718275"/>
              </p:ext>
            </p:extLst>
          </p:nvPr>
        </p:nvGraphicFramePr>
        <p:xfrm>
          <a:off x="501650" y="2028367"/>
          <a:ext cx="6151814" cy="403930"/>
        </p:xfrm>
        <a:graphic>
          <a:graphicData uri="http://schemas.openxmlformats.org/drawingml/2006/table">
            <a:tbl>
              <a:tblPr/>
              <a:tblGrid>
                <a:gridCol w="1713037">
                  <a:extLst>
                    <a:ext uri="{9D8B030D-6E8A-4147-A177-3AD203B41FA5}">
                      <a16:colId xmlns:a16="http://schemas.microsoft.com/office/drawing/2014/main" val="1955714170"/>
                    </a:ext>
                  </a:extLst>
                </a:gridCol>
                <a:gridCol w="4438777">
                  <a:extLst>
                    <a:ext uri="{9D8B030D-6E8A-4147-A177-3AD203B41FA5}">
                      <a16:colId xmlns:a16="http://schemas.microsoft.com/office/drawing/2014/main" val="1872369871"/>
                    </a:ext>
                  </a:extLst>
                </a:gridCol>
              </a:tblGrid>
              <a:tr h="267188">
                <a:tc>
                  <a:txBody>
                    <a:bodyPr/>
                    <a:lstStyle/>
                    <a:p>
                      <a:r>
                        <a:rPr lang="de-CH" sz="2400" b="1" dirty="0"/>
                        <a:t>Tool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Hauptfunktion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710552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6A5F4530-B3BC-E319-2E55-94AF94D7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65125"/>
            <a:ext cx="5594350" cy="1325563"/>
          </a:xfrm>
        </p:spPr>
        <p:txBody>
          <a:bodyPr>
            <a:normAutofit fontScale="90000"/>
          </a:bodyPr>
          <a:lstStyle/>
          <a:p>
            <a:r>
              <a:rPr lang="de-CH" sz="4000" b="1" dirty="0"/>
              <a:t>Die meistverwendeten KI-Anwendungen </a:t>
            </a:r>
            <a:br>
              <a:rPr lang="de-CH" sz="4000" b="1" dirty="0"/>
            </a:br>
            <a:r>
              <a:rPr lang="de-CH" sz="4000" b="1" dirty="0"/>
              <a:t>(Jan25)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5AE9DE-A7BE-DDB2-ACE3-7C41E3ECF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Seite </a:t>
            </a:r>
            <a:fld id="{F6D6BDF2-272F-4256-ACF1-DEAEC48BAB75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84D9E4-BD66-A7BC-C0A1-F8AF4AB74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730" y="0"/>
            <a:ext cx="5531834" cy="6858000"/>
          </a:xfrm>
          <a:prstGeom prst="rect">
            <a:avLst/>
          </a:prstGeom>
        </p:spPr>
      </p:pic>
      <p:graphicFrame>
        <p:nvGraphicFramePr>
          <p:cNvPr id="9" name="Inhaltsplatzhalter 5">
            <a:extLst>
              <a:ext uri="{FF2B5EF4-FFF2-40B4-BE49-F238E27FC236}">
                <a16:creationId xmlns:a16="http://schemas.microsoft.com/office/drawing/2014/main" id="{F8BCD2EB-0432-6653-1536-F5FF54AD4C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972642"/>
              </p:ext>
            </p:extLst>
          </p:nvPr>
        </p:nvGraphicFramePr>
        <p:xfrm>
          <a:off x="501650" y="2513997"/>
          <a:ext cx="5923213" cy="3442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9845">
                  <a:extLst>
                    <a:ext uri="{9D8B030D-6E8A-4147-A177-3AD203B41FA5}">
                      <a16:colId xmlns:a16="http://schemas.microsoft.com/office/drawing/2014/main" val="947515358"/>
                    </a:ext>
                  </a:extLst>
                </a:gridCol>
                <a:gridCol w="4093368">
                  <a:extLst>
                    <a:ext uri="{9D8B030D-6E8A-4147-A177-3AD203B41FA5}">
                      <a16:colId xmlns:a16="http://schemas.microsoft.com/office/drawing/2014/main" val="3521072883"/>
                    </a:ext>
                  </a:extLst>
                </a:gridCol>
              </a:tblGrid>
              <a:tr h="28264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ChatGPT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Konversation, Content, Code, Recherche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858539"/>
                  </a:ext>
                </a:extLst>
              </a:tr>
              <a:tr h="28264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Canva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Design + KI-Bildgenerierung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298507"/>
                  </a:ext>
                </a:extLst>
              </a:tr>
              <a:tr h="28264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Google </a:t>
                      </a:r>
                      <a:r>
                        <a:rPr lang="de-CH" sz="1800" u="none" strike="noStrike" dirty="0" err="1">
                          <a:effectLst/>
                        </a:rPr>
                        <a:t>Translate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Übersetzung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423003"/>
                  </a:ext>
                </a:extLst>
              </a:tr>
              <a:tr h="28264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deepseek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Konversation, Content, Code, Recherche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203940"/>
                  </a:ext>
                </a:extLst>
              </a:tr>
              <a:tr h="28264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 err="1">
                          <a:effectLst/>
                        </a:rPr>
                        <a:t>QuillBot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Paraphrasierung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816760"/>
                  </a:ext>
                </a:extLst>
              </a:tr>
              <a:tr h="28264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Remove.bg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Bildbearbeitung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314295"/>
                  </a:ext>
                </a:extLst>
              </a:tr>
              <a:tr h="28264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Gemini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Multimodaler Chatbot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076455"/>
                  </a:ext>
                </a:extLst>
              </a:tr>
              <a:tr h="28264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Grammarly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Schreibassistenz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977916"/>
                  </a:ext>
                </a:extLst>
              </a:tr>
              <a:tr h="28264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Character.ai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KI-Avatare, Unterhaltung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610893"/>
                  </a:ext>
                </a:extLst>
              </a:tr>
              <a:tr h="28264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Perplexity.ai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KI-Websuche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759924"/>
                  </a:ext>
                </a:extLst>
              </a:tr>
              <a:tr h="28264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Microsoft Copilot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Office/Code Assistenz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89223"/>
                  </a:ext>
                </a:extLst>
              </a:tr>
              <a:tr h="28264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DeepL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Übersetzung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96" marR="12596" marT="125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483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189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E123F37FBE52408DAB290A683DB560" ma:contentTypeVersion="14" ma:contentTypeDescription="Ein neues Dokument erstellen." ma:contentTypeScope="" ma:versionID="040499f9b244ae5e33f2109243a13ad5">
  <xsd:schema xmlns:xsd="http://www.w3.org/2001/XMLSchema" xmlns:xs="http://www.w3.org/2001/XMLSchema" xmlns:p="http://schemas.microsoft.com/office/2006/metadata/properties" xmlns:ns2="4744d6e2-0bf0-4b1f-a4e9-28b086965ba3" xmlns:ns3="ccd3c604-b0b4-444c-9cc5-edde9408e126" targetNamespace="http://schemas.microsoft.com/office/2006/metadata/properties" ma:root="true" ma:fieldsID="bd3edd1f7f9a32424fde0cd75f78ca9e" ns2:_="" ns3:_="">
    <xsd:import namespace="4744d6e2-0bf0-4b1f-a4e9-28b086965ba3"/>
    <xsd:import namespace="ccd3c604-b0b4-444c-9cc5-edde9408e1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4d6e2-0bf0-4b1f-a4e9-28b086965b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e84d713c-eec0-45dc-9fbb-afab874e11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3c604-b0b4-444c-9cc5-edde9408e12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1875bb-4e74-4e08-8f44-70ea8fe1ed4f}" ma:internalName="TaxCatchAll" ma:showField="CatchAllData" ma:web="ccd3c604-b0b4-444c-9cc5-edde9408e1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d3c604-b0b4-444c-9cc5-edde9408e126" xsi:nil="true"/>
    <lcf76f155ced4ddcb4097134ff3c332f xmlns="4744d6e2-0bf0-4b1f-a4e9-28b086965b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F262AA-B00D-4B27-8735-15333DFDAAEE}"/>
</file>

<file path=customXml/itemProps2.xml><?xml version="1.0" encoding="utf-8"?>
<ds:datastoreItem xmlns:ds="http://schemas.openxmlformats.org/officeDocument/2006/customXml" ds:itemID="{03DE1787-B1D3-48A8-A80B-FBF92AAAB3F0}"/>
</file>

<file path=customXml/itemProps3.xml><?xml version="1.0" encoding="utf-8"?>
<ds:datastoreItem xmlns:ds="http://schemas.openxmlformats.org/officeDocument/2006/customXml" ds:itemID="{B5869C68-D992-4619-BD05-BF4C87123CBB}"/>
</file>

<file path=docMetadata/LabelInfo.xml><?xml version="1.0" encoding="utf-8"?>
<clbl:labelList xmlns:clbl="http://schemas.microsoft.com/office/2020/mipLabelMetadata">
  <clbl:label id="{d28e349f-c68d-46ce-94ba-6d0e8d23db64}" enabled="1" method="Standard" siteId="{7b7466bb-fe1d-47a0-b943-8ded565c8e5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1609</Words>
  <Application>Microsoft Office PowerPoint</Application>
  <PresentationFormat>Widescreen</PresentationFormat>
  <Paragraphs>206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Merriweather</vt:lpstr>
      <vt:lpstr>Office Theme</vt:lpstr>
      <vt:lpstr>PowerPoint Presentation</vt:lpstr>
      <vt:lpstr>Was ist Künstliche Intelligenz?</vt:lpstr>
      <vt:lpstr>Geschichte in Kürze</vt:lpstr>
      <vt:lpstr>Die Entwicklung der Künstlichen Intelligenz</vt:lpstr>
      <vt:lpstr>Schlüsseltechnologien der KI</vt:lpstr>
      <vt:lpstr>PowerPoint Presentation</vt:lpstr>
      <vt:lpstr>Unterschied zu klassischer Software</vt:lpstr>
      <vt:lpstr>Stärken &amp; Schwächen</vt:lpstr>
      <vt:lpstr>Die meistverwendeten KI-Anwendungen  (Jan25) </vt:lpstr>
      <vt:lpstr>Anwendungsbeispiele </vt:lpstr>
      <vt:lpstr>Wie geht es weiter?</vt:lpstr>
      <vt:lpstr>Fazit</vt:lpstr>
    </vt:vector>
  </TitlesOfParts>
  <Company>Biogen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Guggiari</dc:creator>
  <cp:lastModifiedBy>Laura Guggiari</cp:lastModifiedBy>
  <cp:revision>3</cp:revision>
  <dcterms:created xsi:type="dcterms:W3CDTF">2025-06-23T06:22:01Z</dcterms:created>
  <dcterms:modified xsi:type="dcterms:W3CDTF">2025-06-26T06:54:19Z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0x010100E0E123F37FBE52408DAB290A683DB560</vt:lpwstr>
  </property>
</Properties>
</file>